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2"/>
  </p:notesMasterIdLst>
  <p:sldIdLst>
    <p:sldId id="256" r:id="rId2"/>
    <p:sldId id="259" r:id="rId3"/>
    <p:sldId id="257" r:id="rId4"/>
    <p:sldId id="263" r:id="rId5"/>
    <p:sldId id="264" r:id="rId6"/>
    <p:sldId id="265" r:id="rId7"/>
    <p:sldId id="268" r:id="rId8"/>
    <p:sldId id="267" r:id="rId9"/>
    <p:sldId id="269" r:id="rId10"/>
    <p:sldId id="271" r:id="rId11"/>
    <p:sldId id="272" r:id="rId12"/>
    <p:sldId id="270" r:id="rId13"/>
    <p:sldId id="274" r:id="rId14"/>
    <p:sldId id="275" r:id="rId15"/>
    <p:sldId id="273" r:id="rId16"/>
    <p:sldId id="277" r:id="rId17"/>
    <p:sldId id="278" r:id="rId18"/>
    <p:sldId id="279" r:id="rId19"/>
    <p:sldId id="280" r:id="rId20"/>
    <p:sldId id="281" r:id="rId21"/>
  </p:sldIdLst>
  <p:sldSz cx="12192000" cy="6858000"/>
  <p:notesSz cx="6858000" cy="9144000"/>
  <p:embeddedFontLst>
    <p:embeddedFont>
      <p:font typeface="Aptos" panose="020B0004020202020204" pitchFamily="34" charset="0"/>
      <p:regular r:id="rId23"/>
      <p:bold r:id="rId24"/>
      <p:italic r:id="rId25"/>
      <p:boldItalic r:id="rId26"/>
    </p:embeddedFont>
    <p:embeddedFont>
      <p:font typeface="Calibri" panose="020F0502020204030204" pitchFamily="34" charset="0"/>
      <p:regular r:id="rId27"/>
      <p:bold r:id="rId28"/>
      <p:italic r:id="rId29"/>
      <p:boldItalic r:id="rId30"/>
    </p:embeddedFont>
    <p:embeddedFont>
      <p:font typeface="Calibri Light" panose="020F0302020204030204" pitchFamily="34" charset="0"/>
      <p:regular r:id="rId31"/>
      <p:italic r:id="rId32"/>
    </p:embeddedFont>
    <p:embeddedFont>
      <p:font typeface="NUNITO EXTRA LIGHT" panose="020B0604020202020204" charset="0"/>
      <p:regular r:id="rId33"/>
    </p:embeddedFont>
    <p:embeddedFont>
      <p:font typeface="Superclarendon Rg" panose="02060605060000020003" pitchFamily="18" charset="0"/>
      <p:regular r:id="rId34"/>
      <p:bold r:id="rId35"/>
      <p:italic r:id="rId36"/>
      <p:boldItalic r:id="rId3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5379"/>
    <a:srgbClr val="F49734"/>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FB68A4-6666-489E-9E20-C88D43C86669}" v="9" dt="2024-10-09T14:08:41.2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726"/>
    <p:restoredTop sz="96327"/>
  </p:normalViewPr>
  <p:slideViewPr>
    <p:cSldViewPr snapToGrid="0">
      <p:cViewPr varScale="1">
        <p:scale>
          <a:sx n="109" d="100"/>
          <a:sy n="109" d="100"/>
        </p:scale>
        <p:origin x="1032" y="13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12.fntdata"/><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FEFB68A4-6666-489E-9E20-C88D43C86669}"/>
    <pc:docChg chg="modSld">
      <pc:chgData name="McHarg, Catherine" userId="88b8f76c-9ae3-4745-88eb-fe0667a22af5" providerId="ADAL" clId="{FEFB68A4-6666-489E-9E20-C88D43C86669}" dt="2024-10-09T14:09:13.007" v="15" actId="1076"/>
      <pc:docMkLst>
        <pc:docMk/>
      </pc:docMkLst>
      <pc:sldChg chg="modSp mod">
        <pc:chgData name="McHarg, Catherine" userId="88b8f76c-9ae3-4745-88eb-fe0667a22af5" providerId="ADAL" clId="{FEFB68A4-6666-489E-9E20-C88D43C86669}" dt="2024-10-09T14:07:10.128" v="4" actId="1076"/>
        <pc:sldMkLst>
          <pc:docMk/>
          <pc:sldMk cId="1996384892" sldId="257"/>
        </pc:sldMkLst>
        <pc:spChg chg="mod">
          <ac:chgData name="McHarg, Catherine" userId="88b8f76c-9ae3-4745-88eb-fe0667a22af5" providerId="ADAL" clId="{FEFB68A4-6666-489E-9E20-C88D43C86669}" dt="2024-10-09T14:06:59.508" v="3" actId="20577"/>
          <ac:spMkLst>
            <pc:docMk/>
            <pc:sldMk cId="1996384892" sldId="257"/>
            <ac:spMk id="5" creationId="{C47B7E06-D389-CC16-B642-801206331DC4}"/>
          </ac:spMkLst>
        </pc:spChg>
        <pc:grpChg chg="mod">
          <ac:chgData name="McHarg, Catherine" userId="88b8f76c-9ae3-4745-88eb-fe0667a22af5" providerId="ADAL" clId="{FEFB68A4-6666-489E-9E20-C88D43C86669}" dt="2024-10-09T14:06:44.748" v="1" actId="1076"/>
          <ac:grpSpMkLst>
            <pc:docMk/>
            <pc:sldMk cId="1996384892" sldId="257"/>
            <ac:grpSpMk id="4" creationId="{7266638C-2FC0-C206-07BE-C494C5890117}"/>
          </ac:grpSpMkLst>
        </pc:grpChg>
        <pc:picChg chg="mod">
          <ac:chgData name="McHarg, Catherine" userId="88b8f76c-9ae3-4745-88eb-fe0667a22af5" providerId="ADAL" clId="{FEFB68A4-6666-489E-9E20-C88D43C86669}" dt="2024-10-09T14:07:10.128" v="4" actId="1076"/>
          <ac:picMkLst>
            <pc:docMk/>
            <pc:sldMk cId="1996384892" sldId="257"/>
            <ac:picMk id="6" creationId="{1D3470CA-FA0D-4A9A-4F31-E621D8070252}"/>
          </ac:picMkLst>
        </pc:picChg>
      </pc:sldChg>
      <pc:sldChg chg="modSp mod">
        <pc:chgData name="McHarg, Catherine" userId="88b8f76c-9ae3-4745-88eb-fe0667a22af5" providerId="ADAL" clId="{FEFB68A4-6666-489E-9E20-C88D43C86669}" dt="2024-10-09T14:07:45.992" v="5" actId="14100"/>
        <pc:sldMkLst>
          <pc:docMk/>
          <pc:sldMk cId="3426268670" sldId="264"/>
        </pc:sldMkLst>
        <pc:spChg chg="mod">
          <ac:chgData name="McHarg, Catherine" userId="88b8f76c-9ae3-4745-88eb-fe0667a22af5" providerId="ADAL" clId="{FEFB68A4-6666-489E-9E20-C88D43C86669}" dt="2024-10-09T14:07:45.992" v="5" actId="14100"/>
          <ac:spMkLst>
            <pc:docMk/>
            <pc:sldMk cId="3426268670" sldId="264"/>
            <ac:spMk id="2" creationId="{2AA61A66-7CC7-73B9-6FE8-1847379CA415}"/>
          </ac:spMkLst>
        </pc:spChg>
      </pc:sldChg>
      <pc:sldChg chg="modSp">
        <pc:chgData name="McHarg, Catherine" userId="88b8f76c-9ae3-4745-88eb-fe0667a22af5" providerId="ADAL" clId="{FEFB68A4-6666-489E-9E20-C88D43C86669}" dt="2024-10-09T14:08:41.297" v="14" actId="20577"/>
        <pc:sldMkLst>
          <pc:docMk/>
          <pc:sldMk cId="1501837686" sldId="269"/>
        </pc:sldMkLst>
        <pc:spChg chg="mod">
          <ac:chgData name="McHarg, Catherine" userId="88b8f76c-9ae3-4745-88eb-fe0667a22af5" providerId="ADAL" clId="{FEFB68A4-6666-489E-9E20-C88D43C86669}" dt="2024-10-09T14:08:41.297" v="14" actId="20577"/>
          <ac:spMkLst>
            <pc:docMk/>
            <pc:sldMk cId="1501837686" sldId="269"/>
            <ac:spMk id="4" creationId="{50B671B7-CBD1-50C9-25C1-0C40756A2A41}"/>
          </ac:spMkLst>
        </pc:spChg>
      </pc:sldChg>
      <pc:sldChg chg="modSp mod">
        <pc:chgData name="McHarg, Catherine" userId="88b8f76c-9ae3-4745-88eb-fe0667a22af5" providerId="ADAL" clId="{FEFB68A4-6666-489E-9E20-C88D43C86669}" dt="2024-10-09T14:09:13.007" v="15" actId="1076"/>
        <pc:sldMkLst>
          <pc:docMk/>
          <pc:sldMk cId="1114365098" sldId="270"/>
        </pc:sldMkLst>
        <pc:spChg chg="mod">
          <ac:chgData name="McHarg, Catherine" userId="88b8f76c-9ae3-4745-88eb-fe0667a22af5" providerId="ADAL" clId="{FEFB68A4-6666-489E-9E20-C88D43C86669}" dt="2024-10-09T14:09:13.007" v="15" actId="1076"/>
          <ac:spMkLst>
            <pc:docMk/>
            <pc:sldMk cId="1114365098" sldId="270"/>
            <ac:spMk id="4" creationId="{89BA525A-501E-4B2A-5B05-73193ED22B0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10/9/2024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10/9/2024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10/9/2024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10/9/2024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10/9/2024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10/9/2024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5.jpg"/><Relationship Id="rId7"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6E3BE8-2542-9252-68DC-02A89374DB9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Ramsgate during the Victorian Era</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272650"/>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was Ramsgate like during the Victorian era?</a:t>
            </a:r>
          </a:p>
        </p:txBody>
      </p:sp>
      <p:pic>
        <p:nvPicPr>
          <p:cNvPr id="9" name="Picture 8" descr="Ramsgate during the Victorian Era">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69CAB24-E91D-080C-A676-2784F69CBF64}"/>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31394DE4-B220-9F66-04E1-AC117D11117E}"/>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The Railway Part 2</a:t>
            </a:r>
          </a:p>
        </p:txBody>
      </p:sp>
      <p:sp>
        <p:nvSpPr>
          <p:cNvPr id="10" name="TextBox 9">
            <a:extLst>
              <a:ext uri="{FF2B5EF4-FFF2-40B4-BE49-F238E27FC236}">
                <a16:creationId xmlns:a16="http://schemas.microsoft.com/office/drawing/2014/main" id="{E5CEA497-D9BE-1125-38FF-4DA6292D7092}"/>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improvements in transport links affect Ramsgate?</a:t>
            </a:r>
          </a:p>
        </p:txBody>
      </p:sp>
      <p:sp>
        <p:nvSpPr>
          <p:cNvPr id="5" name="Title 1">
            <a:extLst>
              <a:ext uri="{FF2B5EF4-FFF2-40B4-BE49-F238E27FC236}">
                <a16:creationId xmlns:a16="http://schemas.microsoft.com/office/drawing/2014/main" id="{C848E848-A944-CEF7-427E-87D93B46DEBB}"/>
              </a:ext>
            </a:extLst>
          </p:cNvPr>
          <p:cNvSpPr txBox="1">
            <a:spLocks/>
          </p:cNvSpPr>
          <p:nvPr/>
        </p:nvSpPr>
        <p:spPr>
          <a:xfrm>
            <a:off x="661322" y="551546"/>
            <a:ext cx="102675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Railway</a:t>
            </a:r>
          </a:p>
        </p:txBody>
      </p:sp>
      <p:sp>
        <p:nvSpPr>
          <p:cNvPr id="2" name="TextBox 1">
            <a:extLst>
              <a:ext uri="{FF2B5EF4-FFF2-40B4-BE49-F238E27FC236}">
                <a16:creationId xmlns:a16="http://schemas.microsoft.com/office/drawing/2014/main" id="{8FCDAED6-5610-DE72-890F-F36347F24236}"/>
              </a:ext>
            </a:extLst>
          </p:cNvPr>
          <p:cNvSpPr txBox="1"/>
          <p:nvPr/>
        </p:nvSpPr>
        <p:spPr>
          <a:xfrm>
            <a:off x="661322" y="1674962"/>
            <a:ext cx="3558985"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Ramsgate Harbour railway station was opened in 1863. </a:t>
            </a:r>
          </a:p>
        </p:txBody>
      </p:sp>
      <p:sp>
        <p:nvSpPr>
          <p:cNvPr id="3" name="TextBox 2">
            <a:extLst>
              <a:ext uri="{FF2B5EF4-FFF2-40B4-BE49-F238E27FC236}">
                <a16:creationId xmlns:a16="http://schemas.microsoft.com/office/drawing/2014/main" id="{A075F6B0-B20D-609C-A09F-BFE5B9D95059}"/>
              </a:ext>
            </a:extLst>
          </p:cNvPr>
          <p:cNvSpPr txBox="1"/>
          <p:nvPr/>
        </p:nvSpPr>
        <p:spPr>
          <a:xfrm>
            <a:off x="661322" y="2725935"/>
            <a:ext cx="3558985"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Conveniently situated near the seaside resort's beach, the station served residents and visitors alike. </a:t>
            </a:r>
          </a:p>
        </p:txBody>
      </p:sp>
      <p:sp>
        <p:nvSpPr>
          <p:cNvPr id="4" name="TextBox 3">
            <a:extLst>
              <a:ext uri="{FF2B5EF4-FFF2-40B4-BE49-F238E27FC236}">
                <a16:creationId xmlns:a16="http://schemas.microsoft.com/office/drawing/2014/main" id="{32C25D56-2E46-A752-7A97-1D0CB76FB96A}"/>
              </a:ext>
            </a:extLst>
          </p:cNvPr>
          <p:cNvSpPr txBox="1"/>
          <p:nvPr/>
        </p:nvSpPr>
        <p:spPr>
          <a:xfrm>
            <a:off x="661322" y="4469405"/>
            <a:ext cx="3558985"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However, Ramsgate Harbour railway station was closed in 1926.</a:t>
            </a:r>
          </a:p>
        </p:txBody>
      </p:sp>
      <p:grpSp>
        <p:nvGrpSpPr>
          <p:cNvPr id="8" name="Group 7" descr="A black and white photograph of Ramsgate Harbour Railway in 1863. ">
            <a:extLst>
              <a:ext uri="{FF2B5EF4-FFF2-40B4-BE49-F238E27FC236}">
                <a16:creationId xmlns:a16="http://schemas.microsoft.com/office/drawing/2014/main" id="{F9D6CA3F-182A-72E9-2B68-73BAE935BFBA}"/>
              </a:ext>
            </a:extLst>
          </p:cNvPr>
          <p:cNvGrpSpPr/>
          <p:nvPr/>
        </p:nvGrpSpPr>
        <p:grpSpPr>
          <a:xfrm>
            <a:off x="4353931" y="1531134"/>
            <a:ext cx="7027277" cy="4242719"/>
            <a:chOff x="4353931" y="1531134"/>
            <a:chExt cx="7027277" cy="4242719"/>
          </a:xfrm>
        </p:grpSpPr>
        <p:pic>
          <p:nvPicPr>
            <p:cNvPr id="6" name="Picture 5" descr="A train station with many trains&#10;&#10;Description automatically generated">
              <a:extLst>
                <a:ext uri="{FF2B5EF4-FFF2-40B4-BE49-F238E27FC236}">
                  <a16:creationId xmlns:a16="http://schemas.microsoft.com/office/drawing/2014/main" id="{B6715914-1CF1-50FF-DFB5-D6C6DA565B2D}"/>
                </a:ext>
              </a:extLst>
            </p:cNvPr>
            <p:cNvPicPr>
              <a:picLocks noChangeAspect="1"/>
            </p:cNvPicPr>
            <p:nvPr/>
          </p:nvPicPr>
          <p:blipFill>
            <a:blip r:embed="rId3"/>
            <a:stretch>
              <a:fillRect/>
            </a:stretch>
          </p:blipFill>
          <p:spPr>
            <a:xfrm>
              <a:off x="4415476" y="1608345"/>
              <a:ext cx="6965732" cy="4165508"/>
            </a:xfrm>
            <a:prstGeom prst="rect">
              <a:avLst/>
            </a:prstGeom>
            <a:ln w="15875">
              <a:solidFill>
                <a:schemeClr val="tx1"/>
              </a:solidFill>
            </a:ln>
          </p:spPr>
        </p:pic>
        <p:sp>
          <p:nvSpPr>
            <p:cNvPr id="7" name="TextBox 6">
              <a:extLst>
                <a:ext uri="{FF2B5EF4-FFF2-40B4-BE49-F238E27FC236}">
                  <a16:creationId xmlns:a16="http://schemas.microsoft.com/office/drawing/2014/main" id="{90E7023D-9709-8790-C415-0E90561CE1BB}"/>
                </a:ext>
              </a:extLst>
            </p:cNvPr>
            <p:cNvSpPr txBox="1"/>
            <p:nvPr/>
          </p:nvSpPr>
          <p:spPr>
            <a:xfrm>
              <a:off x="4353931" y="1531134"/>
              <a:ext cx="2468901" cy="230832"/>
            </a:xfrm>
            <a:prstGeom prst="rect">
              <a:avLst/>
            </a:prstGeom>
            <a:noFill/>
          </p:spPr>
          <p:txBody>
            <a:bodyPr wrap="square">
              <a:spAutoFit/>
            </a:bodyPr>
            <a:lstStyle/>
            <a:p>
              <a:pPr>
                <a:lnSpc>
                  <a:spcPct val="150000"/>
                </a:lnSpc>
              </a:pPr>
              <a:r>
                <a:rPr lang="en-GB" sz="800" dirty="0">
                  <a:solidFill>
                    <a:schemeClr val="bg2">
                      <a:lumMod val="25000"/>
                    </a:schemeClr>
                  </a:solidFill>
                  <a:latin typeface="NUNITO EXTRA LIGHT" panose="02000303000000000000" pitchFamily="2" charset="77"/>
                </a:rPr>
                <a:t>© Public Domain from Wikimedia Commons</a:t>
              </a:r>
            </a:p>
          </p:txBody>
        </p:sp>
      </p:grpSp>
      <p:pic>
        <p:nvPicPr>
          <p:cNvPr id="11" name="Picture 10">
            <a:extLst>
              <a:ext uri="{FF2B5EF4-FFF2-40B4-BE49-F238E27FC236}">
                <a16:creationId xmlns:a16="http://schemas.microsoft.com/office/drawing/2014/main" id="{8FF0310D-A7AC-8E61-BB09-7AE1D365C4C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4050203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B15FF39-C57B-EDF9-736A-9BE65BBD7398}"/>
            </a:ext>
          </a:extLst>
        </p:cNvPr>
        <p:cNvGrpSpPr/>
        <p:nvPr/>
      </p:nvGrpSpPr>
      <p:grpSpPr>
        <a:xfrm>
          <a:off x="0" y="0"/>
          <a:ext cx="0" cy="0"/>
          <a:chOff x="0" y="0"/>
          <a:chExt cx="0" cy="0"/>
        </a:xfrm>
      </p:grpSpPr>
      <p:sp>
        <p:nvSpPr>
          <p:cNvPr id="10" name="Title 2">
            <a:extLst>
              <a:ext uri="{FF2B5EF4-FFF2-40B4-BE49-F238E27FC236}">
                <a16:creationId xmlns:a16="http://schemas.microsoft.com/office/drawing/2014/main" id="{52C3718A-DC2D-A46D-B807-1143DC04FC25}"/>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Inter-Urban Tramways</a:t>
            </a:r>
          </a:p>
        </p:txBody>
      </p:sp>
      <p:sp>
        <p:nvSpPr>
          <p:cNvPr id="4" name="TextBox 3">
            <a:extLst>
              <a:ext uri="{FF2B5EF4-FFF2-40B4-BE49-F238E27FC236}">
                <a16:creationId xmlns:a16="http://schemas.microsoft.com/office/drawing/2014/main" id="{A97B2E99-5529-3246-0368-B09C6FF791FB}"/>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improvements in transport links affect Ramsgate?</a:t>
            </a:r>
          </a:p>
        </p:txBody>
      </p:sp>
      <p:grpSp>
        <p:nvGrpSpPr>
          <p:cNvPr id="13" name="Group 12" descr="A black and white photograph of the electric tram service. It shows a tram and a group of people waiting to board.">
            <a:extLst>
              <a:ext uri="{FF2B5EF4-FFF2-40B4-BE49-F238E27FC236}">
                <a16:creationId xmlns:a16="http://schemas.microsoft.com/office/drawing/2014/main" id="{6D2267F8-4466-3BCA-1F99-F7B49E44ED72}"/>
              </a:ext>
            </a:extLst>
          </p:cNvPr>
          <p:cNvGrpSpPr/>
          <p:nvPr/>
        </p:nvGrpSpPr>
        <p:grpSpPr>
          <a:xfrm>
            <a:off x="301752" y="195802"/>
            <a:ext cx="8116056" cy="6442742"/>
            <a:chOff x="301752" y="195802"/>
            <a:chExt cx="8116056" cy="6442742"/>
          </a:xfrm>
        </p:grpSpPr>
        <p:sp>
          <p:nvSpPr>
            <p:cNvPr id="7" name="TextBox 6">
              <a:extLst>
                <a:ext uri="{FF2B5EF4-FFF2-40B4-BE49-F238E27FC236}">
                  <a16:creationId xmlns:a16="http://schemas.microsoft.com/office/drawing/2014/main" id="{ADE8C154-CE33-F557-54D8-166061640565}"/>
                </a:ext>
              </a:extLst>
            </p:cNvPr>
            <p:cNvSpPr txBox="1"/>
            <p:nvPr/>
          </p:nvSpPr>
          <p:spPr>
            <a:xfrm>
              <a:off x="6210300" y="195802"/>
              <a:ext cx="2207508" cy="230832"/>
            </a:xfrm>
            <a:prstGeom prst="rect">
              <a:avLst/>
            </a:prstGeom>
            <a:noFill/>
          </p:spPr>
          <p:txBody>
            <a:bodyPr wrap="square">
              <a:spAutoFit/>
            </a:bodyPr>
            <a:lstStyle/>
            <a:p>
              <a:pPr>
                <a:lnSpc>
                  <a:spcPct val="150000"/>
                </a:lnSpc>
              </a:pPr>
              <a:r>
                <a:rPr lang="en-GB" sz="800" dirty="0">
                  <a:solidFill>
                    <a:schemeClr val="bg2">
                      <a:lumMod val="75000"/>
                    </a:schemeClr>
                  </a:solidFill>
                  <a:latin typeface="NUNITO EXTRA LIGHT" panose="02000303000000000000" pitchFamily="2" charset="77"/>
                </a:rPr>
                <a:t>© Historic England Archive ref: OP00654</a:t>
              </a:r>
            </a:p>
          </p:txBody>
        </p:sp>
        <p:sp>
          <p:nvSpPr>
            <p:cNvPr id="12" name="Rectangle 11">
              <a:extLst>
                <a:ext uri="{FF2B5EF4-FFF2-40B4-BE49-F238E27FC236}">
                  <a16:creationId xmlns:a16="http://schemas.microsoft.com/office/drawing/2014/main" id="{71F03706-FCDA-3376-9B0A-F269E0184779}"/>
                </a:ext>
              </a:extLst>
            </p:cNvPr>
            <p:cNvSpPr/>
            <p:nvPr/>
          </p:nvSpPr>
          <p:spPr>
            <a:xfrm>
              <a:off x="301752" y="195802"/>
              <a:ext cx="7973568" cy="64427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3BFA1462-6536-92A3-C6A4-954200960432}"/>
              </a:ext>
            </a:extLst>
          </p:cNvPr>
          <p:cNvSpPr txBox="1"/>
          <p:nvPr/>
        </p:nvSpPr>
        <p:spPr>
          <a:xfrm>
            <a:off x="8514915" y="1224813"/>
            <a:ext cx="3004039"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1901, at the very end of the Victorian era, the Isle of Thanet introduced an electric tram service, one of the few inter-urban tramways in Britain. </a:t>
            </a:r>
          </a:p>
        </p:txBody>
      </p:sp>
      <p:sp>
        <p:nvSpPr>
          <p:cNvPr id="3" name="TextBox 2">
            <a:extLst>
              <a:ext uri="{FF2B5EF4-FFF2-40B4-BE49-F238E27FC236}">
                <a16:creationId xmlns:a16="http://schemas.microsoft.com/office/drawing/2014/main" id="{83E971D4-8313-1510-3D60-1FCF6D261ABA}"/>
              </a:ext>
            </a:extLst>
          </p:cNvPr>
          <p:cNvSpPr txBox="1"/>
          <p:nvPr/>
        </p:nvSpPr>
        <p:spPr>
          <a:xfrm>
            <a:off x="8514915" y="3381421"/>
            <a:ext cx="3172122"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service linked the towns of Ramsgate, Margate, and Broadstairs with 11 miles of track, enhancing connectivity and transport in the area.</a:t>
            </a:r>
          </a:p>
        </p:txBody>
      </p:sp>
      <p:pic>
        <p:nvPicPr>
          <p:cNvPr id="11" name="Picture 10">
            <a:extLst>
              <a:ext uri="{FF2B5EF4-FFF2-40B4-BE49-F238E27FC236}">
                <a16:creationId xmlns:a16="http://schemas.microsoft.com/office/drawing/2014/main" id="{EA9EFD2C-43C7-0D0C-E9BB-5D85AEE7B2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34870937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3A42A41-F1FA-9CBD-24BA-F0A65B5AD8C2}"/>
            </a:ext>
          </a:extLst>
        </p:cNvPr>
        <p:cNvGrpSpPr/>
        <p:nvPr/>
      </p:nvGrpSpPr>
      <p:grpSpPr>
        <a:xfrm>
          <a:off x="0" y="0"/>
          <a:ext cx="0" cy="0"/>
          <a:chOff x="0" y="0"/>
          <a:chExt cx="0" cy="0"/>
        </a:xfrm>
      </p:grpSpPr>
      <p:sp>
        <p:nvSpPr>
          <p:cNvPr id="15" name="Title 2">
            <a:extLst>
              <a:ext uri="{FF2B5EF4-FFF2-40B4-BE49-F238E27FC236}">
                <a16:creationId xmlns:a16="http://schemas.microsoft.com/office/drawing/2014/main" id="{F2002819-F37E-B8A5-99E1-A921536213DE}"/>
              </a:ext>
            </a:extLst>
          </p:cNvPr>
          <p:cNvSpPr>
            <a:spLocks noGrp="1"/>
          </p:cNvSpPr>
          <p:nvPr>
            <p:ph type="ctrTitle"/>
          </p:nvPr>
        </p:nvSpPr>
        <p:spPr>
          <a:xfrm>
            <a:off x="810769" y="-1124712"/>
            <a:ext cx="10512552" cy="1124712"/>
          </a:xfrm>
        </p:spPr>
        <p:txBody>
          <a:bodyPr vert="horz" lIns="91440" tIns="45720" rIns="91440" bIns="45720" rtlCol="0" anchor="b">
            <a:normAutofit fontScale="90000"/>
          </a:bodyPr>
          <a:lstStyle/>
          <a:p>
            <a:r>
              <a:rPr lang="en-US" dirty="0"/>
              <a:t>Public Buildings and Entertainment</a:t>
            </a:r>
          </a:p>
        </p:txBody>
      </p:sp>
      <p:sp>
        <p:nvSpPr>
          <p:cNvPr id="7" name="TextBox 6">
            <a:extLst>
              <a:ext uri="{FF2B5EF4-FFF2-40B4-BE49-F238E27FC236}">
                <a16:creationId xmlns:a16="http://schemas.microsoft.com/office/drawing/2014/main" id="{91784F54-3128-B489-A6CB-685E26FD6ECF}"/>
              </a:ext>
            </a:extLst>
          </p:cNvPr>
          <p:cNvSpPr txBox="1"/>
          <p:nvPr/>
        </p:nvSpPr>
        <p:spPr>
          <a:xfrm>
            <a:off x="0" y="-98591"/>
            <a:ext cx="11209564"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Victorian buildings still stand today?  What did people in Ramsgate do for entertainment during the Victorian era?</a:t>
            </a:r>
          </a:p>
        </p:txBody>
      </p:sp>
      <p:sp>
        <p:nvSpPr>
          <p:cNvPr id="6" name="Title 1">
            <a:extLst>
              <a:ext uri="{FF2B5EF4-FFF2-40B4-BE49-F238E27FC236}">
                <a16:creationId xmlns:a16="http://schemas.microsoft.com/office/drawing/2014/main" id="{767F2B9F-8515-7441-8697-35D9ECAFBA2B}"/>
              </a:ext>
            </a:extLst>
          </p:cNvPr>
          <p:cNvSpPr txBox="1">
            <a:spLocks/>
          </p:cNvSpPr>
          <p:nvPr/>
        </p:nvSpPr>
        <p:spPr>
          <a:xfrm>
            <a:off x="661322" y="551546"/>
            <a:ext cx="1216665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Public Buildings and Entertainment</a:t>
            </a:r>
          </a:p>
        </p:txBody>
      </p:sp>
      <p:sp>
        <p:nvSpPr>
          <p:cNvPr id="2" name="TextBox 1">
            <a:extLst>
              <a:ext uri="{FF2B5EF4-FFF2-40B4-BE49-F238E27FC236}">
                <a16:creationId xmlns:a16="http://schemas.microsoft.com/office/drawing/2014/main" id="{C1E6E567-009E-1EE1-D63B-AEC1A2C919C8}"/>
              </a:ext>
            </a:extLst>
          </p:cNvPr>
          <p:cNvSpPr txBox="1"/>
          <p:nvPr/>
        </p:nvSpPr>
        <p:spPr>
          <a:xfrm>
            <a:off x="731663" y="1505795"/>
            <a:ext cx="503609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St George’s Hall opened in 1849 on George Street and became the largest public venue in Ramsgate.   </a:t>
            </a:r>
          </a:p>
        </p:txBody>
      </p:sp>
      <p:sp>
        <p:nvSpPr>
          <p:cNvPr id="3" name="TextBox 2">
            <a:extLst>
              <a:ext uri="{FF2B5EF4-FFF2-40B4-BE49-F238E27FC236}">
                <a16:creationId xmlns:a16="http://schemas.microsoft.com/office/drawing/2014/main" id="{F59FA0E4-6ECC-1D61-4264-2DE7387E4FB0}"/>
              </a:ext>
            </a:extLst>
          </p:cNvPr>
          <p:cNvSpPr txBox="1"/>
          <p:nvPr/>
        </p:nvSpPr>
        <p:spPr>
          <a:xfrm>
            <a:off x="731663" y="2673051"/>
            <a:ext cx="503609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was originally the Assembly Rooms – a place where upper class people would meet up to socialise.</a:t>
            </a:r>
          </a:p>
        </p:txBody>
      </p:sp>
      <p:sp>
        <p:nvSpPr>
          <p:cNvPr id="4" name="TextBox 3">
            <a:extLst>
              <a:ext uri="{FF2B5EF4-FFF2-40B4-BE49-F238E27FC236}">
                <a16:creationId xmlns:a16="http://schemas.microsoft.com/office/drawing/2014/main" id="{89BA525A-501E-4B2A-5B05-73193ED22B0B}"/>
              </a:ext>
            </a:extLst>
          </p:cNvPr>
          <p:cNvSpPr txBox="1"/>
          <p:nvPr/>
        </p:nvSpPr>
        <p:spPr>
          <a:xfrm>
            <a:off x="731663" y="3707950"/>
            <a:ext cx="503609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end of the Victorian era, it had become the headquarters of the Volunteer Battalion. </a:t>
            </a:r>
          </a:p>
        </p:txBody>
      </p:sp>
      <p:sp>
        <p:nvSpPr>
          <p:cNvPr id="5" name="TextBox 4">
            <a:extLst>
              <a:ext uri="{FF2B5EF4-FFF2-40B4-BE49-F238E27FC236}">
                <a16:creationId xmlns:a16="http://schemas.microsoft.com/office/drawing/2014/main" id="{BBBD2158-05C3-9DDD-D60B-F8301765E162}"/>
              </a:ext>
            </a:extLst>
          </p:cNvPr>
          <p:cNvSpPr txBox="1"/>
          <p:nvPr/>
        </p:nvSpPr>
        <p:spPr>
          <a:xfrm>
            <a:off x="731662" y="4684397"/>
            <a:ext cx="4827890"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After the Victorian era, St George’s Hall served as the Electric Theatre, Star Cinema, a furniture warehouse, a snooker club and now residential housing.</a:t>
            </a:r>
          </a:p>
        </p:txBody>
      </p:sp>
      <p:grpSp>
        <p:nvGrpSpPr>
          <p:cNvPr id="13" name="Group 12" descr="A modern day colour photograph of St George's Hall. ">
            <a:extLst>
              <a:ext uri="{FF2B5EF4-FFF2-40B4-BE49-F238E27FC236}">
                <a16:creationId xmlns:a16="http://schemas.microsoft.com/office/drawing/2014/main" id="{61A79BB0-AB00-E13C-912C-2667410B9F41}"/>
              </a:ext>
            </a:extLst>
          </p:cNvPr>
          <p:cNvGrpSpPr/>
          <p:nvPr/>
        </p:nvGrpSpPr>
        <p:grpSpPr>
          <a:xfrm>
            <a:off x="6016074" y="1444251"/>
            <a:ext cx="5365157" cy="4657611"/>
            <a:chOff x="6166336" y="1444251"/>
            <a:chExt cx="5214895" cy="4527165"/>
          </a:xfrm>
        </p:grpSpPr>
        <p:pic>
          <p:nvPicPr>
            <p:cNvPr id="8" name="Picture 7" descr="A building with a brick wall and a street&#10;&#10;Description automatically generated with medium confidence">
              <a:extLst>
                <a:ext uri="{FF2B5EF4-FFF2-40B4-BE49-F238E27FC236}">
                  <a16:creationId xmlns:a16="http://schemas.microsoft.com/office/drawing/2014/main" id="{C2473574-46D5-85EF-D70F-44591B2EB25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16162" y="1507267"/>
              <a:ext cx="5165069" cy="4464149"/>
            </a:xfrm>
            <a:prstGeom prst="rect">
              <a:avLst/>
            </a:prstGeom>
            <a:ln w="15875">
              <a:solidFill>
                <a:schemeClr val="tx1"/>
              </a:solidFill>
            </a:ln>
          </p:spPr>
        </p:pic>
        <p:sp>
          <p:nvSpPr>
            <p:cNvPr id="12" name="TextBox 11">
              <a:extLst>
                <a:ext uri="{FF2B5EF4-FFF2-40B4-BE49-F238E27FC236}">
                  <a16:creationId xmlns:a16="http://schemas.microsoft.com/office/drawing/2014/main" id="{C8135450-C07D-5E12-70FA-30F13ED85BB6}"/>
                </a:ext>
              </a:extLst>
            </p:cNvPr>
            <p:cNvSpPr txBox="1"/>
            <p:nvPr/>
          </p:nvSpPr>
          <p:spPr>
            <a:xfrm>
              <a:off x="6166336" y="1444251"/>
              <a:ext cx="2207508" cy="230832"/>
            </a:xfrm>
            <a:prstGeom prst="rect">
              <a:avLst/>
            </a:prstGeom>
            <a:noFill/>
          </p:spPr>
          <p:txBody>
            <a:bodyPr wrap="square">
              <a:spAutoFit/>
            </a:bodyPr>
            <a:lstStyle/>
            <a:p>
              <a:pPr>
                <a:lnSpc>
                  <a:spcPct val="150000"/>
                </a:lnSpc>
              </a:pPr>
              <a:r>
                <a:rPr lang="en-GB" sz="800" dirty="0">
                  <a:solidFill>
                    <a:schemeClr val="bg2">
                      <a:lumMod val="90000"/>
                    </a:schemeClr>
                  </a:solidFill>
                  <a:latin typeface="NUNITO EXTRA LIGHT" panose="02000303000000000000" pitchFamily="2" charset="77"/>
                </a:rPr>
                <a:t>© Historic England ref: DP247226</a:t>
              </a:r>
            </a:p>
          </p:txBody>
        </p:sp>
      </p:grpSp>
      <p:pic>
        <p:nvPicPr>
          <p:cNvPr id="11" name="Picture 10">
            <a:extLst>
              <a:ext uri="{FF2B5EF4-FFF2-40B4-BE49-F238E27FC236}">
                <a16:creationId xmlns:a16="http://schemas.microsoft.com/office/drawing/2014/main" id="{771F2E8E-F46A-D022-DFE2-D95CEA58666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11143650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C93A409-2807-F7CB-7EA3-B665CE5A0698}"/>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983CB0C1-26DA-12D1-2114-6D3994063FA2}"/>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The Ramsgate Promenade Pier</a:t>
            </a:r>
          </a:p>
        </p:txBody>
      </p:sp>
      <p:sp>
        <p:nvSpPr>
          <p:cNvPr id="4" name="TextBox 3">
            <a:extLst>
              <a:ext uri="{FF2B5EF4-FFF2-40B4-BE49-F238E27FC236}">
                <a16:creationId xmlns:a16="http://schemas.microsoft.com/office/drawing/2014/main" id="{75A45449-6703-A91F-86EA-55AD933045AB}"/>
              </a:ext>
            </a:extLst>
          </p:cNvPr>
          <p:cNvSpPr txBox="1"/>
          <p:nvPr/>
        </p:nvSpPr>
        <p:spPr>
          <a:xfrm>
            <a:off x="0" y="-98591"/>
            <a:ext cx="11209564"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Victorian buildings still stand today?  What did people in Ramsgate do for entertainment during the Victorian era?</a:t>
            </a:r>
          </a:p>
        </p:txBody>
      </p:sp>
      <p:grpSp>
        <p:nvGrpSpPr>
          <p:cNvPr id="8" name="Group 7" descr="A black and white photograph of the Ramsgate Promenade Pier. It sits on a structure on large legs to keep it above the sea. ">
            <a:extLst>
              <a:ext uri="{FF2B5EF4-FFF2-40B4-BE49-F238E27FC236}">
                <a16:creationId xmlns:a16="http://schemas.microsoft.com/office/drawing/2014/main" id="{C126C67B-308C-4272-059E-2AFF65F74DE4}"/>
              </a:ext>
            </a:extLst>
          </p:cNvPr>
          <p:cNvGrpSpPr/>
          <p:nvPr/>
        </p:nvGrpSpPr>
        <p:grpSpPr>
          <a:xfrm>
            <a:off x="573399" y="955133"/>
            <a:ext cx="8377170" cy="4742283"/>
            <a:chOff x="573399" y="955133"/>
            <a:chExt cx="8377170" cy="4742283"/>
          </a:xfrm>
        </p:grpSpPr>
        <p:pic>
          <p:nvPicPr>
            <p:cNvPr id="6" name="Picture 5" descr="A long pier with a structure on it&#10;&#10;Description automatically generated with medium confidence">
              <a:extLst>
                <a:ext uri="{FF2B5EF4-FFF2-40B4-BE49-F238E27FC236}">
                  <a16:creationId xmlns:a16="http://schemas.microsoft.com/office/drawing/2014/main" id="{A1BF7B5F-E5DA-080B-4401-EFFCDD7A3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3399" y="1026122"/>
              <a:ext cx="8308512" cy="4671294"/>
            </a:xfrm>
            <a:prstGeom prst="rect">
              <a:avLst/>
            </a:prstGeom>
            <a:ln w="15875">
              <a:solidFill>
                <a:schemeClr val="tx1"/>
              </a:solidFill>
            </a:ln>
          </p:spPr>
        </p:pic>
        <p:sp>
          <p:nvSpPr>
            <p:cNvPr id="7" name="TextBox 6">
              <a:extLst>
                <a:ext uri="{FF2B5EF4-FFF2-40B4-BE49-F238E27FC236}">
                  <a16:creationId xmlns:a16="http://schemas.microsoft.com/office/drawing/2014/main" id="{CE05942A-A742-5A47-8686-269B006B9964}"/>
                </a:ext>
              </a:extLst>
            </p:cNvPr>
            <p:cNvSpPr txBox="1"/>
            <p:nvPr/>
          </p:nvSpPr>
          <p:spPr>
            <a:xfrm>
              <a:off x="7049276" y="955133"/>
              <a:ext cx="1901293" cy="230832"/>
            </a:xfrm>
            <a:prstGeom prst="rect">
              <a:avLst/>
            </a:prstGeom>
            <a:noFill/>
          </p:spPr>
          <p:txBody>
            <a:bodyPr wrap="square">
              <a:spAutoFit/>
            </a:bodyPr>
            <a:lstStyle/>
            <a:p>
              <a:pPr>
                <a:lnSpc>
                  <a:spcPct val="150000"/>
                </a:lnSpc>
              </a:pPr>
              <a:r>
                <a:rPr lang="en-GB" sz="800" dirty="0">
                  <a:solidFill>
                    <a:schemeClr val="bg2">
                      <a:lumMod val="50000"/>
                    </a:schemeClr>
                  </a:solidFill>
                  <a:latin typeface="NUNITO EXTRA LIGHT" panose="02000303000000000000" pitchFamily="2" charset="77"/>
                </a:rPr>
                <a:t>© Historic England ref: BB84/01825</a:t>
              </a:r>
            </a:p>
          </p:txBody>
        </p:sp>
      </p:grpSp>
      <p:sp>
        <p:nvSpPr>
          <p:cNvPr id="2" name="TextBox 1">
            <a:extLst>
              <a:ext uri="{FF2B5EF4-FFF2-40B4-BE49-F238E27FC236}">
                <a16:creationId xmlns:a16="http://schemas.microsoft.com/office/drawing/2014/main" id="{9E817E7D-963C-C278-291B-4490E29A4D6A}"/>
              </a:ext>
            </a:extLst>
          </p:cNvPr>
          <p:cNvSpPr txBox="1"/>
          <p:nvPr/>
        </p:nvSpPr>
        <p:spPr>
          <a:xfrm>
            <a:off x="9049159" y="1357374"/>
            <a:ext cx="2595818"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Ramsgate Promenade Pier Company was formed in December 1878, and the pier opened on 31 July 1881. </a:t>
            </a:r>
          </a:p>
        </p:txBody>
      </p:sp>
      <p:sp>
        <p:nvSpPr>
          <p:cNvPr id="3" name="TextBox 2">
            <a:extLst>
              <a:ext uri="{FF2B5EF4-FFF2-40B4-BE49-F238E27FC236}">
                <a16:creationId xmlns:a16="http://schemas.microsoft.com/office/drawing/2014/main" id="{FCEAE277-F3D7-B2B0-1D6F-4E2FDB3EAA55}"/>
              </a:ext>
            </a:extLst>
          </p:cNvPr>
          <p:cNvSpPr txBox="1"/>
          <p:nvPr/>
        </p:nvSpPr>
        <p:spPr>
          <a:xfrm>
            <a:off x="9049159" y="3533178"/>
            <a:ext cx="2662195"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featured a switchback railway from 1881 to 1897, making it a popular attraction.</a:t>
            </a:r>
          </a:p>
        </p:txBody>
      </p:sp>
      <p:pic>
        <p:nvPicPr>
          <p:cNvPr id="11" name="Picture 10">
            <a:extLst>
              <a:ext uri="{FF2B5EF4-FFF2-40B4-BE49-F238E27FC236}">
                <a16:creationId xmlns:a16="http://schemas.microsoft.com/office/drawing/2014/main" id="{3AEC7F89-BC2A-F878-DBFF-125784D4981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29012512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20458F6-B380-F6EF-E743-715F3A1E395F}"/>
            </a:ext>
          </a:extLst>
        </p:cNvPr>
        <p:cNvGrpSpPr/>
        <p:nvPr/>
      </p:nvGrpSpPr>
      <p:grpSpPr>
        <a:xfrm>
          <a:off x="0" y="0"/>
          <a:ext cx="0" cy="0"/>
          <a:chOff x="0" y="0"/>
          <a:chExt cx="0" cy="0"/>
        </a:xfrm>
      </p:grpSpPr>
      <p:sp>
        <p:nvSpPr>
          <p:cNvPr id="8" name="Title 2">
            <a:extLst>
              <a:ext uri="{FF2B5EF4-FFF2-40B4-BE49-F238E27FC236}">
                <a16:creationId xmlns:a16="http://schemas.microsoft.com/office/drawing/2014/main" id="{5F29E638-C2B2-CB41-1AC2-1F91DAFAAA5D}"/>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The Amphitheatre</a:t>
            </a:r>
          </a:p>
        </p:txBody>
      </p:sp>
      <p:sp>
        <p:nvSpPr>
          <p:cNvPr id="9" name="TextBox 8">
            <a:extLst>
              <a:ext uri="{FF2B5EF4-FFF2-40B4-BE49-F238E27FC236}">
                <a16:creationId xmlns:a16="http://schemas.microsoft.com/office/drawing/2014/main" id="{F67734E9-1035-ABBE-452F-BDBDE4B7662A}"/>
              </a:ext>
            </a:extLst>
          </p:cNvPr>
          <p:cNvSpPr txBox="1"/>
          <p:nvPr/>
        </p:nvSpPr>
        <p:spPr>
          <a:xfrm>
            <a:off x="0" y="-98591"/>
            <a:ext cx="68580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did people in Ramsgate do for entertainment during the Victorian era?</a:t>
            </a:r>
          </a:p>
        </p:txBody>
      </p:sp>
      <p:sp>
        <p:nvSpPr>
          <p:cNvPr id="2" name="TextBox 1">
            <a:extLst>
              <a:ext uri="{FF2B5EF4-FFF2-40B4-BE49-F238E27FC236}">
                <a16:creationId xmlns:a16="http://schemas.microsoft.com/office/drawing/2014/main" id="{0BCA2AB9-FDBF-588C-007A-0F1C87B8F655}"/>
              </a:ext>
            </a:extLst>
          </p:cNvPr>
          <p:cNvSpPr txBox="1"/>
          <p:nvPr/>
        </p:nvSpPr>
        <p:spPr>
          <a:xfrm>
            <a:off x="810769" y="1147249"/>
            <a:ext cx="5546047"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1883, the showman and circus impresario ‘Lord’ George Sanger opened Sanger’s Amphitheatre on a High Street corner. </a:t>
            </a:r>
          </a:p>
        </p:txBody>
      </p:sp>
      <p:sp>
        <p:nvSpPr>
          <p:cNvPr id="3" name="TextBox 2">
            <a:extLst>
              <a:ext uri="{FF2B5EF4-FFF2-40B4-BE49-F238E27FC236}">
                <a16:creationId xmlns:a16="http://schemas.microsoft.com/office/drawing/2014/main" id="{F426F57C-2AAE-ED52-AC0E-C0F9F65EE338}"/>
              </a:ext>
            </a:extLst>
          </p:cNvPr>
          <p:cNvSpPr txBox="1"/>
          <p:nvPr/>
        </p:nvSpPr>
        <p:spPr>
          <a:xfrm>
            <a:off x="810770" y="2338443"/>
            <a:ext cx="5317446"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was a multi-purpose indoor arena with a restaurant and shopping parade, illuminated by ornamental gas lamps. </a:t>
            </a:r>
          </a:p>
        </p:txBody>
      </p:sp>
      <p:sp>
        <p:nvSpPr>
          <p:cNvPr id="4" name="TextBox 3">
            <a:extLst>
              <a:ext uri="{FF2B5EF4-FFF2-40B4-BE49-F238E27FC236}">
                <a16:creationId xmlns:a16="http://schemas.microsoft.com/office/drawing/2014/main" id="{43F6DB9A-15F5-AB1D-5EDF-8DC65D0BBD0D}"/>
              </a:ext>
            </a:extLst>
          </p:cNvPr>
          <p:cNvSpPr txBox="1"/>
          <p:nvPr/>
        </p:nvSpPr>
        <p:spPr>
          <a:xfrm>
            <a:off x="810769" y="3525077"/>
            <a:ext cx="5469847"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amphitheatre was converted to the Royal Palace Theatre in 1908 and later became a cinema in 1929.</a:t>
            </a:r>
          </a:p>
        </p:txBody>
      </p:sp>
      <p:sp>
        <p:nvSpPr>
          <p:cNvPr id="5" name="TextBox 4">
            <a:extLst>
              <a:ext uri="{FF2B5EF4-FFF2-40B4-BE49-F238E27FC236}">
                <a16:creationId xmlns:a16="http://schemas.microsoft.com/office/drawing/2014/main" id="{80B758C6-7D65-0B79-099C-ACD151DBCE85}"/>
              </a:ext>
            </a:extLst>
          </p:cNvPr>
          <p:cNvSpPr txBox="1"/>
          <p:nvPr/>
        </p:nvSpPr>
        <p:spPr>
          <a:xfrm>
            <a:off x="810769" y="4711711"/>
            <a:ext cx="4851455"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Most of the building was demolished in 1961 to make way for a supermarket.</a:t>
            </a:r>
          </a:p>
        </p:txBody>
      </p:sp>
      <p:pic>
        <p:nvPicPr>
          <p:cNvPr id="6" name="Picture 5" descr="A black and white photograph of Sanger's Amphitheatre. ">
            <a:extLst>
              <a:ext uri="{FF2B5EF4-FFF2-40B4-BE49-F238E27FC236}">
                <a16:creationId xmlns:a16="http://schemas.microsoft.com/office/drawing/2014/main" id="{C771EC71-D2B4-B632-BCC4-D2D8C94D1C68}"/>
              </a:ext>
            </a:extLst>
          </p:cNvPr>
          <p:cNvPicPr>
            <a:picLocks noChangeAspect="1"/>
          </p:cNvPicPr>
          <p:nvPr/>
        </p:nvPicPr>
        <p:blipFill>
          <a:blip r:embed="rId3"/>
          <a:stretch>
            <a:fillRect/>
          </a:stretch>
        </p:blipFill>
        <p:spPr>
          <a:xfrm>
            <a:off x="6473978" y="647915"/>
            <a:ext cx="3780692" cy="5562169"/>
          </a:xfrm>
          <a:prstGeom prst="rect">
            <a:avLst/>
          </a:prstGeom>
          <a:ln w="15875">
            <a:solidFill>
              <a:schemeClr val="tx1"/>
            </a:solidFill>
          </a:ln>
        </p:spPr>
      </p:pic>
      <p:pic>
        <p:nvPicPr>
          <p:cNvPr id="7" name="Picture 6" descr="An illustration of a victorian woman. She wears a bonnet, dress and shawl. ">
            <a:extLst>
              <a:ext uri="{FF2B5EF4-FFF2-40B4-BE49-F238E27FC236}">
                <a16:creationId xmlns:a16="http://schemas.microsoft.com/office/drawing/2014/main" id="{03B856B6-333E-61B2-14AF-24AF05A991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58967" y="2584938"/>
            <a:ext cx="2117238" cy="4271620"/>
          </a:xfrm>
          <a:prstGeom prst="rect">
            <a:avLst/>
          </a:prstGeom>
        </p:spPr>
      </p:pic>
      <p:pic>
        <p:nvPicPr>
          <p:cNvPr id="11" name="Picture 10">
            <a:extLst>
              <a:ext uri="{FF2B5EF4-FFF2-40B4-BE49-F238E27FC236}">
                <a16:creationId xmlns:a16="http://schemas.microsoft.com/office/drawing/2014/main" id="{8ED975CE-0E3D-8EB1-D728-F88F60D9930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267164842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700"/>
                                            <p:tgtEl>
                                              <p:spTgt spid="6"/>
                                            </p:tgtEl>
                                          </p:cBhvr>
                                        </p:animEffect>
                                      </p:childTnLst>
                                    </p:cTn>
                                  </p:par>
                                </p:childTnLst>
                              </p:cTn>
                            </p:par>
                            <p:par>
                              <p:cTn id="11" fill="hold">
                                <p:stCondLst>
                                  <p:cond delay="700"/>
                                </p:stCondLst>
                                <p:childTnLst>
                                  <p:par>
                                    <p:cTn id="12" presetID="10"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par>
                              <p:cTn id="19" fill="hold">
                                <p:stCondLst>
                                  <p:cond delay="1700"/>
                                </p:stCondLst>
                                <p:childTnLst>
                                  <p:par>
                                    <p:cTn id="20" presetID="10" presetClass="entr" presetSubtype="0" fill="hold" grpId="0"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par>
                                    <p:cTn id="23" presetID="2" presetClass="entr" presetSubtype="2" fill="hold" nodeType="withEffect" p14:presetBounceEnd="5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50000">
                                          <p:cBhvr additive="base">
                                            <p:cTn id="25" dur="8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6"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700"/>
                                            <p:tgtEl>
                                              <p:spTgt spid="6"/>
                                            </p:tgtEl>
                                          </p:cBhvr>
                                        </p:animEffect>
                                      </p:childTnLst>
                                    </p:cTn>
                                  </p:par>
                                </p:childTnLst>
                              </p:cTn>
                            </p:par>
                            <p:par>
                              <p:cTn id="11" fill="hold">
                                <p:stCondLst>
                                  <p:cond delay="700"/>
                                </p:stCondLst>
                                <p:childTnLst>
                                  <p:par>
                                    <p:cTn id="12" presetID="10" presetClass="entr" presetSubtype="0" fill="hold" grpId="1"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par>
                              <p:cTn id="15" fill="hold">
                                <p:stCondLst>
                                  <p:cond delay="1200"/>
                                </p:stCondLst>
                                <p:childTnLst>
                                  <p:par>
                                    <p:cTn id="16" presetID="10" presetClass="entr" presetSubtype="0" fill="hold" grpId="1"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par>
                              <p:cTn id="19" fill="hold">
                                <p:stCondLst>
                                  <p:cond delay="1700"/>
                                </p:stCondLst>
                                <p:childTnLst>
                                  <p:par>
                                    <p:cTn id="20" presetID="10" presetClass="entr" presetSubtype="0" fill="hold" grpId="1"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par>
                                    <p:cTn id="23" presetID="2" presetClass="entr" presetSubtype="2"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800" fill="hold"/>
                                            <p:tgtEl>
                                              <p:spTgt spid="7"/>
                                            </p:tgtEl>
                                            <p:attrNameLst>
                                              <p:attrName>ppt_x</p:attrName>
                                            </p:attrNameLst>
                                          </p:cBhvr>
                                          <p:tavLst>
                                            <p:tav tm="0">
                                              <p:val>
                                                <p:strVal val="1+#ppt_w/2"/>
                                              </p:val>
                                            </p:tav>
                                            <p:tav tm="100000">
                                              <p:val>
                                                <p:strVal val="#ppt_x"/>
                                              </p:val>
                                            </p:tav>
                                          </p:tavLst>
                                        </p:anim>
                                        <p:anim calcmode="lin" valueType="num">
                                          <p:cBhvr additive="base">
                                            <p:cTn id="26"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build="allAtOnce"/>
          <p:bldP spid="3" grpId="1" build="allAtOnce"/>
          <p:bldP spid="4" grpId="1" build="allAtOnce"/>
          <p:bldP spid="5" grpId="1" build="allAtOnce"/>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D46B22E-2EF6-A759-71FA-43B1FD18A222}"/>
            </a:ext>
          </a:extLst>
        </p:cNvPr>
        <p:cNvGrpSpPr/>
        <p:nvPr/>
      </p:nvGrpSpPr>
      <p:grpSpPr>
        <a:xfrm>
          <a:off x="0" y="0"/>
          <a:ext cx="0" cy="0"/>
          <a:chOff x="0" y="0"/>
          <a:chExt cx="0" cy="0"/>
        </a:xfrm>
      </p:grpSpPr>
      <p:sp>
        <p:nvSpPr>
          <p:cNvPr id="10" name="Title 2">
            <a:extLst>
              <a:ext uri="{FF2B5EF4-FFF2-40B4-BE49-F238E27FC236}">
                <a16:creationId xmlns:a16="http://schemas.microsoft.com/office/drawing/2014/main" id="{85E174D0-A55F-381D-C225-BCE19AA3A13A}"/>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Parks and Recreation</a:t>
            </a:r>
          </a:p>
        </p:txBody>
      </p:sp>
      <p:sp>
        <p:nvSpPr>
          <p:cNvPr id="6" name="TextBox 5">
            <a:extLst>
              <a:ext uri="{FF2B5EF4-FFF2-40B4-BE49-F238E27FC236}">
                <a16:creationId xmlns:a16="http://schemas.microsoft.com/office/drawing/2014/main" id="{A6DC046A-7D72-46E7-3BE9-C0E22FBDE803}"/>
              </a:ext>
            </a:extLst>
          </p:cNvPr>
          <p:cNvSpPr txBox="1"/>
          <p:nvPr/>
        </p:nvSpPr>
        <p:spPr>
          <a:xfrm>
            <a:off x="0" y="-98591"/>
            <a:ext cx="11209564"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Victorian buildings still stand today?  What did people in Ramsgate do for entertainment during the Victorian era?</a:t>
            </a:r>
          </a:p>
        </p:txBody>
      </p:sp>
      <p:sp>
        <p:nvSpPr>
          <p:cNvPr id="5" name="Title 1">
            <a:extLst>
              <a:ext uri="{FF2B5EF4-FFF2-40B4-BE49-F238E27FC236}">
                <a16:creationId xmlns:a16="http://schemas.microsoft.com/office/drawing/2014/main" id="{B0F19D87-AFBB-EB7B-D080-D67F80AEC50D}"/>
              </a:ext>
            </a:extLst>
          </p:cNvPr>
          <p:cNvSpPr txBox="1">
            <a:spLocks/>
          </p:cNvSpPr>
          <p:nvPr/>
        </p:nvSpPr>
        <p:spPr>
          <a:xfrm>
            <a:off x="661322" y="551546"/>
            <a:ext cx="102675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Parks and Recreation</a:t>
            </a:r>
          </a:p>
        </p:txBody>
      </p:sp>
      <p:grpSp>
        <p:nvGrpSpPr>
          <p:cNvPr id="9" name="Group 8" descr="A modern day colour photograph of Marina Road in Ramsgate. ">
            <a:extLst>
              <a:ext uri="{FF2B5EF4-FFF2-40B4-BE49-F238E27FC236}">
                <a16:creationId xmlns:a16="http://schemas.microsoft.com/office/drawing/2014/main" id="{2A3098BC-E6C8-3B6A-C1E3-1E1C3ED556A3}"/>
              </a:ext>
            </a:extLst>
          </p:cNvPr>
          <p:cNvGrpSpPr/>
          <p:nvPr/>
        </p:nvGrpSpPr>
        <p:grpSpPr>
          <a:xfrm>
            <a:off x="723620" y="1537593"/>
            <a:ext cx="6301435" cy="4345540"/>
            <a:chOff x="723620" y="1537593"/>
            <a:chExt cx="6301435" cy="4345540"/>
          </a:xfrm>
        </p:grpSpPr>
        <p:pic>
          <p:nvPicPr>
            <p:cNvPr id="7" name="Picture 6" descr="A street with buildings and a small structure&#10;&#10;Description automatically generated with medium confidence">
              <a:extLst>
                <a:ext uri="{FF2B5EF4-FFF2-40B4-BE49-F238E27FC236}">
                  <a16:creationId xmlns:a16="http://schemas.microsoft.com/office/drawing/2014/main" id="{3F882302-18AA-D936-AD85-0344F733D95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3620" y="1599761"/>
              <a:ext cx="6204719" cy="4283372"/>
            </a:xfrm>
            <a:prstGeom prst="rect">
              <a:avLst/>
            </a:prstGeom>
            <a:ln w="15875">
              <a:solidFill>
                <a:schemeClr val="tx1"/>
              </a:solidFill>
            </a:ln>
          </p:spPr>
        </p:pic>
        <p:sp>
          <p:nvSpPr>
            <p:cNvPr id="8" name="TextBox 7">
              <a:extLst>
                <a:ext uri="{FF2B5EF4-FFF2-40B4-BE49-F238E27FC236}">
                  <a16:creationId xmlns:a16="http://schemas.microsoft.com/office/drawing/2014/main" id="{14306C13-3380-03D2-BAA4-57159F8F5812}"/>
                </a:ext>
              </a:extLst>
            </p:cNvPr>
            <p:cNvSpPr txBox="1"/>
            <p:nvPr/>
          </p:nvSpPr>
          <p:spPr>
            <a:xfrm>
              <a:off x="5224483" y="1537593"/>
              <a:ext cx="1800572" cy="230832"/>
            </a:xfrm>
            <a:prstGeom prst="rect">
              <a:avLst/>
            </a:prstGeom>
            <a:noFill/>
          </p:spPr>
          <p:txBody>
            <a:bodyPr wrap="square">
              <a:spAutoFit/>
            </a:bodyPr>
            <a:lstStyle/>
            <a:p>
              <a:pPr>
                <a:lnSpc>
                  <a:spcPct val="150000"/>
                </a:lnSpc>
              </a:pPr>
              <a:r>
                <a:rPr lang="en-GB" sz="800" dirty="0">
                  <a:solidFill>
                    <a:schemeClr val="accent1">
                      <a:lumMod val="60000"/>
                      <a:lumOff val="40000"/>
                    </a:schemeClr>
                  </a:solidFill>
                  <a:latin typeface="NUNITO EXTRA LIGHT" panose="02000303000000000000" pitchFamily="2" charset="77"/>
                </a:rPr>
                <a:t>© Historic England ref: DP247204</a:t>
              </a:r>
            </a:p>
          </p:txBody>
        </p:sp>
      </p:grpSp>
      <p:sp>
        <p:nvSpPr>
          <p:cNvPr id="2" name="TextBox 1">
            <a:extLst>
              <a:ext uri="{FF2B5EF4-FFF2-40B4-BE49-F238E27FC236}">
                <a16:creationId xmlns:a16="http://schemas.microsoft.com/office/drawing/2014/main" id="{F63D7915-EA60-FBAB-DB2E-60D8C0D0411B}"/>
              </a:ext>
            </a:extLst>
          </p:cNvPr>
          <p:cNvSpPr txBox="1"/>
          <p:nvPr/>
        </p:nvSpPr>
        <p:spPr>
          <a:xfrm>
            <a:off x="7179634" y="1528801"/>
            <a:ext cx="4288746"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James </a:t>
            </a:r>
            <a:r>
              <a:rPr lang="en-GB" sz="1400" dirty="0" err="1">
                <a:latin typeface="Linkpen 17a Print" panose="03050602060000000000" pitchFamily="66" charset="77"/>
              </a:rPr>
              <a:t>Woolcott</a:t>
            </a:r>
            <a:r>
              <a:rPr lang="en-GB" sz="1400" dirty="0">
                <a:latin typeface="Linkpen 17a Print" panose="03050602060000000000" pitchFamily="66" charset="77"/>
              </a:rPr>
              <a:t> opened the Pavilion Recreation Ground in 1869 on the site where St Lawrence College is now.</a:t>
            </a:r>
          </a:p>
        </p:txBody>
      </p:sp>
      <p:sp>
        <p:nvSpPr>
          <p:cNvPr id="3" name="TextBox 2">
            <a:extLst>
              <a:ext uri="{FF2B5EF4-FFF2-40B4-BE49-F238E27FC236}">
                <a16:creationId xmlns:a16="http://schemas.microsoft.com/office/drawing/2014/main" id="{EFDB8B97-E85B-FB7C-2B2D-DA68B92DE6BE}"/>
              </a:ext>
            </a:extLst>
          </p:cNvPr>
          <p:cNvSpPr txBox="1"/>
          <p:nvPr/>
        </p:nvSpPr>
        <p:spPr>
          <a:xfrm>
            <a:off x="7179634" y="2882480"/>
            <a:ext cx="4288746"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1879, an agreement was made with the owners of The Granville Hotel to open Victoria Gardens to the public. </a:t>
            </a:r>
          </a:p>
        </p:txBody>
      </p:sp>
      <p:sp>
        <p:nvSpPr>
          <p:cNvPr id="4" name="TextBox 3">
            <a:extLst>
              <a:ext uri="{FF2B5EF4-FFF2-40B4-BE49-F238E27FC236}">
                <a16:creationId xmlns:a16="http://schemas.microsoft.com/office/drawing/2014/main" id="{85F6F09E-9CF7-4DB4-CA22-0112B46AACDC}"/>
              </a:ext>
            </a:extLst>
          </p:cNvPr>
          <p:cNvSpPr txBox="1"/>
          <p:nvPr/>
        </p:nvSpPr>
        <p:spPr>
          <a:xfrm>
            <a:off x="7179634" y="4236159"/>
            <a:ext cx="4288746"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Other gardens also opened to the public during the Victorian era including Albion Place in 1884, Wellington Crescent in 1887, and  Royal Crescent in 1888.  </a:t>
            </a:r>
          </a:p>
        </p:txBody>
      </p:sp>
      <p:pic>
        <p:nvPicPr>
          <p:cNvPr id="11" name="Picture 10">
            <a:extLst>
              <a:ext uri="{FF2B5EF4-FFF2-40B4-BE49-F238E27FC236}">
                <a16:creationId xmlns:a16="http://schemas.microsoft.com/office/drawing/2014/main" id="{3ADE1808-92CB-11D1-6494-3CFD9AFA2D5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20188368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A1BCCE-C481-6CE9-71DB-06E9FFC8697C}"/>
            </a:ext>
          </a:extLst>
        </p:cNvPr>
        <p:cNvGrpSpPr/>
        <p:nvPr/>
      </p:nvGrpSpPr>
      <p:grpSpPr>
        <a:xfrm>
          <a:off x="0" y="0"/>
          <a:ext cx="0" cy="0"/>
          <a:chOff x="0" y="0"/>
          <a:chExt cx="0" cy="0"/>
        </a:xfrm>
      </p:grpSpPr>
      <p:sp>
        <p:nvSpPr>
          <p:cNvPr id="10" name="Title 2">
            <a:extLst>
              <a:ext uri="{FF2B5EF4-FFF2-40B4-BE49-F238E27FC236}">
                <a16:creationId xmlns:a16="http://schemas.microsoft.com/office/drawing/2014/main" id="{0825FA9D-14B3-D1ED-E776-FAA0B7BBF1B9}"/>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Ellington Park</a:t>
            </a:r>
          </a:p>
        </p:txBody>
      </p:sp>
      <p:sp>
        <p:nvSpPr>
          <p:cNvPr id="3" name="TextBox 2">
            <a:extLst>
              <a:ext uri="{FF2B5EF4-FFF2-40B4-BE49-F238E27FC236}">
                <a16:creationId xmlns:a16="http://schemas.microsoft.com/office/drawing/2014/main" id="{D958A5C0-81C3-D12E-C8DF-EF965E8D7EEC}"/>
              </a:ext>
            </a:extLst>
          </p:cNvPr>
          <p:cNvSpPr txBox="1"/>
          <p:nvPr/>
        </p:nvSpPr>
        <p:spPr>
          <a:xfrm>
            <a:off x="0" y="-98591"/>
            <a:ext cx="68580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did people in Ramsgate do for entertainment during the Victorian era?</a:t>
            </a:r>
          </a:p>
        </p:txBody>
      </p:sp>
      <p:sp>
        <p:nvSpPr>
          <p:cNvPr id="2" name="TextBox 1">
            <a:extLst>
              <a:ext uri="{FF2B5EF4-FFF2-40B4-BE49-F238E27FC236}">
                <a16:creationId xmlns:a16="http://schemas.microsoft.com/office/drawing/2014/main" id="{214AE388-9769-1330-2AD0-04315D6EA9F1}"/>
              </a:ext>
            </a:extLst>
          </p:cNvPr>
          <p:cNvSpPr txBox="1"/>
          <p:nvPr/>
        </p:nvSpPr>
        <p:spPr>
          <a:xfrm>
            <a:off x="1720334" y="491930"/>
            <a:ext cx="8751331" cy="409728"/>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Ellington Park was created in 1893 from the grounds of Ellington House.</a:t>
            </a:r>
          </a:p>
        </p:txBody>
      </p:sp>
      <p:grpSp>
        <p:nvGrpSpPr>
          <p:cNvPr id="9" name="Group 8" descr="A colour photograph of Ellington Park. It shows a band stand and different grouped of people stood in a green, tree filled park. ">
            <a:extLst>
              <a:ext uri="{FF2B5EF4-FFF2-40B4-BE49-F238E27FC236}">
                <a16:creationId xmlns:a16="http://schemas.microsoft.com/office/drawing/2014/main" id="{EE83D221-CDC9-9B55-DD12-5455CF42A11A}"/>
              </a:ext>
            </a:extLst>
          </p:cNvPr>
          <p:cNvGrpSpPr/>
          <p:nvPr/>
        </p:nvGrpSpPr>
        <p:grpSpPr>
          <a:xfrm>
            <a:off x="2068275" y="986202"/>
            <a:ext cx="8055450" cy="5198046"/>
            <a:chOff x="2068275" y="1030162"/>
            <a:chExt cx="8055450" cy="5198046"/>
          </a:xfrm>
        </p:grpSpPr>
        <p:pic>
          <p:nvPicPr>
            <p:cNvPr id="7" name="Picture 6" descr="A group of people in a park&#10;&#10;Description automatically generated">
              <a:extLst>
                <a:ext uri="{FF2B5EF4-FFF2-40B4-BE49-F238E27FC236}">
                  <a16:creationId xmlns:a16="http://schemas.microsoft.com/office/drawing/2014/main" id="{8777521D-5CBF-4893-CA21-BDEE53471D9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068275" y="1101618"/>
              <a:ext cx="7981333" cy="5126590"/>
            </a:xfrm>
            <a:prstGeom prst="rect">
              <a:avLst/>
            </a:prstGeom>
            <a:ln w="15875">
              <a:solidFill>
                <a:schemeClr val="tx1"/>
              </a:solidFill>
            </a:ln>
          </p:spPr>
        </p:pic>
        <p:sp>
          <p:nvSpPr>
            <p:cNvPr id="8" name="TextBox 7">
              <a:extLst>
                <a:ext uri="{FF2B5EF4-FFF2-40B4-BE49-F238E27FC236}">
                  <a16:creationId xmlns:a16="http://schemas.microsoft.com/office/drawing/2014/main" id="{0F0D15ED-0D9A-30C7-87EA-1413D54CD5C4}"/>
                </a:ext>
              </a:extLst>
            </p:cNvPr>
            <p:cNvSpPr txBox="1"/>
            <p:nvPr/>
          </p:nvSpPr>
          <p:spPr>
            <a:xfrm>
              <a:off x="8032184" y="1030162"/>
              <a:ext cx="2091541" cy="230832"/>
            </a:xfrm>
            <a:prstGeom prst="rect">
              <a:avLst/>
            </a:prstGeom>
            <a:noFill/>
          </p:spPr>
          <p:txBody>
            <a:bodyPr wrap="square">
              <a:spAutoFit/>
            </a:bodyPr>
            <a:lstStyle/>
            <a:p>
              <a:pPr>
                <a:lnSpc>
                  <a:spcPct val="150000"/>
                </a:lnSpc>
              </a:pPr>
              <a:r>
                <a:rPr lang="en-GB" sz="800" dirty="0">
                  <a:solidFill>
                    <a:schemeClr val="accent6">
                      <a:lumMod val="75000"/>
                    </a:schemeClr>
                  </a:solidFill>
                  <a:latin typeface="NUNITO EXTRA LIGHT" panose="02000303000000000000" pitchFamily="2" charset="77"/>
                </a:rPr>
                <a:t>© Historic England Archive ref: PC06927</a:t>
              </a:r>
            </a:p>
          </p:txBody>
        </p:sp>
      </p:grpSp>
      <p:pic>
        <p:nvPicPr>
          <p:cNvPr id="11" name="Picture 10">
            <a:extLst>
              <a:ext uri="{FF2B5EF4-FFF2-40B4-BE49-F238E27FC236}">
                <a16:creationId xmlns:a16="http://schemas.microsoft.com/office/drawing/2014/main" id="{FFE18D83-A568-5E48-C387-E1816167D39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16563444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444571E-4899-99ED-820D-3399E270FF2B}"/>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B82F448A-4015-6CE4-86D2-2695054DFA7B}"/>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Ellington Park Today</a:t>
            </a:r>
          </a:p>
        </p:txBody>
      </p:sp>
      <p:sp>
        <p:nvSpPr>
          <p:cNvPr id="4" name="TextBox 3">
            <a:extLst>
              <a:ext uri="{FF2B5EF4-FFF2-40B4-BE49-F238E27FC236}">
                <a16:creationId xmlns:a16="http://schemas.microsoft.com/office/drawing/2014/main" id="{61EEC4F0-637A-00A3-2378-5A27F10C886B}"/>
              </a:ext>
            </a:extLst>
          </p:cNvPr>
          <p:cNvSpPr txBox="1"/>
          <p:nvPr/>
        </p:nvSpPr>
        <p:spPr>
          <a:xfrm>
            <a:off x="0" y="-98591"/>
            <a:ext cx="68580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did people in Ramsgate do for entertainment during the Victorian era?</a:t>
            </a:r>
          </a:p>
        </p:txBody>
      </p:sp>
      <p:grpSp>
        <p:nvGrpSpPr>
          <p:cNvPr id="18" name="Group 17" descr="A modern day colour photograph of Ellington Park today. It shows a bandstand and benches in-between fields of grass and trees. ">
            <a:extLst>
              <a:ext uri="{FF2B5EF4-FFF2-40B4-BE49-F238E27FC236}">
                <a16:creationId xmlns:a16="http://schemas.microsoft.com/office/drawing/2014/main" id="{DF17EFDE-0F9F-B458-3CA9-8BB53D897801}"/>
              </a:ext>
            </a:extLst>
          </p:cNvPr>
          <p:cNvGrpSpPr/>
          <p:nvPr/>
        </p:nvGrpSpPr>
        <p:grpSpPr>
          <a:xfrm>
            <a:off x="464390" y="365074"/>
            <a:ext cx="8339036" cy="3118273"/>
            <a:chOff x="464390" y="365074"/>
            <a:chExt cx="8339036" cy="3118273"/>
          </a:xfrm>
        </p:grpSpPr>
        <p:pic>
          <p:nvPicPr>
            <p:cNvPr id="7" name="Picture 6" descr="A gazebo in a park&#10;&#10;Description automatically generated">
              <a:extLst>
                <a:ext uri="{FF2B5EF4-FFF2-40B4-BE49-F238E27FC236}">
                  <a16:creationId xmlns:a16="http://schemas.microsoft.com/office/drawing/2014/main" id="{2BC8E080-F40B-BB89-D068-39111927AC81}"/>
                </a:ext>
              </a:extLst>
            </p:cNvPr>
            <p:cNvPicPr>
              <a:picLocks noChangeAspect="1"/>
            </p:cNvPicPr>
            <p:nvPr/>
          </p:nvPicPr>
          <p:blipFill>
            <a:blip r:embed="rId3"/>
            <a:stretch>
              <a:fillRect/>
            </a:stretch>
          </p:blipFill>
          <p:spPr>
            <a:xfrm>
              <a:off x="541874" y="448306"/>
              <a:ext cx="8261552" cy="3035041"/>
            </a:xfrm>
            <a:prstGeom prst="rect">
              <a:avLst/>
            </a:prstGeom>
            <a:ln w="19050">
              <a:solidFill>
                <a:schemeClr val="tx1"/>
              </a:solidFill>
            </a:ln>
          </p:spPr>
        </p:pic>
        <p:sp>
          <p:nvSpPr>
            <p:cNvPr id="17" name="TextBox 16">
              <a:extLst>
                <a:ext uri="{FF2B5EF4-FFF2-40B4-BE49-F238E27FC236}">
                  <a16:creationId xmlns:a16="http://schemas.microsoft.com/office/drawing/2014/main" id="{CC23FB19-015D-2870-34A9-D8F11A9B2200}"/>
                </a:ext>
              </a:extLst>
            </p:cNvPr>
            <p:cNvSpPr txBox="1"/>
            <p:nvPr/>
          </p:nvSpPr>
          <p:spPr>
            <a:xfrm>
              <a:off x="464390" y="365074"/>
              <a:ext cx="1053513" cy="230832"/>
            </a:xfrm>
            <a:prstGeom prst="rect">
              <a:avLst/>
            </a:prstGeom>
            <a:noFill/>
          </p:spPr>
          <p:txBody>
            <a:bodyPr wrap="square">
              <a:spAutoFit/>
            </a:bodyPr>
            <a:lstStyle/>
            <a:p>
              <a:pPr>
                <a:lnSpc>
                  <a:spcPct val="150000"/>
                </a:lnSpc>
              </a:pPr>
              <a:r>
                <a:rPr lang="en-GB" sz="800" dirty="0">
                  <a:solidFill>
                    <a:schemeClr val="bg1"/>
                  </a:solidFill>
                  <a:latin typeface="NUNITO EXTRA LIGHT" panose="02000303000000000000" pitchFamily="2" charset="77"/>
                </a:rPr>
                <a:t>© Ellington Park</a:t>
              </a:r>
            </a:p>
          </p:txBody>
        </p:sp>
      </p:grpSp>
      <p:grpSp>
        <p:nvGrpSpPr>
          <p:cNvPr id="9" name="Group 8" descr="Ellington Park today.&#10;">
            <a:extLst>
              <a:ext uri="{FF2B5EF4-FFF2-40B4-BE49-F238E27FC236}">
                <a16:creationId xmlns:a16="http://schemas.microsoft.com/office/drawing/2014/main" id="{E7BF0B85-82F7-436D-460B-8880BD894764}"/>
              </a:ext>
            </a:extLst>
          </p:cNvPr>
          <p:cNvGrpSpPr/>
          <p:nvPr/>
        </p:nvGrpSpPr>
        <p:grpSpPr>
          <a:xfrm>
            <a:off x="8944202" y="455050"/>
            <a:ext cx="3042319" cy="409728"/>
            <a:chOff x="8971634" y="593761"/>
            <a:chExt cx="3042319" cy="409728"/>
          </a:xfrm>
        </p:grpSpPr>
        <p:sp>
          <p:nvSpPr>
            <p:cNvPr id="2" name="TextBox 1">
              <a:extLst>
                <a:ext uri="{FF2B5EF4-FFF2-40B4-BE49-F238E27FC236}">
                  <a16:creationId xmlns:a16="http://schemas.microsoft.com/office/drawing/2014/main" id="{7AD81131-3A2D-24D7-ABCF-FCD0F9C502B2}"/>
                </a:ext>
              </a:extLst>
            </p:cNvPr>
            <p:cNvSpPr txBox="1"/>
            <p:nvPr/>
          </p:nvSpPr>
          <p:spPr>
            <a:xfrm>
              <a:off x="9128479" y="593761"/>
              <a:ext cx="2885474" cy="409728"/>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Ellington Park today.</a:t>
              </a:r>
            </a:p>
          </p:txBody>
        </p:sp>
        <p:pic>
          <p:nvPicPr>
            <p:cNvPr id="8" name="Picture 7">
              <a:extLst>
                <a:ext uri="{FF2B5EF4-FFF2-40B4-BE49-F238E27FC236}">
                  <a16:creationId xmlns:a16="http://schemas.microsoft.com/office/drawing/2014/main" id="{9B1B36EF-781F-E25E-9C5C-1CC18F9DEA5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8971634" y="683333"/>
              <a:ext cx="350267" cy="248874"/>
            </a:xfrm>
            <a:prstGeom prst="rect">
              <a:avLst/>
            </a:prstGeom>
          </p:spPr>
        </p:pic>
      </p:grpSp>
      <p:sp>
        <p:nvSpPr>
          <p:cNvPr id="3" name="TextBox 2">
            <a:extLst>
              <a:ext uri="{FF2B5EF4-FFF2-40B4-BE49-F238E27FC236}">
                <a16:creationId xmlns:a16="http://schemas.microsoft.com/office/drawing/2014/main" id="{FB3E45A0-2588-05E2-7C07-B1DC7498DEDA}"/>
              </a:ext>
            </a:extLst>
          </p:cNvPr>
          <p:cNvSpPr txBox="1"/>
          <p:nvPr/>
        </p:nvSpPr>
        <p:spPr>
          <a:xfrm>
            <a:off x="522637" y="4326886"/>
            <a:ext cx="5950366" cy="1077218"/>
          </a:xfrm>
          <a:prstGeom prst="rect">
            <a:avLst/>
          </a:prstGeom>
          <a:noFill/>
        </p:spPr>
        <p:txBody>
          <a:bodyPr wrap="square">
            <a:spAutoFit/>
          </a:bodyPr>
          <a:lstStyle/>
          <a:p>
            <a:r>
              <a:rPr lang="en-GB" sz="3200" dirty="0">
                <a:solidFill>
                  <a:srgbClr val="B65379"/>
                </a:solidFill>
                <a:latin typeface="Superclarendon Rg" panose="02000505080000020003" pitchFamily="2" charset="77"/>
              </a:rPr>
              <a:t>What similarities and differences can you see?</a:t>
            </a:r>
          </a:p>
        </p:txBody>
      </p:sp>
      <p:grpSp>
        <p:nvGrpSpPr>
          <p:cNvPr id="19" name="Group 18" descr="A colour photograph of Ellington Park. It shows a band stand and different grouped of people stood in a green, tree filled park. &#10;&#10;An illustration of a Victorian man. He wears a flat cap, jacket and scarf. His hand rests on the photograph. &#10;">
            <a:extLst>
              <a:ext uri="{FF2B5EF4-FFF2-40B4-BE49-F238E27FC236}">
                <a16:creationId xmlns:a16="http://schemas.microsoft.com/office/drawing/2014/main" id="{8FA4CDBC-0622-84C7-A5BA-37DD26A599FA}"/>
              </a:ext>
            </a:extLst>
          </p:cNvPr>
          <p:cNvGrpSpPr/>
          <p:nvPr/>
        </p:nvGrpSpPr>
        <p:grpSpPr>
          <a:xfrm>
            <a:off x="6570259" y="1198534"/>
            <a:ext cx="5079867" cy="5245224"/>
            <a:chOff x="6570259" y="1198534"/>
            <a:chExt cx="5079867" cy="5245224"/>
          </a:xfrm>
        </p:grpSpPr>
        <p:pic>
          <p:nvPicPr>
            <p:cNvPr id="12" name="Picture 11" descr="An illustration of a Victorian man. He wears a flat cap, jacket and scarf. ">
              <a:extLst>
                <a:ext uri="{FF2B5EF4-FFF2-40B4-BE49-F238E27FC236}">
                  <a16:creationId xmlns:a16="http://schemas.microsoft.com/office/drawing/2014/main" id="{D2E1B5C0-B3CE-D7EC-D8E6-226E88F55A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49231" y="1198534"/>
              <a:ext cx="2032000" cy="4292600"/>
            </a:xfrm>
            <a:prstGeom prst="rect">
              <a:avLst/>
            </a:prstGeom>
          </p:spPr>
        </p:pic>
        <p:grpSp>
          <p:nvGrpSpPr>
            <p:cNvPr id="16" name="Group 15" descr="A colour photograph of Ellington Park. It shows a band stand and different grouped of people stood in a green, tree filled park. ">
              <a:extLst>
                <a:ext uri="{FF2B5EF4-FFF2-40B4-BE49-F238E27FC236}">
                  <a16:creationId xmlns:a16="http://schemas.microsoft.com/office/drawing/2014/main" id="{B9CE5884-B242-1506-E801-F095233CB8D3}"/>
                </a:ext>
              </a:extLst>
            </p:cNvPr>
            <p:cNvGrpSpPr/>
            <p:nvPr/>
          </p:nvGrpSpPr>
          <p:grpSpPr>
            <a:xfrm>
              <a:off x="6570259" y="3153118"/>
              <a:ext cx="5079867" cy="3290640"/>
              <a:chOff x="6570259" y="3153118"/>
              <a:chExt cx="5079867" cy="3290640"/>
            </a:xfrm>
          </p:grpSpPr>
          <p:pic>
            <p:nvPicPr>
              <p:cNvPr id="5" name="Picture 4" descr="A group of people in a park&#10;&#10;Description automatically generated">
                <a:extLst>
                  <a:ext uri="{FF2B5EF4-FFF2-40B4-BE49-F238E27FC236}">
                    <a16:creationId xmlns:a16="http://schemas.microsoft.com/office/drawing/2014/main" id="{85BACAA6-79AB-D22A-EDAA-A996B3E6B05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643411" y="3227832"/>
                <a:ext cx="5006715" cy="3215926"/>
              </a:xfrm>
              <a:prstGeom prst="rect">
                <a:avLst/>
              </a:prstGeom>
              <a:ln w="19050">
                <a:solidFill>
                  <a:schemeClr val="tx1"/>
                </a:solidFill>
              </a:ln>
            </p:spPr>
          </p:pic>
          <p:sp>
            <p:nvSpPr>
              <p:cNvPr id="15" name="TextBox 14">
                <a:extLst>
                  <a:ext uri="{FF2B5EF4-FFF2-40B4-BE49-F238E27FC236}">
                    <a16:creationId xmlns:a16="http://schemas.microsoft.com/office/drawing/2014/main" id="{41E745D4-7D46-ACFC-BADC-5CCB2B682E3D}"/>
                  </a:ext>
                </a:extLst>
              </p:cNvPr>
              <p:cNvSpPr txBox="1"/>
              <p:nvPr/>
            </p:nvSpPr>
            <p:spPr>
              <a:xfrm>
                <a:off x="6570259" y="3153118"/>
                <a:ext cx="2091541" cy="230832"/>
              </a:xfrm>
              <a:prstGeom prst="rect">
                <a:avLst/>
              </a:prstGeom>
              <a:noFill/>
            </p:spPr>
            <p:txBody>
              <a:bodyPr wrap="square">
                <a:spAutoFit/>
              </a:bodyPr>
              <a:lstStyle/>
              <a:p>
                <a:pPr>
                  <a:lnSpc>
                    <a:spcPct val="150000"/>
                  </a:lnSpc>
                </a:pPr>
                <a:r>
                  <a:rPr lang="en-GB" sz="800" dirty="0">
                    <a:solidFill>
                      <a:schemeClr val="accent6">
                        <a:lumMod val="75000"/>
                      </a:schemeClr>
                    </a:solidFill>
                    <a:latin typeface="NUNITO EXTRA LIGHT" panose="02000303000000000000" pitchFamily="2" charset="77"/>
                  </a:rPr>
                  <a:t>© Historic England Archive ref: PC06927</a:t>
                </a:r>
              </a:p>
            </p:txBody>
          </p:sp>
        </p:grpSp>
        <p:pic>
          <p:nvPicPr>
            <p:cNvPr id="13" name="Picture 12" descr="An illustration of a Victorian man. He wears a flat cap, jacket and scarf. ">
              <a:extLst>
                <a:ext uri="{FF2B5EF4-FFF2-40B4-BE49-F238E27FC236}">
                  <a16:creationId xmlns:a16="http://schemas.microsoft.com/office/drawing/2014/main" id="{13CC931E-1C00-75FD-F665-CDEE68875CA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349231" y="2560320"/>
              <a:ext cx="727457" cy="923027"/>
            </a:xfrm>
            <a:prstGeom prst="rect">
              <a:avLst/>
            </a:prstGeom>
          </p:spPr>
        </p:pic>
      </p:grpSp>
      <p:pic>
        <p:nvPicPr>
          <p:cNvPr id="11" name="Picture 10">
            <a:extLst>
              <a:ext uri="{FF2B5EF4-FFF2-40B4-BE49-F238E27FC236}">
                <a16:creationId xmlns:a16="http://schemas.microsoft.com/office/drawing/2014/main" id="{5CDDBFEC-46A3-DE59-6F89-6FAB6314380C}"/>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175989461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 presetClass="entr" presetSubtype="2" fill="hold" nodeType="afterEffect" p14:presetBounceEnd="50000">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14:bounceEnd="50000">
                                          <p:cBhvr additive="base">
                                            <p:cTn id="15" dur="8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16" dur="80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18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800" fill="hold"/>
                                            <p:tgtEl>
                                              <p:spTgt spid="19"/>
                                            </p:tgtEl>
                                            <p:attrNameLst>
                                              <p:attrName>ppt_x</p:attrName>
                                            </p:attrNameLst>
                                          </p:cBhvr>
                                          <p:tavLst>
                                            <p:tav tm="0">
                                              <p:val>
                                                <p:strVal val="1+#ppt_w/2"/>
                                              </p:val>
                                            </p:tav>
                                            <p:tav tm="100000">
                                              <p:val>
                                                <p:strVal val="#ppt_x"/>
                                              </p:val>
                                            </p:tav>
                                          </p:tavLst>
                                        </p:anim>
                                        <p:anim calcmode="lin" valueType="num">
                                          <p:cBhvr additive="base">
                                            <p:cTn id="16" dur="80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18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188961D-40B0-80C0-AF80-30A372865AF9}"/>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11C75125-E724-6EAE-E456-489B5D8EDF1B}"/>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The County Roller skating Rink</a:t>
            </a:r>
          </a:p>
        </p:txBody>
      </p:sp>
      <p:sp>
        <p:nvSpPr>
          <p:cNvPr id="3" name="TextBox 2">
            <a:extLst>
              <a:ext uri="{FF2B5EF4-FFF2-40B4-BE49-F238E27FC236}">
                <a16:creationId xmlns:a16="http://schemas.microsoft.com/office/drawing/2014/main" id="{19279749-7954-E2B2-BAF0-125E62E02729}"/>
              </a:ext>
            </a:extLst>
          </p:cNvPr>
          <p:cNvSpPr txBox="1"/>
          <p:nvPr/>
        </p:nvSpPr>
        <p:spPr>
          <a:xfrm>
            <a:off x="0" y="-98591"/>
            <a:ext cx="11209564"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Victorian buildings still stand today?  What did people in Ramsgate do for entertainment during the Victorian era?</a:t>
            </a:r>
          </a:p>
        </p:txBody>
      </p:sp>
      <p:sp>
        <p:nvSpPr>
          <p:cNvPr id="2" name="TextBox 1">
            <a:extLst>
              <a:ext uri="{FF2B5EF4-FFF2-40B4-BE49-F238E27FC236}">
                <a16:creationId xmlns:a16="http://schemas.microsoft.com/office/drawing/2014/main" id="{A6523DCC-47EB-FEA3-A3C9-65E260FE3E41}"/>
              </a:ext>
            </a:extLst>
          </p:cNvPr>
          <p:cNvSpPr txBox="1"/>
          <p:nvPr/>
        </p:nvSpPr>
        <p:spPr>
          <a:xfrm>
            <a:off x="3081189" y="425733"/>
            <a:ext cx="6029622" cy="755976"/>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Roller skating became a popular activity in the 1870s, with two rinks opening in Ramsgate in 1876. </a:t>
            </a:r>
          </a:p>
        </p:txBody>
      </p:sp>
      <p:grpSp>
        <p:nvGrpSpPr>
          <p:cNvPr id="7" name="Group 6" descr="A black and white photograph of The Country Roller Skating Park. It shows a large space with a wooden floor and barriers around its edge. ">
            <a:extLst>
              <a:ext uri="{FF2B5EF4-FFF2-40B4-BE49-F238E27FC236}">
                <a16:creationId xmlns:a16="http://schemas.microsoft.com/office/drawing/2014/main" id="{905370A4-7929-69A8-5941-2716919182DD}"/>
              </a:ext>
            </a:extLst>
          </p:cNvPr>
          <p:cNvGrpSpPr/>
          <p:nvPr/>
        </p:nvGrpSpPr>
        <p:grpSpPr>
          <a:xfrm>
            <a:off x="2220399" y="1288223"/>
            <a:ext cx="7978677" cy="4387057"/>
            <a:chOff x="2220399" y="1288223"/>
            <a:chExt cx="7978677" cy="4387057"/>
          </a:xfrm>
        </p:grpSpPr>
        <p:pic>
          <p:nvPicPr>
            <p:cNvPr id="5" name="Picture 4" descr="An empty gym with a large room&#10;&#10;Description automatically generated with medium confidence">
              <a:extLst>
                <a:ext uri="{FF2B5EF4-FFF2-40B4-BE49-F238E27FC236}">
                  <a16:creationId xmlns:a16="http://schemas.microsoft.com/office/drawing/2014/main" id="{AB30B879-9779-4122-66C6-D90BE699C746}"/>
                </a:ext>
              </a:extLst>
            </p:cNvPr>
            <p:cNvPicPr>
              <a:picLocks noChangeAspect="1"/>
            </p:cNvPicPr>
            <p:nvPr/>
          </p:nvPicPr>
          <p:blipFill>
            <a:blip r:embed="rId3"/>
            <a:stretch>
              <a:fillRect/>
            </a:stretch>
          </p:blipFill>
          <p:spPr>
            <a:xfrm>
              <a:off x="2220399" y="1288223"/>
              <a:ext cx="7886846" cy="4387057"/>
            </a:xfrm>
            <a:prstGeom prst="rect">
              <a:avLst/>
            </a:prstGeom>
            <a:ln w="15875">
              <a:solidFill>
                <a:schemeClr val="tx1"/>
              </a:solidFill>
            </a:ln>
          </p:spPr>
        </p:pic>
        <p:sp>
          <p:nvSpPr>
            <p:cNvPr id="6" name="TextBox 5">
              <a:extLst>
                <a:ext uri="{FF2B5EF4-FFF2-40B4-BE49-F238E27FC236}">
                  <a16:creationId xmlns:a16="http://schemas.microsoft.com/office/drawing/2014/main" id="{6D8A8427-391A-8D7F-C012-81C2F5C0899D}"/>
                </a:ext>
              </a:extLst>
            </p:cNvPr>
            <p:cNvSpPr txBox="1"/>
            <p:nvPr/>
          </p:nvSpPr>
          <p:spPr>
            <a:xfrm>
              <a:off x="7895493" y="5444448"/>
              <a:ext cx="2303583" cy="230832"/>
            </a:xfrm>
            <a:prstGeom prst="rect">
              <a:avLst/>
            </a:prstGeom>
            <a:noFill/>
          </p:spPr>
          <p:txBody>
            <a:bodyPr wrap="square">
              <a:spAutoFit/>
            </a:bodyPr>
            <a:lstStyle/>
            <a:p>
              <a:pPr>
                <a:lnSpc>
                  <a:spcPct val="150000"/>
                </a:lnSpc>
              </a:pPr>
              <a:r>
                <a:rPr lang="en-GB" sz="800" dirty="0">
                  <a:solidFill>
                    <a:schemeClr val="tx1">
                      <a:lumMod val="75000"/>
                      <a:lumOff val="25000"/>
                    </a:schemeClr>
                  </a:solidFill>
                  <a:latin typeface="NUNITO EXTRA LIGHT" panose="02000303000000000000" pitchFamily="2" charset="77"/>
                </a:rPr>
                <a:t>© Public Domain from Wikimedia Commons</a:t>
              </a:r>
            </a:p>
          </p:txBody>
        </p:sp>
      </p:grpSp>
      <p:grpSp>
        <p:nvGrpSpPr>
          <p:cNvPr id="12" name="Group 11" descr="The County Roller Skating Rink which is now Petticoat Lane Emporium.&#10;">
            <a:extLst>
              <a:ext uri="{FF2B5EF4-FFF2-40B4-BE49-F238E27FC236}">
                <a16:creationId xmlns:a16="http://schemas.microsoft.com/office/drawing/2014/main" id="{56F1BB81-8B73-684E-9DE4-FC215FBABF7C}"/>
              </a:ext>
            </a:extLst>
          </p:cNvPr>
          <p:cNvGrpSpPr/>
          <p:nvPr/>
        </p:nvGrpSpPr>
        <p:grpSpPr>
          <a:xfrm>
            <a:off x="3828555" y="5774763"/>
            <a:ext cx="4743988" cy="755976"/>
            <a:chOff x="3323939" y="5756475"/>
            <a:chExt cx="4743988" cy="755976"/>
          </a:xfrm>
        </p:grpSpPr>
        <p:sp>
          <p:nvSpPr>
            <p:cNvPr id="4" name="TextBox 3">
              <a:extLst>
                <a:ext uri="{FF2B5EF4-FFF2-40B4-BE49-F238E27FC236}">
                  <a16:creationId xmlns:a16="http://schemas.microsoft.com/office/drawing/2014/main" id="{A95F3453-AF8F-F0C2-9B73-AC9EDFE32947}"/>
                </a:ext>
              </a:extLst>
            </p:cNvPr>
            <p:cNvSpPr txBox="1"/>
            <p:nvPr/>
          </p:nvSpPr>
          <p:spPr>
            <a:xfrm>
              <a:off x="3507392" y="5756475"/>
              <a:ext cx="4560535" cy="755976"/>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The County Roller Skating Rink which is now Petticoat Lane Emporium.</a:t>
              </a:r>
            </a:p>
          </p:txBody>
        </p:sp>
        <p:pic>
          <p:nvPicPr>
            <p:cNvPr id="10" name="Picture 9">
              <a:extLst>
                <a:ext uri="{FF2B5EF4-FFF2-40B4-BE49-F238E27FC236}">
                  <a16:creationId xmlns:a16="http://schemas.microsoft.com/office/drawing/2014/main" id="{A38F97DA-195A-9A8D-A97B-78152419C4C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3273242" y="5821616"/>
              <a:ext cx="350267" cy="248874"/>
            </a:xfrm>
            <a:prstGeom prst="rect">
              <a:avLst/>
            </a:prstGeom>
          </p:spPr>
        </p:pic>
      </p:grpSp>
      <p:pic>
        <p:nvPicPr>
          <p:cNvPr id="8" name="Picture 7" descr="An illustration of a young Victorian boy. He is wearing a blue hat, red scarf and grey jacket. ">
            <a:extLst>
              <a:ext uri="{FF2B5EF4-FFF2-40B4-BE49-F238E27FC236}">
                <a16:creationId xmlns:a16="http://schemas.microsoft.com/office/drawing/2014/main" id="{68524728-938A-6CA1-172A-F44AB171F48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24718" y="2616356"/>
            <a:ext cx="1542538" cy="3633533"/>
          </a:xfrm>
          <a:prstGeom prst="rect">
            <a:avLst/>
          </a:prstGeom>
        </p:spPr>
      </p:pic>
      <p:pic>
        <p:nvPicPr>
          <p:cNvPr id="11" name="Picture 10">
            <a:extLst>
              <a:ext uri="{FF2B5EF4-FFF2-40B4-BE49-F238E27FC236}">
                <a16:creationId xmlns:a16="http://schemas.microsoft.com/office/drawing/2014/main" id="{7148513B-1B2A-FCDC-8717-B7490A37FFB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356397141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2" presetClass="entr" presetSubtype="2" fill="hold" nodeType="afterEffect" p14:presetBounceEnd="50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5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034F3DA-FF1B-2DA2-9DF5-11E5E5F9FB9E}"/>
            </a:ext>
          </a:extLst>
        </p:cNvPr>
        <p:cNvGrpSpPr/>
        <p:nvPr/>
      </p:nvGrpSpPr>
      <p:grpSpPr>
        <a:xfrm>
          <a:off x="0" y="0"/>
          <a:ext cx="0" cy="0"/>
          <a:chOff x="0" y="0"/>
          <a:chExt cx="0" cy="0"/>
        </a:xfrm>
      </p:grpSpPr>
      <p:sp>
        <p:nvSpPr>
          <p:cNvPr id="18" name="Title 2">
            <a:extLst>
              <a:ext uri="{FF2B5EF4-FFF2-40B4-BE49-F238E27FC236}">
                <a16:creationId xmlns:a16="http://schemas.microsoft.com/office/drawing/2014/main" id="{0ECA95B9-B261-B59E-8528-306C0B4A2E2B}"/>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A Seaside Resort</a:t>
            </a:r>
          </a:p>
        </p:txBody>
      </p:sp>
      <p:sp>
        <p:nvSpPr>
          <p:cNvPr id="3" name="TextBox 2">
            <a:extLst>
              <a:ext uri="{FF2B5EF4-FFF2-40B4-BE49-F238E27FC236}">
                <a16:creationId xmlns:a16="http://schemas.microsoft.com/office/drawing/2014/main" id="{3192E54E-CC44-3343-49B5-A715674C8722}"/>
              </a:ext>
            </a:extLst>
          </p:cNvPr>
          <p:cNvSpPr txBox="1"/>
          <p:nvPr/>
        </p:nvSpPr>
        <p:spPr>
          <a:xfrm>
            <a:off x="0" y="-98591"/>
            <a:ext cx="68580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did people in Ramsgate do for entertainment during the Victorian era?</a:t>
            </a:r>
          </a:p>
        </p:txBody>
      </p:sp>
      <p:grpSp>
        <p:nvGrpSpPr>
          <p:cNvPr id="20" name="Group 19" descr="A black and white photograph of a beach full of people. Some are sat on benches or the sand, while some are riding donkeys across the beach. ">
            <a:extLst>
              <a:ext uri="{FF2B5EF4-FFF2-40B4-BE49-F238E27FC236}">
                <a16:creationId xmlns:a16="http://schemas.microsoft.com/office/drawing/2014/main" id="{AF493CB1-A01B-AA5D-AA03-F17BDC261578}"/>
              </a:ext>
            </a:extLst>
          </p:cNvPr>
          <p:cNvGrpSpPr/>
          <p:nvPr/>
        </p:nvGrpSpPr>
        <p:grpSpPr>
          <a:xfrm>
            <a:off x="274320" y="195441"/>
            <a:ext cx="8878470" cy="6409755"/>
            <a:chOff x="274320" y="195441"/>
            <a:chExt cx="8878470" cy="6409755"/>
          </a:xfrm>
        </p:grpSpPr>
        <p:sp>
          <p:nvSpPr>
            <p:cNvPr id="6" name="TextBox 5">
              <a:extLst>
                <a:ext uri="{FF2B5EF4-FFF2-40B4-BE49-F238E27FC236}">
                  <a16:creationId xmlns:a16="http://schemas.microsoft.com/office/drawing/2014/main" id="{5C1C3028-71ED-8DAC-FEC7-E9BF3A3906F9}"/>
                </a:ext>
              </a:extLst>
            </p:cNvPr>
            <p:cNvSpPr txBox="1"/>
            <p:nvPr/>
          </p:nvSpPr>
          <p:spPr>
            <a:xfrm>
              <a:off x="7781191" y="195441"/>
              <a:ext cx="1371599" cy="230832"/>
            </a:xfrm>
            <a:prstGeom prst="rect">
              <a:avLst/>
            </a:prstGeom>
            <a:noFill/>
          </p:spPr>
          <p:txBody>
            <a:bodyPr wrap="square">
              <a:spAutoFit/>
            </a:bodyPr>
            <a:lstStyle/>
            <a:p>
              <a:pPr>
                <a:lnSpc>
                  <a:spcPct val="150000"/>
                </a:lnSpc>
              </a:pPr>
              <a:r>
                <a:rPr lang="en-GB" sz="800" dirty="0">
                  <a:solidFill>
                    <a:schemeClr val="tx1">
                      <a:lumMod val="75000"/>
                      <a:lumOff val="25000"/>
                    </a:schemeClr>
                  </a:solidFill>
                  <a:latin typeface="NUNITO EXTRA LIGHT" panose="02000303000000000000" pitchFamily="2" charset="77"/>
                </a:rPr>
                <a:t>© </a:t>
              </a:r>
              <a:r>
                <a:rPr lang="en-GB" sz="800" dirty="0" err="1">
                  <a:solidFill>
                    <a:schemeClr val="tx1">
                      <a:lumMod val="75000"/>
                      <a:lumOff val="25000"/>
                    </a:schemeClr>
                  </a:solidFill>
                  <a:latin typeface="NUNITO EXTRA LIGHT" panose="02000303000000000000" pitchFamily="2" charset="77"/>
                </a:rPr>
                <a:t>Alamy</a:t>
              </a:r>
              <a:r>
                <a:rPr lang="en-GB" sz="800" dirty="0">
                  <a:solidFill>
                    <a:schemeClr val="tx1">
                      <a:lumMod val="75000"/>
                      <a:lumOff val="25000"/>
                    </a:schemeClr>
                  </a:solidFill>
                  <a:latin typeface="NUNITO EXTRA LIGHT" panose="02000303000000000000" pitchFamily="2" charset="77"/>
                </a:rPr>
                <a:t> ref: 2FYW7XD</a:t>
              </a:r>
            </a:p>
          </p:txBody>
        </p:sp>
        <p:sp>
          <p:nvSpPr>
            <p:cNvPr id="19" name="Rectangle 18">
              <a:extLst>
                <a:ext uri="{FF2B5EF4-FFF2-40B4-BE49-F238E27FC236}">
                  <a16:creationId xmlns:a16="http://schemas.microsoft.com/office/drawing/2014/main" id="{05281E31-555A-3F75-8F6D-461B31B97E6C}"/>
                </a:ext>
              </a:extLst>
            </p:cNvPr>
            <p:cNvSpPr/>
            <p:nvPr/>
          </p:nvSpPr>
          <p:spPr>
            <a:xfrm>
              <a:off x="274320" y="252804"/>
              <a:ext cx="8778240" cy="635239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8A559DE1-46A8-87A2-8A69-081167A48C2C}"/>
              </a:ext>
            </a:extLst>
          </p:cNvPr>
          <p:cNvSpPr txBox="1"/>
          <p:nvPr/>
        </p:nvSpPr>
        <p:spPr>
          <a:xfrm>
            <a:off x="9266759" y="615023"/>
            <a:ext cx="2470971"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As this photograph from 1880 shows, Ramsgate continued to attract many visitors looking for a holiday in the seaside resort.</a:t>
            </a:r>
          </a:p>
        </p:txBody>
      </p:sp>
      <p:pic>
        <p:nvPicPr>
          <p:cNvPr id="17" name="Picture 16" descr="An illustration of a sandcastle. ">
            <a:extLst>
              <a:ext uri="{FF2B5EF4-FFF2-40B4-BE49-F238E27FC236}">
                <a16:creationId xmlns:a16="http://schemas.microsoft.com/office/drawing/2014/main" id="{6B87C7FF-55CE-9A40-EBBF-7A3FB5C6788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744682" y="4936988"/>
            <a:ext cx="2681165" cy="1668208"/>
          </a:xfrm>
          <a:prstGeom prst="rect">
            <a:avLst/>
          </a:prstGeom>
        </p:spPr>
      </p:pic>
      <p:pic>
        <p:nvPicPr>
          <p:cNvPr id="11" name="Picture 10">
            <a:extLst>
              <a:ext uri="{FF2B5EF4-FFF2-40B4-BE49-F238E27FC236}">
                <a16:creationId xmlns:a16="http://schemas.microsoft.com/office/drawing/2014/main" id="{A59EE68F-7476-060C-1A95-2857E0EFF84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20042883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8CD0D3-618E-4241-F6C3-1F92AF0264E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What was Ramsgate like during the Victorian era?</a:t>
            </a:r>
          </a:p>
        </p:txBody>
      </p:sp>
      <p:grpSp>
        <p:nvGrpSpPr>
          <p:cNvPr id="14" name="Group 13" descr="What was the Victorian era?&#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descr="&#10;">
              <a:extLst>
                <a:ext uri="{FF2B5EF4-FFF2-40B4-BE49-F238E27FC236}">
                  <a16:creationId xmlns:a16="http://schemas.microsoft.com/office/drawing/2014/main" id="{029D932F-C3B1-0326-BE7B-8610BF323246}"/>
                </a:ext>
              </a:extLst>
            </p:cNvPr>
            <p:cNvSpPr txBox="1"/>
            <p:nvPr/>
          </p:nvSpPr>
          <p:spPr>
            <a:xfrm>
              <a:off x="993512" y="106990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the Victorian era?</a:t>
              </a:r>
            </a:p>
          </p:txBody>
        </p:sp>
      </p:grpSp>
      <p:grpSp>
        <p:nvGrpSpPr>
          <p:cNvPr id="17" name="Group 16" descr="What Victorian buildings still stand today?&#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descr="&#10;">
              <a:extLst>
                <a:ext uri="{FF2B5EF4-FFF2-40B4-BE49-F238E27FC236}">
                  <a16:creationId xmlns:a16="http://schemas.microsoft.com/office/drawing/2014/main" id="{BD5A7856-FA7B-07BE-9968-EF291D5E4E6D}"/>
                </a:ext>
              </a:extLst>
            </p:cNvPr>
            <p:cNvSpPr txBox="1"/>
            <p:nvPr/>
          </p:nvSpPr>
          <p:spPr>
            <a:xfrm>
              <a:off x="7048704" y="869847"/>
              <a:ext cx="3730700"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Victorian buildings still stand today?</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430321" y="2753413"/>
            <a:ext cx="7320766" cy="2062103"/>
          </a:xfrm>
          <a:prstGeom prst="rect">
            <a:avLst/>
          </a:prstGeom>
          <a:noFill/>
        </p:spPr>
        <p:txBody>
          <a:bodyPr wrap="square">
            <a:spAutoFit/>
          </a:bodyPr>
          <a:lstStyle/>
          <a:p>
            <a:pPr algn="ctr"/>
            <a:r>
              <a:rPr lang="en-GB" sz="3200" dirty="0">
                <a:solidFill>
                  <a:srgbClr val="B65379"/>
                </a:solidFill>
                <a:latin typeface="Superclarendon Rg" panose="02000505080000020003" pitchFamily="2" charset="77"/>
              </a:rPr>
              <a:t>What was Ramsgate like during the Victorian era?</a:t>
            </a:r>
          </a:p>
          <a:p>
            <a:pPr algn="ctr"/>
            <a:endParaRPr lang="en-GB" sz="3200" dirty="0">
              <a:solidFill>
                <a:srgbClr val="B65379"/>
              </a:solidFill>
              <a:latin typeface="Superclarendon Rg" panose="02000505080000020003" pitchFamily="2" charset="77"/>
            </a:endParaRPr>
          </a:p>
          <a:p>
            <a:pPr algn="ctr"/>
            <a:endParaRPr lang="en-GB" sz="3200" dirty="0">
              <a:solidFill>
                <a:srgbClr val="B65379"/>
              </a:solidFill>
              <a:latin typeface="Superclarendon Rg" panose="02000505080000020003" pitchFamily="2" charset="77"/>
            </a:endParaRPr>
          </a:p>
        </p:txBody>
      </p:sp>
      <p:grpSp>
        <p:nvGrpSpPr>
          <p:cNvPr id="20" name="Group 19" descr="How did improvements in transport links affect Ramsgate?&#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900587" y="4453875"/>
              <a:ext cx="4733527"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improvements in transport links affect Ramsgate?</a:t>
              </a:r>
            </a:p>
          </p:txBody>
        </p:sp>
      </p:grpSp>
      <p:grpSp>
        <p:nvGrpSpPr>
          <p:cNvPr id="23" name="Group 22" descr="What did people in Ramsgate do for entertainment during the Victorian era?&#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descr="What did people in Ramsgate do for entertainment during the Victorian era?&#10;">
              <a:extLst>
                <a:ext uri="{FF2B5EF4-FFF2-40B4-BE49-F238E27FC236}">
                  <a16:creationId xmlns:a16="http://schemas.microsoft.com/office/drawing/2014/main" id="{842127DB-E600-D7E0-5A94-1FF7F7902DCB}"/>
                </a:ext>
              </a:extLst>
            </p:cNvPr>
            <p:cNvSpPr txBox="1"/>
            <p:nvPr/>
          </p:nvSpPr>
          <p:spPr>
            <a:xfrm>
              <a:off x="6640215" y="4253820"/>
              <a:ext cx="4547679"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What did people in Ramsgate do for entertainment during the Victorian era?</a:t>
              </a:r>
            </a:p>
          </p:txBody>
        </p:sp>
      </p:grpSp>
      <p:pic>
        <p:nvPicPr>
          <p:cNvPr id="2" name="Picture 1">
            <a:extLst>
              <a:ext uri="{FF2B5EF4-FFF2-40B4-BE49-F238E27FC236}">
                <a16:creationId xmlns:a16="http://schemas.microsoft.com/office/drawing/2014/main" id="{33FC3C24-32EF-D095-DDFD-1C0FB6AD42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227A798-208E-55B0-BE03-36053F6F9C9E}"/>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3A05DE25-244C-9758-A8B7-9AE3374357C7}"/>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Ramsgate’s Rich Heritage</a:t>
            </a:r>
          </a:p>
        </p:txBody>
      </p:sp>
      <p:sp>
        <p:nvSpPr>
          <p:cNvPr id="2" name="TextBox 1">
            <a:extLst>
              <a:ext uri="{FF2B5EF4-FFF2-40B4-BE49-F238E27FC236}">
                <a16:creationId xmlns:a16="http://schemas.microsoft.com/office/drawing/2014/main" id="{A7054B92-C386-0375-7480-A21ED18E3CC0}"/>
              </a:ext>
            </a:extLst>
          </p:cNvPr>
          <p:cNvSpPr txBox="1"/>
          <p:nvPr/>
        </p:nvSpPr>
        <p:spPr>
          <a:xfrm>
            <a:off x="494269" y="421591"/>
            <a:ext cx="2583039" cy="329705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developments during the Victorian period played a significant role in shaping Ramsgate into the town it is today, providing a rich heritage for residents to appreciate and take pride in.</a:t>
            </a:r>
          </a:p>
        </p:txBody>
      </p:sp>
      <p:grpSp>
        <p:nvGrpSpPr>
          <p:cNvPr id="10" name="Group 9" descr="The Sands, Ramsgate, 1899&#10;">
            <a:extLst>
              <a:ext uri="{FF2B5EF4-FFF2-40B4-BE49-F238E27FC236}">
                <a16:creationId xmlns:a16="http://schemas.microsoft.com/office/drawing/2014/main" id="{97D776A0-3B1E-1340-D34F-CD66926F270B}"/>
              </a:ext>
            </a:extLst>
          </p:cNvPr>
          <p:cNvGrpSpPr/>
          <p:nvPr/>
        </p:nvGrpSpPr>
        <p:grpSpPr>
          <a:xfrm>
            <a:off x="985959" y="4260955"/>
            <a:ext cx="2407193" cy="711733"/>
            <a:chOff x="494269" y="3955686"/>
            <a:chExt cx="2407193" cy="711733"/>
          </a:xfrm>
        </p:grpSpPr>
        <p:sp>
          <p:nvSpPr>
            <p:cNvPr id="3" name="TextBox 2">
              <a:extLst>
                <a:ext uri="{FF2B5EF4-FFF2-40B4-BE49-F238E27FC236}">
                  <a16:creationId xmlns:a16="http://schemas.microsoft.com/office/drawing/2014/main" id="{14589223-8812-74DB-F341-09A4A9700C94}"/>
                </a:ext>
              </a:extLst>
            </p:cNvPr>
            <p:cNvSpPr txBox="1"/>
            <p:nvPr/>
          </p:nvSpPr>
          <p:spPr>
            <a:xfrm>
              <a:off x="494269" y="3955686"/>
              <a:ext cx="240719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Sands, Ramsgate, 1899</a:t>
              </a:r>
            </a:p>
          </p:txBody>
        </p:sp>
        <p:pic>
          <p:nvPicPr>
            <p:cNvPr id="5" name="Picture 4">
              <a:extLst>
                <a:ext uri="{FF2B5EF4-FFF2-40B4-BE49-F238E27FC236}">
                  <a16:creationId xmlns:a16="http://schemas.microsoft.com/office/drawing/2014/main" id="{FB74F165-9408-14B0-7BAF-DC690EDF5FE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90701" y="4355704"/>
              <a:ext cx="350267" cy="248874"/>
            </a:xfrm>
            <a:prstGeom prst="rect">
              <a:avLst/>
            </a:prstGeom>
          </p:spPr>
        </p:pic>
      </p:grpSp>
      <p:pic>
        <p:nvPicPr>
          <p:cNvPr id="12" name="Picture 11" descr="An illustration of a cream and brown shell. ">
            <a:extLst>
              <a:ext uri="{FF2B5EF4-FFF2-40B4-BE49-F238E27FC236}">
                <a16:creationId xmlns:a16="http://schemas.microsoft.com/office/drawing/2014/main" id="{6A2C331D-FDD3-6358-376B-058F13D6FF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6586">
            <a:off x="2403046" y="5551117"/>
            <a:ext cx="1091952" cy="1091952"/>
          </a:xfrm>
          <a:prstGeom prst="rect">
            <a:avLst/>
          </a:prstGeom>
        </p:spPr>
      </p:pic>
      <p:grpSp>
        <p:nvGrpSpPr>
          <p:cNvPr id="16" name="Group 15" descr="A colour photograph of a beach full of people. Some are sat on the sand and some are playing in the sea.">
            <a:extLst>
              <a:ext uri="{FF2B5EF4-FFF2-40B4-BE49-F238E27FC236}">
                <a16:creationId xmlns:a16="http://schemas.microsoft.com/office/drawing/2014/main" id="{C5175635-3B44-1297-C0E3-085BD92C2923}"/>
              </a:ext>
            </a:extLst>
          </p:cNvPr>
          <p:cNvGrpSpPr/>
          <p:nvPr/>
        </p:nvGrpSpPr>
        <p:grpSpPr>
          <a:xfrm>
            <a:off x="3282696" y="190759"/>
            <a:ext cx="8727594" cy="6429497"/>
            <a:chOff x="3282696" y="190759"/>
            <a:chExt cx="8727594" cy="6429497"/>
          </a:xfrm>
        </p:grpSpPr>
        <p:sp>
          <p:nvSpPr>
            <p:cNvPr id="6" name="TextBox 5">
              <a:extLst>
                <a:ext uri="{FF2B5EF4-FFF2-40B4-BE49-F238E27FC236}">
                  <a16:creationId xmlns:a16="http://schemas.microsoft.com/office/drawing/2014/main" id="{28F377B2-9683-E40E-BDDF-F887EE22B6E9}"/>
                </a:ext>
              </a:extLst>
            </p:cNvPr>
            <p:cNvSpPr txBox="1"/>
            <p:nvPr/>
          </p:nvSpPr>
          <p:spPr>
            <a:xfrm>
              <a:off x="9706707" y="190759"/>
              <a:ext cx="2303583"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EXTRA LIGHT" panose="02000303000000000000" pitchFamily="2" charset="77"/>
                </a:rPr>
                <a:t>© Public Domain from Wikimedia Commons</a:t>
              </a:r>
            </a:p>
          </p:txBody>
        </p:sp>
        <p:sp>
          <p:nvSpPr>
            <p:cNvPr id="15" name="Rectangle 14">
              <a:extLst>
                <a:ext uri="{FF2B5EF4-FFF2-40B4-BE49-F238E27FC236}">
                  <a16:creationId xmlns:a16="http://schemas.microsoft.com/office/drawing/2014/main" id="{A6454754-8955-6EE7-9A4F-D1646FCD999D}"/>
                </a:ext>
              </a:extLst>
            </p:cNvPr>
            <p:cNvSpPr/>
            <p:nvPr/>
          </p:nvSpPr>
          <p:spPr>
            <a:xfrm>
              <a:off x="3282696" y="265176"/>
              <a:ext cx="8650224" cy="63550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BFBBE62D-FAF5-8F60-B146-AE4257560C4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1774022944"/>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 presetClass="entr" presetSubtype="1" fill="hold" nodeType="afterEffect" p14:presetBounceEnd="5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0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07D78551-F695-B441-3DB4-00BA9D5EEBAB}"/>
              </a:ext>
            </a:extLst>
          </p:cNvPr>
          <p:cNvSpPr>
            <a:spLocks noGrp="1"/>
          </p:cNvSpPr>
          <p:nvPr>
            <p:ph type="ctrTitle"/>
          </p:nvPr>
        </p:nvSpPr>
        <p:spPr>
          <a:xfrm>
            <a:off x="1524000" y="-1124712"/>
            <a:ext cx="9144000" cy="1124712"/>
          </a:xfrm>
        </p:spPr>
        <p:txBody>
          <a:bodyPr vert="horz" lIns="91440" tIns="45720" rIns="91440" bIns="45720" rtlCol="0" anchor="b">
            <a:normAutofit/>
          </a:bodyPr>
          <a:lstStyle/>
          <a:p>
            <a:r>
              <a:rPr lang="en-US" dirty="0"/>
              <a:t>The Victorian Era</a:t>
            </a:r>
          </a:p>
        </p:txBody>
      </p:sp>
      <p:sp>
        <p:nvSpPr>
          <p:cNvPr id="14" name="TextBox 13">
            <a:extLst>
              <a:ext uri="{FF2B5EF4-FFF2-40B4-BE49-F238E27FC236}">
                <a16:creationId xmlns:a16="http://schemas.microsoft.com/office/drawing/2014/main" id="{A4805748-BE74-4DC8-8D0F-AAB6665AB06C}"/>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the Victorian era?</a:t>
            </a:r>
          </a:p>
        </p:txBody>
      </p:sp>
      <p:sp>
        <p:nvSpPr>
          <p:cNvPr id="2" name="Title 1">
            <a:extLst>
              <a:ext uri="{FF2B5EF4-FFF2-40B4-BE49-F238E27FC236}">
                <a16:creationId xmlns:a16="http://schemas.microsoft.com/office/drawing/2014/main" id="{598549EE-EE9F-E1E2-B622-3D2FA6BFF493}"/>
              </a:ext>
            </a:extLst>
          </p:cNvPr>
          <p:cNvSpPr txBox="1">
            <a:spLocks/>
          </p:cNvSpPr>
          <p:nvPr/>
        </p:nvSpPr>
        <p:spPr>
          <a:xfrm>
            <a:off x="661323" y="566692"/>
            <a:ext cx="62846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Victorian Era</a:t>
            </a:r>
          </a:p>
        </p:txBody>
      </p:sp>
      <p:sp>
        <p:nvSpPr>
          <p:cNvPr id="15" name="TextBox 14">
            <a:extLst>
              <a:ext uri="{FF2B5EF4-FFF2-40B4-BE49-F238E27FC236}">
                <a16:creationId xmlns:a16="http://schemas.microsoft.com/office/drawing/2014/main" id="{FF96F59F-8FD5-9FF3-FE22-CD64C49A9D1E}"/>
              </a:ext>
            </a:extLst>
          </p:cNvPr>
          <p:cNvSpPr txBox="1"/>
          <p:nvPr/>
        </p:nvSpPr>
        <p:spPr>
          <a:xfrm>
            <a:off x="661323" y="1476917"/>
            <a:ext cx="651998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Victorian era refers to the period when Queen Victoria ruled, which was between 1837 and 1901. </a:t>
            </a:r>
          </a:p>
        </p:txBody>
      </p:sp>
      <p:sp>
        <p:nvSpPr>
          <p:cNvPr id="16" name="TextBox 15">
            <a:extLst>
              <a:ext uri="{FF2B5EF4-FFF2-40B4-BE49-F238E27FC236}">
                <a16:creationId xmlns:a16="http://schemas.microsoft.com/office/drawing/2014/main" id="{40BC5C24-0435-D25F-8111-86E75121A326}"/>
              </a:ext>
            </a:extLst>
          </p:cNvPr>
          <p:cNvSpPr txBox="1"/>
          <p:nvPr/>
        </p:nvSpPr>
        <p:spPr>
          <a:xfrm>
            <a:off x="661323" y="2342614"/>
            <a:ext cx="651998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era is known for the progress made in industry, science, and culture. </a:t>
            </a:r>
          </a:p>
        </p:txBody>
      </p:sp>
      <p:sp>
        <p:nvSpPr>
          <p:cNvPr id="17" name="TextBox 16">
            <a:extLst>
              <a:ext uri="{FF2B5EF4-FFF2-40B4-BE49-F238E27FC236}">
                <a16:creationId xmlns:a16="http://schemas.microsoft.com/office/drawing/2014/main" id="{3DF26DBF-9AAD-31AF-5563-1378E7863DF9}"/>
              </a:ext>
            </a:extLst>
          </p:cNvPr>
          <p:cNvSpPr txBox="1"/>
          <p:nvPr/>
        </p:nvSpPr>
        <p:spPr>
          <a:xfrm>
            <a:off x="661323" y="3203613"/>
            <a:ext cx="623326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was a time of great change and development, and Ramsgate, a coastal town in Kent, experienced many of these transformations.</a:t>
            </a:r>
          </a:p>
        </p:txBody>
      </p:sp>
      <p:grpSp>
        <p:nvGrpSpPr>
          <p:cNvPr id="7" name="Group 6" descr="A farthing from the Victorian era.&#10;">
            <a:extLst>
              <a:ext uri="{FF2B5EF4-FFF2-40B4-BE49-F238E27FC236}">
                <a16:creationId xmlns:a16="http://schemas.microsoft.com/office/drawing/2014/main" id="{D1F56302-C558-8A22-8A4C-1D0273EA2037}"/>
              </a:ext>
            </a:extLst>
          </p:cNvPr>
          <p:cNvGrpSpPr/>
          <p:nvPr/>
        </p:nvGrpSpPr>
        <p:grpSpPr>
          <a:xfrm>
            <a:off x="661323" y="4892282"/>
            <a:ext cx="2394870" cy="711733"/>
            <a:chOff x="6902972" y="5745536"/>
            <a:chExt cx="2394870" cy="711733"/>
          </a:xfrm>
        </p:grpSpPr>
        <p:sp>
          <p:nvSpPr>
            <p:cNvPr id="8" name="TextBox 7">
              <a:extLst>
                <a:ext uri="{FF2B5EF4-FFF2-40B4-BE49-F238E27FC236}">
                  <a16:creationId xmlns:a16="http://schemas.microsoft.com/office/drawing/2014/main" id="{D0A30FBB-A215-4801-3F51-A792704F6E3A}"/>
                </a:ext>
              </a:extLst>
            </p:cNvPr>
            <p:cNvSpPr txBox="1"/>
            <p:nvPr/>
          </p:nvSpPr>
          <p:spPr>
            <a:xfrm>
              <a:off x="6902972" y="5745536"/>
              <a:ext cx="2053395" cy="711733"/>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A farthing from the Victorian era.</a:t>
              </a:r>
            </a:p>
          </p:txBody>
        </p:sp>
        <p:pic>
          <p:nvPicPr>
            <p:cNvPr id="9" name="Picture 8">
              <a:extLst>
                <a:ext uri="{FF2B5EF4-FFF2-40B4-BE49-F238E27FC236}">
                  <a16:creationId xmlns:a16="http://schemas.microsoft.com/office/drawing/2014/main" id="{723AE2F9-08DA-D14C-802F-F9FFC2F815A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47575" y="5843547"/>
              <a:ext cx="350267" cy="248874"/>
            </a:xfrm>
            <a:prstGeom prst="rect">
              <a:avLst/>
            </a:prstGeom>
          </p:spPr>
        </p:pic>
      </p:grpSp>
      <p:pic>
        <p:nvPicPr>
          <p:cNvPr id="21" name="Picture 20" descr="An image of a farthing from the Victorian era. It is a brown coin showing a side profile image of Victoria. ">
            <a:extLst>
              <a:ext uri="{FF2B5EF4-FFF2-40B4-BE49-F238E27FC236}">
                <a16:creationId xmlns:a16="http://schemas.microsoft.com/office/drawing/2014/main" id="{334268D3-754C-210F-E64E-70B8818292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00153" y="4471773"/>
            <a:ext cx="2249876" cy="2249876"/>
          </a:xfrm>
          <a:prstGeom prst="rect">
            <a:avLst/>
          </a:prstGeom>
        </p:spPr>
      </p:pic>
      <p:sp>
        <p:nvSpPr>
          <p:cNvPr id="10" name="TextBox 9">
            <a:extLst>
              <a:ext uri="{FF2B5EF4-FFF2-40B4-BE49-F238E27FC236}">
                <a16:creationId xmlns:a16="http://schemas.microsoft.com/office/drawing/2014/main" id="{91099C96-6D0A-B2FD-4690-72FD056CCF7F}"/>
              </a:ext>
            </a:extLst>
          </p:cNvPr>
          <p:cNvSpPr txBox="1"/>
          <p:nvPr/>
        </p:nvSpPr>
        <p:spPr>
          <a:xfrm>
            <a:off x="4958901" y="6263408"/>
            <a:ext cx="1256914" cy="338554"/>
          </a:xfrm>
          <a:prstGeom prst="rect">
            <a:avLst/>
          </a:prstGeom>
          <a:noFill/>
        </p:spPr>
        <p:txBody>
          <a:bodyPr wrap="square">
            <a:spAutoFit/>
          </a:bodyPr>
          <a:lstStyle/>
          <a:p>
            <a:r>
              <a:rPr lang="en-GB" sz="800" dirty="0">
                <a:solidFill>
                  <a:schemeClr val="bg1">
                    <a:lumMod val="85000"/>
                  </a:schemeClr>
                </a:solidFill>
                <a:latin typeface="NUNITO EXTRA LIGHT" panose="02000303000000000000" pitchFamily="2" charset="77"/>
              </a:rPr>
              <a:t>© Public Domain from Wikimedia Commons</a:t>
            </a:r>
          </a:p>
        </p:txBody>
      </p:sp>
      <p:grpSp>
        <p:nvGrpSpPr>
          <p:cNvPr id="4" name="Group 3" descr="Victoria (1837-1901)&#10;">
            <a:extLst>
              <a:ext uri="{FF2B5EF4-FFF2-40B4-BE49-F238E27FC236}">
                <a16:creationId xmlns:a16="http://schemas.microsoft.com/office/drawing/2014/main" id="{7266638C-2FC0-C206-07BE-C494C5890117}"/>
              </a:ext>
            </a:extLst>
          </p:cNvPr>
          <p:cNvGrpSpPr/>
          <p:nvPr/>
        </p:nvGrpSpPr>
        <p:grpSpPr>
          <a:xfrm>
            <a:off x="5393989" y="4857075"/>
            <a:ext cx="1962456" cy="382092"/>
            <a:chOff x="7418121" y="5745536"/>
            <a:chExt cx="1962456" cy="382092"/>
          </a:xfrm>
        </p:grpSpPr>
        <p:sp>
          <p:nvSpPr>
            <p:cNvPr id="5" name="TextBox 4">
              <a:extLst>
                <a:ext uri="{FF2B5EF4-FFF2-40B4-BE49-F238E27FC236}">
                  <a16:creationId xmlns:a16="http://schemas.microsoft.com/office/drawing/2014/main" id="{C47B7E06-D389-CC16-B642-801206331DC4}"/>
                </a:ext>
              </a:extLst>
            </p:cNvPr>
            <p:cNvSpPr txBox="1"/>
            <p:nvPr/>
          </p:nvSpPr>
          <p:spPr>
            <a:xfrm>
              <a:off x="7418121" y="5745536"/>
              <a:ext cx="1925145" cy="38209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Victoria (1837-1901) </a:t>
              </a:r>
            </a:p>
          </p:txBody>
        </p:sp>
        <p:pic>
          <p:nvPicPr>
            <p:cNvPr id="6" name="Picture 5">
              <a:extLst>
                <a:ext uri="{FF2B5EF4-FFF2-40B4-BE49-F238E27FC236}">
                  <a16:creationId xmlns:a16="http://schemas.microsoft.com/office/drawing/2014/main" id="{1D3470CA-FA0D-4A9A-4F31-E621D80702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30310" y="5878754"/>
              <a:ext cx="350267" cy="248874"/>
            </a:xfrm>
            <a:prstGeom prst="rect">
              <a:avLst/>
            </a:prstGeom>
          </p:spPr>
        </p:pic>
      </p:grpSp>
      <p:grpSp>
        <p:nvGrpSpPr>
          <p:cNvPr id="18" name="Group 17" descr="A black and white photograph of Victoria. She is wearing a crown, dress, diamond jewellery and a sash. ">
            <a:extLst>
              <a:ext uri="{FF2B5EF4-FFF2-40B4-BE49-F238E27FC236}">
                <a16:creationId xmlns:a16="http://schemas.microsoft.com/office/drawing/2014/main" id="{CDF4A497-5A4F-CC60-A0E8-57DEF5124871}"/>
              </a:ext>
            </a:extLst>
          </p:cNvPr>
          <p:cNvGrpSpPr/>
          <p:nvPr/>
        </p:nvGrpSpPr>
        <p:grpSpPr>
          <a:xfrm>
            <a:off x="7324996" y="187604"/>
            <a:ext cx="4617068" cy="6414358"/>
            <a:chOff x="7324996" y="187604"/>
            <a:chExt cx="4617068" cy="6414358"/>
          </a:xfrm>
        </p:grpSpPr>
        <p:sp>
          <p:nvSpPr>
            <p:cNvPr id="3" name="TextBox 2">
              <a:extLst>
                <a:ext uri="{FF2B5EF4-FFF2-40B4-BE49-F238E27FC236}">
                  <a16:creationId xmlns:a16="http://schemas.microsoft.com/office/drawing/2014/main" id="{29EED7FF-4256-79FB-6D03-72FBC7962E5B}"/>
                </a:ext>
              </a:extLst>
            </p:cNvPr>
            <p:cNvSpPr txBox="1"/>
            <p:nvPr/>
          </p:nvSpPr>
          <p:spPr>
            <a:xfrm>
              <a:off x="7324996" y="187604"/>
              <a:ext cx="2291785" cy="230832"/>
            </a:xfrm>
            <a:prstGeom prst="rect">
              <a:avLst/>
            </a:prstGeom>
            <a:noFill/>
          </p:spPr>
          <p:txBody>
            <a:bodyPr wrap="square">
              <a:spAutoFit/>
            </a:bodyPr>
            <a:lstStyle/>
            <a:p>
              <a:pPr>
                <a:lnSpc>
                  <a:spcPct val="150000"/>
                </a:lnSpc>
              </a:pPr>
              <a:r>
                <a:rPr lang="en-GB" sz="800" dirty="0">
                  <a:solidFill>
                    <a:schemeClr val="bg1">
                      <a:lumMod val="85000"/>
                    </a:schemeClr>
                  </a:solidFill>
                  <a:latin typeface="NUNITO EXTRA LIGHT" panose="02000303000000000000" pitchFamily="2" charset="77"/>
                </a:rPr>
                <a:t>© Public Domain from Wikimedia Commons</a:t>
              </a:r>
            </a:p>
          </p:txBody>
        </p:sp>
        <p:sp>
          <p:nvSpPr>
            <p:cNvPr id="13" name="Rectangle 12">
              <a:extLst>
                <a:ext uri="{FF2B5EF4-FFF2-40B4-BE49-F238E27FC236}">
                  <a16:creationId xmlns:a16="http://schemas.microsoft.com/office/drawing/2014/main" id="{86A2D2AE-0D3C-630C-4A52-8F35CDD85E86}"/>
                </a:ext>
              </a:extLst>
            </p:cNvPr>
            <p:cNvSpPr/>
            <p:nvPr/>
          </p:nvSpPr>
          <p:spPr>
            <a:xfrm>
              <a:off x="7324996" y="187604"/>
              <a:ext cx="4617068" cy="64143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FC4B0EAE-20FE-563C-4B0C-48FE158C2E3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 presetClass="entr" presetSubtype="1" fill="hold" nodeType="afterEffect" p14:presetBounceEnd="50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50000">
                                          <p:cBhvr additive="base">
                                            <p:cTn id="23"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D74D969-2ABE-4124-FB42-D38362B26C18}"/>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6A609D63-0B56-2FAD-AA3E-B30FB69619C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Education and Schools</a:t>
            </a:r>
          </a:p>
        </p:txBody>
      </p:sp>
      <p:sp>
        <p:nvSpPr>
          <p:cNvPr id="12" name="TextBox 11">
            <a:extLst>
              <a:ext uri="{FF2B5EF4-FFF2-40B4-BE49-F238E27FC236}">
                <a16:creationId xmlns:a16="http://schemas.microsoft.com/office/drawing/2014/main" id="{82E2C278-5D07-AA49-6220-D80C7D46A0B4}"/>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Victorian buildings still stand today?</a:t>
            </a:r>
          </a:p>
        </p:txBody>
      </p:sp>
      <p:sp>
        <p:nvSpPr>
          <p:cNvPr id="14" name="Title 1">
            <a:extLst>
              <a:ext uri="{FF2B5EF4-FFF2-40B4-BE49-F238E27FC236}">
                <a16:creationId xmlns:a16="http://schemas.microsoft.com/office/drawing/2014/main" id="{B75A4093-0244-31D5-9933-26112C677390}"/>
              </a:ext>
            </a:extLst>
          </p:cNvPr>
          <p:cNvSpPr txBox="1">
            <a:spLocks/>
          </p:cNvSpPr>
          <p:nvPr/>
        </p:nvSpPr>
        <p:spPr>
          <a:xfrm>
            <a:off x="661323" y="551546"/>
            <a:ext cx="84645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Education and Schools</a:t>
            </a:r>
          </a:p>
        </p:txBody>
      </p:sp>
      <p:sp>
        <p:nvSpPr>
          <p:cNvPr id="2" name="TextBox 1">
            <a:extLst>
              <a:ext uri="{FF2B5EF4-FFF2-40B4-BE49-F238E27FC236}">
                <a16:creationId xmlns:a16="http://schemas.microsoft.com/office/drawing/2014/main" id="{0BDA4703-1B15-92AD-8F84-49E22B3EF059}"/>
              </a:ext>
            </a:extLst>
          </p:cNvPr>
          <p:cNvSpPr txBox="1"/>
          <p:nvPr/>
        </p:nvSpPr>
        <p:spPr>
          <a:xfrm>
            <a:off x="661324" y="1407147"/>
            <a:ext cx="425356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November 1840, St George’s National Schools were opened on land between Church Road and School Lane. </a:t>
            </a:r>
          </a:p>
        </p:txBody>
      </p:sp>
      <p:sp>
        <p:nvSpPr>
          <p:cNvPr id="3" name="TextBox 2">
            <a:extLst>
              <a:ext uri="{FF2B5EF4-FFF2-40B4-BE49-F238E27FC236}">
                <a16:creationId xmlns:a16="http://schemas.microsoft.com/office/drawing/2014/main" id="{57142085-B91B-C1A4-8F98-822D233D121A}"/>
              </a:ext>
            </a:extLst>
          </p:cNvPr>
          <p:cNvSpPr txBox="1"/>
          <p:nvPr/>
        </p:nvSpPr>
        <p:spPr>
          <a:xfrm>
            <a:off x="661325" y="2604813"/>
            <a:ext cx="4482176"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schools had a symmetrical layout, with separate classrooms for boys and girls, each opening onto a large playground. There was also a house for the schoolmaster and mistress at the front. </a:t>
            </a:r>
          </a:p>
        </p:txBody>
      </p:sp>
      <p:sp>
        <p:nvSpPr>
          <p:cNvPr id="4" name="TextBox 3">
            <a:extLst>
              <a:ext uri="{FF2B5EF4-FFF2-40B4-BE49-F238E27FC236}">
                <a16:creationId xmlns:a16="http://schemas.microsoft.com/office/drawing/2014/main" id="{63733BEB-188C-C723-F994-35CEC398394B}"/>
              </a:ext>
            </a:extLst>
          </p:cNvPr>
          <p:cNvSpPr txBox="1"/>
          <p:nvPr/>
        </p:nvSpPr>
        <p:spPr>
          <a:xfrm>
            <a:off x="661325" y="4771975"/>
            <a:ext cx="4482176"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1967, the Girl’s School moved to the current site in Broadstairs. By 1976, the boys had moved to the new site too. </a:t>
            </a:r>
          </a:p>
        </p:txBody>
      </p:sp>
      <p:grpSp>
        <p:nvGrpSpPr>
          <p:cNvPr id="10" name="Group 9" descr="A black and white photograph of the school on the original site. It shows a large brick building with school children in uniform playing outside. ">
            <a:extLst>
              <a:ext uri="{FF2B5EF4-FFF2-40B4-BE49-F238E27FC236}">
                <a16:creationId xmlns:a16="http://schemas.microsoft.com/office/drawing/2014/main" id="{9F3BD2A7-D21F-3C18-8FEE-BC646A0837AA}"/>
              </a:ext>
            </a:extLst>
          </p:cNvPr>
          <p:cNvGrpSpPr/>
          <p:nvPr/>
        </p:nvGrpSpPr>
        <p:grpSpPr>
          <a:xfrm>
            <a:off x="5416561" y="1354076"/>
            <a:ext cx="5543577" cy="3801569"/>
            <a:chOff x="5745745" y="1354076"/>
            <a:chExt cx="5543577" cy="3801569"/>
          </a:xfrm>
        </p:grpSpPr>
        <p:pic>
          <p:nvPicPr>
            <p:cNvPr id="6" name="Picture 5" descr="A group of people outside a building&#10;&#10;Description automatically generated">
              <a:extLst>
                <a:ext uri="{FF2B5EF4-FFF2-40B4-BE49-F238E27FC236}">
                  <a16:creationId xmlns:a16="http://schemas.microsoft.com/office/drawing/2014/main" id="{2B686CB7-093A-406F-1AC3-FD4BCAD05292}"/>
                </a:ext>
              </a:extLst>
            </p:cNvPr>
            <p:cNvPicPr>
              <a:picLocks noChangeAspect="1"/>
            </p:cNvPicPr>
            <p:nvPr/>
          </p:nvPicPr>
          <p:blipFill>
            <a:blip r:embed="rId3"/>
            <a:stretch>
              <a:fillRect/>
            </a:stretch>
          </p:blipFill>
          <p:spPr>
            <a:xfrm>
              <a:off x="5786652" y="1427200"/>
              <a:ext cx="5502670" cy="3728445"/>
            </a:xfrm>
            <a:prstGeom prst="rect">
              <a:avLst/>
            </a:prstGeom>
            <a:ln w="15875">
              <a:solidFill>
                <a:schemeClr val="tx1"/>
              </a:solidFill>
            </a:ln>
          </p:spPr>
        </p:pic>
        <p:sp>
          <p:nvSpPr>
            <p:cNvPr id="9" name="TextBox 8">
              <a:extLst>
                <a:ext uri="{FF2B5EF4-FFF2-40B4-BE49-F238E27FC236}">
                  <a16:creationId xmlns:a16="http://schemas.microsoft.com/office/drawing/2014/main" id="{17832ED4-7EFE-6C01-8FB3-71969D3750A7}"/>
                </a:ext>
              </a:extLst>
            </p:cNvPr>
            <p:cNvSpPr txBox="1"/>
            <p:nvPr/>
          </p:nvSpPr>
          <p:spPr>
            <a:xfrm>
              <a:off x="5745745" y="1354076"/>
              <a:ext cx="2662757" cy="230832"/>
            </a:xfrm>
            <a:prstGeom prst="rect">
              <a:avLst/>
            </a:prstGeom>
            <a:noFill/>
          </p:spPr>
          <p:txBody>
            <a:bodyPr wrap="square">
              <a:spAutoFit/>
            </a:bodyPr>
            <a:lstStyle/>
            <a:p>
              <a:pPr>
                <a:lnSpc>
                  <a:spcPct val="150000"/>
                </a:lnSpc>
              </a:pPr>
              <a:r>
                <a:rPr lang="en-GB" sz="800" dirty="0">
                  <a:solidFill>
                    <a:schemeClr val="tx1">
                      <a:lumMod val="65000"/>
                      <a:lumOff val="35000"/>
                    </a:schemeClr>
                  </a:solidFill>
                  <a:latin typeface="NUNITO EXTRA LIGHT" panose="02000303000000000000" pitchFamily="2" charset="77"/>
                </a:rPr>
                <a:t>© St George’s Church of England Foundation School</a:t>
              </a:r>
            </a:p>
          </p:txBody>
        </p:sp>
      </p:grpSp>
      <p:grpSp>
        <p:nvGrpSpPr>
          <p:cNvPr id="8" name="Group 7" descr="This picture shows the school on the original site with the spire of St George’s Church Ramsgate in the background. &#10;">
            <a:extLst>
              <a:ext uri="{FF2B5EF4-FFF2-40B4-BE49-F238E27FC236}">
                <a16:creationId xmlns:a16="http://schemas.microsoft.com/office/drawing/2014/main" id="{38737328-E706-4C42-B4ED-C2F15434A746}"/>
              </a:ext>
            </a:extLst>
          </p:cNvPr>
          <p:cNvGrpSpPr/>
          <p:nvPr/>
        </p:nvGrpSpPr>
        <p:grpSpPr>
          <a:xfrm>
            <a:off x="5577508" y="5263049"/>
            <a:ext cx="5003619" cy="1034899"/>
            <a:chOff x="6096001" y="5263049"/>
            <a:chExt cx="5003619" cy="1034899"/>
          </a:xfrm>
        </p:grpSpPr>
        <p:sp>
          <p:nvSpPr>
            <p:cNvPr id="5" name="TextBox 4">
              <a:extLst>
                <a:ext uri="{FF2B5EF4-FFF2-40B4-BE49-F238E27FC236}">
                  <a16:creationId xmlns:a16="http://schemas.microsoft.com/office/drawing/2014/main" id="{E760BD7B-50E7-F82C-7C12-147B832F219B}"/>
                </a:ext>
              </a:extLst>
            </p:cNvPr>
            <p:cNvSpPr txBox="1"/>
            <p:nvPr/>
          </p:nvSpPr>
          <p:spPr>
            <a:xfrm>
              <a:off x="6336083" y="5263049"/>
              <a:ext cx="476353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picture shows the school on the original site with the spire of St George’s Church Ramsgate in the background. </a:t>
              </a:r>
            </a:p>
          </p:txBody>
        </p:sp>
        <p:pic>
          <p:nvPicPr>
            <p:cNvPr id="7" name="Picture 6">
              <a:extLst>
                <a:ext uri="{FF2B5EF4-FFF2-40B4-BE49-F238E27FC236}">
                  <a16:creationId xmlns:a16="http://schemas.microsoft.com/office/drawing/2014/main" id="{9A3E6E46-0727-6451-C7CA-123913201A9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045304" y="5322538"/>
              <a:ext cx="350267" cy="248874"/>
            </a:xfrm>
            <a:prstGeom prst="rect">
              <a:avLst/>
            </a:prstGeom>
          </p:spPr>
        </p:pic>
      </p:grpSp>
      <p:pic>
        <p:nvPicPr>
          <p:cNvPr id="16" name="Picture 15" descr="An illustration of a young Victorian boy. He is wearing a blue hat, red scarf and grey jacket. ">
            <a:extLst>
              <a:ext uri="{FF2B5EF4-FFF2-40B4-BE49-F238E27FC236}">
                <a16:creationId xmlns:a16="http://schemas.microsoft.com/office/drawing/2014/main" id="{18AF2ADE-9985-E515-3259-98D1D7940D9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5142" y="3223025"/>
            <a:ext cx="1542538" cy="3633533"/>
          </a:xfrm>
          <a:prstGeom prst="rect">
            <a:avLst/>
          </a:prstGeom>
        </p:spPr>
      </p:pic>
      <p:pic>
        <p:nvPicPr>
          <p:cNvPr id="11" name="Picture 10">
            <a:extLst>
              <a:ext uri="{FF2B5EF4-FFF2-40B4-BE49-F238E27FC236}">
                <a16:creationId xmlns:a16="http://schemas.microsoft.com/office/drawing/2014/main" id="{32A8F58B-0976-D3C8-64A7-B5C36797110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33782922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2" presetClass="entr" presetSubtype="2" fill="hold" nodeType="withEffect" p14:presetBounceEnd="50000">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14:bounceEnd="50000">
                                          <p:cBhvr additive="base">
                                            <p:cTn id="30"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2" presetClass="entr" presetSubtype="2"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3" grpId="0"/>
          <p:bldP spid="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28DC2FE-00E0-AB84-0980-70CA5BB5DA8E}"/>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34E730BC-A471-2DA2-0E40-5D2BFE46AF84}"/>
              </a:ext>
            </a:extLst>
          </p:cNvPr>
          <p:cNvSpPr>
            <a:spLocks noGrp="1"/>
          </p:cNvSpPr>
          <p:nvPr>
            <p:ph type="ctrTitle"/>
          </p:nvPr>
        </p:nvSpPr>
        <p:spPr>
          <a:xfrm>
            <a:off x="1524000" y="-1124712"/>
            <a:ext cx="9144000" cy="1124712"/>
          </a:xfrm>
        </p:spPr>
        <p:txBody>
          <a:bodyPr vert="horz" lIns="91440" tIns="45720" rIns="91440" bIns="45720" rtlCol="0" anchor="b">
            <a:normAutofit/>
          </a:bodyPr>
          <a:lstStyle/>
          <a:p>
            <a:r>
              <a:rPr lang="en-US" dirty="0"/>
              <a:t>Education and Schools Part 2</a:t>
            </a:r>
          </a:p>
        </p:txBody>
      </p:sp>
      <p:sp>
        <p:nvSpPr>
          <p:cNvPr id="14" name="TextBox 13">
            <a:extLst>
              <a:ext uri="{FF2B5EF4-FFF2-40B4-BE49-F238E27FC236}">
                <a16:creationId xmlns:a16="http://schemas.microsoft.com/office/drawing/2014/main" id="{AF632359-707A-649F-C262-D85662DDFAA9}"/>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Victorian buildings still stand today?</a:t>
            </a:r>
          </a:p>
        </p:txBody>
      </p:sp>
      <p:sp>
        <p:nvSpPr>
          <p:cNvPr id="5" name="Title 1">
            <a:extLst>
              <a:ext uri="{FF2B5EF4-FFF2-40B4-BE49-F238E27FC236}">
                <a16:creationId xmlns:a16="http://schemas.microsoft.com/office/drawing/2014/main" id="{566E3121-0C41-C276-FCD4-5B6AFF917C3E}"/>
              </a:ext>
            </a:extLst>
          </p:cNvPr>
          <p:cNvSpPr txBox="1">
            <a:spLocks/>
          </p:cNvSpPr>
          <p:nvPr/>
        </p:nvSpPr>
        <p:spPr>
          <a:xfrm>
            <a:off x="661323" y="551546"/>
            <a:ext cx="84645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Education and Schools</a:t>
            </a:r>
          </a:p>
        </p:txBody>
      </p:sp>
      <p:grpSp>
        <p:nvGrpSpPr>
          <p:cNvPr id="8" name="Group 7" descr="A modern day colour photograph of Chatham House School.">
            <a:extLst>
              <a:ext uri="{FF2B5EF4-FFF2-40B4-BE49-F238E27FC236}">
                <a16:creationId xmlns:a16="http://schemas.microsoft.com/office/drawing/2014/main" id="{F8920750-C319-6CF2-DFA8-E21C6E4191BB}"/>
              </a:ext>
            </a:extLst>
          </p:cNvPr>
          <p:cNvGrpSpPr/>
          <p:nvPr/>
        </p:nvGrpSpPr>
        <p:grpSpPr>
          <a:xfrm>
            <a:off x="661323" y="1412515"/>
            <a:ext cx="4392779" cy="4202655"/>
            <a:chOff x="661323" y="1485709"/>
            <a:chExt cx="4392779" cy="4202655"/>
          </a:xfrm>
        </p:grpSpPr>
        <p:pic>
          <p:nvPicPr>
            <p:cNvPr id="6" name="Picture 5">
              <a:extLst>
                <a:ext uri="{FF2B5EF4-FFF2-40B4-BE49-F238E27FC236}">
                  <a16:creationId xmlns:a16="http://schemas.microsoft.com/office/drawing/2014/main" id="{FD5EB7BF-F7B2-EB61-E6C4-153F46861BC1}"/>
                </a:ext>
              </a:extLst>
            </p:cNvPr>
            <p:cNvPicPr>
              <a:picLocks noChangeAspect="1"/>
            </p:cNvPicPr>
            <p:nvPr/>
          </p:nvPicPr>
          <p:blipFill>
            <a:blip r:embed="rId3" cstate="screen">
              <a:extLst>
                <a:ext uri="{28A0092B-C50C-407E-A947-70E740481C1C}">
                  <a14:useLocalDpi xmlns:a14="http://schemas.microsoft.com/office/drawing/2010/main"/>
                </a:ext>
              </a:extLst>
            </a:blip>
            <a:srcRect b="6732"/>
            <a:stretch/>
          </p:blipFill>
          <p:spPr>
            <a:xfrm>
              <a:off x="740375" y="1564842"/>
              <a:ext cx="4313727" cy="4123522"/>
            </a:xfrm>
            <a:prstGeom prst="rect">
              <a:avLst/>
            </a:prstGeom>
            <a:ln w="15875">
              <a:solidFill>
                <a:schemeClr val="tx1"/>
              </a:solidFill>
            </a:ln>
          </p:spPr>
        </p:pic>
        <p:sp>
          <p:nvSpPr>
            <p:cNvPr id="7" name="TextBox 6">
              <a:extLst>
                <a:ext uri="{FF2B5EF4-FFF2-40B4-BE49-F238E27FC236}">
                  <a16:creationId xmlns:a16="http://schemas.microsoft.com/office/drawing/2014/main" id="{06293E07-14BD-4CA8-6ABA-12D7D216BCDF}"/>
                </a:ext>
              </a:extLst>
            </p:cNvPr>
            <p:cNvSpPr txBox="1"/>
            <p:nvPr/>
          </p:nvSpPr>
          <p:spPr>
            <a:xfrm>
              <a:off x="661323" y="1485709"/>
              <a:ext cx="2291785" cy="230832"/>
            </a:xfrm>
            <a:prstGeom prst="rect">
              <a:avLst/>
            </a:prstGeom>
            <a:noFill/>
          </p:spPr>
          <p:txBody>
            <a:bodyPr wrap="square">
              <a:spAutoFit/>
            </a:bodyPr>
            <a:lstStyle/>
            <a:p>
              <a:pPr>
                <a:lnSpc>
                  <a:spcPct val="150000"/>
                </a:lnSpc>
              </a:pPr>
              <a:r>
                <a:rPr lang="en-GB" sz="800" dirty="0">
                  <a:solidFill>
                    <a:schemeClr val="accent1">
                      <a:lumMod val="60000"/>
                      <a:lumOff val="40000"/>
                    </a:schemeClr>
                  </a:solidFill>
                  <a:latin typeface="NUNITO EXTRA LIGHT" panose="02000303000000000000" pitchFamily="2" charset="77"/>
                </a:rPr>
                <a:t>© Historic England ref: DP247254</a:t>
              </a:r>
            </a:p>
          </p:txBody>
        </p:sp>
      </p:grpSp>
      <p:grpSp>
        <p:nvGrpSpPr>
          <p:cNvPr id="9" name="Group 8" descr="Chatham House School&#10;">
            <a:extLst>
              <a:ext uri="{FF2B5EF4-FFF2-40B4-BE49-F238E27FC236}">
                <a16:creationId xmlns:a16="http://schemas.microsoft.com/office/drawing/2014/main" id="{8907232C-E6A9-95D4-0873-2730624EA6EE}"/>
              </a:ext>
            </a:extLst>
          </p:cNvPr>
          <p:cNvGrpSpPr/>
          <p:nvPr/>
        </p:nvGrpSpPr>
        <p:grpSpPr>
          <a:xfrm>
            <a:off x="1524000" y="5730014"/>
            <a:ext cx="3102252" cy="388568"/>
            <a:chOff x="6241014" y="5745536"/>
            <a:chExt cx="3102252" cy="388568"/>
          </a:xfrm>
        </p:grpSpPr>
        <p:sp>
          <p:nvSpPr>
            <p:cNvPr id="10" name="TextBox 9">
              <a:extLst>
                <a:ext uri="{FF2B5EF4-FFF2-40B4-BE49-F238E27FC236}">
                  <a16:creationId xmlns:a16="http://schemas.microsoft.com/office/drawing/2014/main" id="{0D856DFE-33E0-E997-45EB-370A8E6963D9}"/>
                </a:ext>
              </a:extLst>
            </p:cNvPr>
            <p:cNvSpPr txBox="1"/>
            <p:nvPr/>
          </p:nvSpPr>
          <p:spPr>
            <a:xfrm>
              <a:off x="6443110" y="5745536"/>
              <a:ext cx="2900156"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Chatham House School</a:t>
              </a:r>
            </a:p>
          </p:txBody>
        </p:sp>
        <p:pic>
          <p:nvPicPr>
            <p:cNvPr id="15" name="Picture 14">
              <a:extLst>
                <a:ext uri="{FF2B5EF4-FFF2-40B4-BE49-F238E27FC236}">
                  <a16:creationId xmlns:a16="http://schemas.microsoft.com/office/drawing/2014/main" id="{7033C501-7C22-4CFD-9B17-224D31A692E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190317" y="5815382"/>
              <a:ext cx="350267" cy="248874"/>
            </a:xfrm>
            <a:prstGeom prst="rect">
              <a:avLst/>
            </a:prstGeom>
          </p:spPr>
        </p:pic>
      </p:grpSp>
      <p:sp>
        <p:nvSpPr>
          <p:cNvPr id="2" name="TextBox 1">
            <a:extLst>
              <a:ext uri="{FF2B5EF4-FFF2-40B4-BE49-F238E27FC236}">
                <a16:creationId xmlns:a16="http://schemas.microsoft.com/office/drawing/2014/main" id="{2AA61A66-7CC7-73B9-6FE8-1847379CA415}"/>
              </a:ext>
            </a:extLst>
          </p:cNvPr>
          <p:cNvSpPr txBox="1"/>
          <p:nvPr/>
        </p:nvSpPr>
        <p:spPr>
          <a:xfrm>
            <a:off x="5321248" y="1450541"/>
            <a:ext cx="6293390"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1849, a Ragged School, for children in poverty, was opened at Brunswick Place. It provided basic education, religious instruction, and training in skills related to specific jobs. The school later moved to Sussex Street, funded by John Ashley Warre, a local MP. Evening classes were held for about 60 boys and girls aged 10 to 18.</a:t>
            </a:r>
          </a:p>
        </p:txBody>
      </p:sp>
      <p:sp>
        <p:nvSpPr>
          <p:cNvPr id="3" name="TextBox 2">
            <a:extLst>
              <a:ext uri="{FF2B5EF4-FFF2-40B4-BE49-F238E27FC236}">
                <a16:creationId xmlns:a16="http://schemas.microsoft.com/office/drawing/2014/main" id="{D2548234-359B-7D37-6E69-733608C10B0F}"/>
              </a:ext>
            </a:extLst>
          </p:cNvPr>
          <p:cNvSpPr txBox="1"/>
          <p:nvPr/>
        </p:nvSpPr>
        <p:spPr>
          <a:xfrm>
            <a:off x="5321248" y="3547856"/>
            <a:ext cx="544053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Chatham House School, Ramsgate’s longest-established school, was rebuilt between 1879 and 1882. It was originally founded in 1797.</a:t>
            </a:r>
          </a:p>
        </p:txBody>
      </p:sp>
      <p:sp>
        <p:nvSpPr>
          <p:cNvPr id="4" name="TextBox 3">
            <a:extLst>
              <a:ext uri="{FF2B5EF4-FFF2-40B4-BE49-F238E27FC236}">
                <a16:creationId xmlns:a16="http://schemas.microsoft.com/office/drawing/2014/main" id="{967E544A-EF90-D608-F251-B7BF00956311}"/>
              </a:ext>
            </a:extLst>
          </p:cNvPr>
          <p:cNvSpPr txBox="1"/>
          <p:nvPr/>
        </p:nvSpPr>
        <p:spPr>
          <a:xfrm>
            <a:off x="5321247" y="4675675"/>
            <a:ext cx="5249218"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wasn’t until 1891 that schools that were free to attend were introduced. At this time, it also became law that all children between the ages of 5 and 13 had to attend school. </a:t>
            </a:r>
          </a:p>
        </p:txBody>
      </p:sp>
      <p:pic>
        <p:nvPicPr>
          <p:cNvPr id="12" name="Picture 11" descr="An illustration of a young Victorian boy. He is wearing a blue hat, red scarf and grey jacket. ">
            <a:extLst>
              <a:ext uri="{FF2B5EF4-FFF2-40B4-BE49-F238E27FC236}">
                <a16:creationId xmlns:a16="http://schemas.microsoft.com/office/drawing/2014/main" id="{EC6CE194-5C21-B2E6-D25E-C028D13DB6C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5142" y="3223025"/>
            <a:ext cx="1542538" cy="3633533"/>
          </a:xfrm>
          <a:prstGeom prst="rect">
            <a:avLst/>
          </a:prstGeom>
        </p:spPr>
      </p:pic>
      <p:pic>
        <p:nvPicPr>
          <p:cNvPr id="11" name="Picture 10">
            <a:extLst>
              <a:ext uri="{FF2B5EF4-FFF2-40B4-BE49-F238E27FC236}">
                <a16:creationId xmlns:a16="http://schemas.microsoft.com/office/drawing/2014/main" id="{C4BF0D69-4F0B-6F3B-D7C9-BEF57454AE4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3426268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90D2EF0-BFB1-336E-4A7B-6CBE901E273E}"/>
            </a:ext>
          </a:extLst>
        </p:cNvPr>
        <p:cNvGrpSpPr/>
        <p:nvPr/>
      </p:nvGrpSpPr>
      <p:grpSpPr>
        <a:xfrm>
          <a:off x="0" y="0"/>
          <a:ext cx="0" cy="0"/>
          <a:chOff x="0" y="0"/>
          <a:chExt cx="0" cy="0"/>
        </a:xfrm>
      </p:grpSpPr>
      <p:sp>
        <p:nvSpPr>
          <p:cNvPr id="18" name="Title 2">
            <a:extLst>
              <a:ext uri="{FF2B5EF4-FFF2-40B4-BE49-F238E27FC236}">
                <a16:creationId xmlns:a16="http://schemas.microsoft.com/office/drawing/2014/main" id="{82C0A7C8-FB60-17D6-D199-50DE1E9D8FE7}"/>
              </a:ext>
            </a:extLst>
          </p:cNvPr>
          <p:cNvSpPr>
            <a:spLocks noGrp="1"/>
          </p:cNvSpPr>
          <p:nvPr>
            <p:ph type="ctrTitle"/>
          </p:nvPr>
        </p:nvSpPr>
        <p:spPr>
          <a:xfrm>
            <a:off x="1524000" y="-1124712"/>
            <a:ext cx="9144000" cy="1124712"/>
          </a:xfrm>
        </p:spPr>
        <p:txBody>
          <a:bodyPr vert="horz" lIns="91440" tIns="45720" rIns="91440" bIns="45720" rtlCol="0" anchor="b">
            <a:normAutofit fontScale="90000"/>
          </a:bodyPr>
          <a:lstStyle/>
          <a:p>
            <a:r>
              <a:rPr lang="en-US" dirty="0"/>
              <a:t>Healthcare and Social Support</a:t>
            </a:r>
          </a:p>
        </p:txBody>
      </p:sp>
      <p:sp>
        <p:nvSpPr>
          <p:cNvPr id="7" name="TextBox 6">
            <a:extLst>
              <a:ext uri="{FF2B5EF4-FFF2-40B4-BE49-F238E27FC236}">
                <a16:creationId xmlns:a16="http://schemas.microsoft.com/office/drawing/2014/main" id="{CF4847E6-7A9A-B897-DC50-45A029136F53}"/>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Victorian buildings still stand today?</a:t>
            </a:r>
          </a:p>
        </p:txBody>
      </p:sp>
      <p:sp>
        <p:nvSpPr>
          <p:cNvPr id="5" name="Title 1">
            <a:extLst>
              <a:ext uri="{FF2B5EF4-FFF2-40B4-BE49-F238E27FC236}">
                <a16:creationId xmlns:a16="http://schemas.microsoft.com/office/drawing/2014/main" id="{08B6761F-7F34-2888-76CE-04177F26D306}"/>
              </a:ext>
            </a:extLst>
          </p:cNvPr>
          <p:cNvSpPr txBox="1">
            <a:spLocks/>
          </p:cNvSpPr>
          <p:nvPr/>
        </p:nvSpPr>
        <p:spPr>
          <a:xfrm>
            <a:off x="661322" y="551546"/>
            <a:ext cx="102675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Healthcare and Social Support</a:t>
            </a:r>
          </a:p>
        </p:txBody>
      </p:sp>
      <p:sp>
        <p:nvSpPr>
          <p:cNvPr id="2" name="TextBox 1">
            <a:extLst>
              <a:ext uri="{FF2B5EF4-FFF2-40B4-BE49-F238E27FC236}">
                <a16:creationId xmlns:a16="http://schemas.microsoft.com/office/drawing/2014/main" id="{63CD7125-C91B-4698-EF35-0DB2AB4D86BE}"/>
              </a:ext>
            </a:extLst>
          </p:cNvPr>
          <p:cNvSpPr txBox="1"/>
          <p:nvPr/>
        </p:nvSpPr>
        <p:spPr>
          <a:xfrm>
            <a:off x="661324" y="1645576"/>
            <a:ext cx="3919820"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Seamen’s Infirmary, founded in 1848, provided medical treatment and accommodation for seamen of all nations brought into the Port of Ramsgate. </a:t>
            </a:r>
          </a:p>
        </p:txBody>
      </p:sp>
      <p:sp>
        <p:nvSpPr>
          <p:cNvPr id="3" name="TextBox 2">
            <a:extLst>
              <a:ext uri="{FF2B5EF4-FFF2-40B4-BE49-F238E27FC236}">
                <a16:creationId xmlns:a16="http://schemas.microsoft.com/office/drawing/2014/main" id="{89278113-D988-8B74-746A-B0CC068BF270}"/>
              </a:ext>
            </a:extLst>
          </p:cNvPr>
          <p:cNvSpPr txBox="1"/>
          <p:nvPr/>
        </p:nvSpPr>
        <p:spPr>
          <a:xfrm>
            <a:off x="661323" y="3520841"/>
            <a:ext cx="3611740"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also served poor fishermen and local residents who could not afford medical care at home. </a:t>
            </a:r>
          </a:p>
        </p:txBody>
      </p:sp>
      <p:sp>
        <p:nvSpPr>
          <p:cNvPr id="4" name="TextBox 3">
            <a:extLst>
              <a:ext uri="{FF2B5EF4-FFF2-40B4-BE49-F238E27FC236}">
                <a16:creationId xmlns:a16="http://schemas.microsoft.com/office/drawing/2014/main" id="{8C545A78-89E6-47D7-A402-3CF7D6BF7E15}"/>
              </a:ext>
            </a:extLst>
          </p:cNvPr>
          <p:cNvSpPr txBox="1"/>
          <p:nvPr/>
        </p:nvSpPr>
        <p:spPr>
          <a:xfrm>
            <a:off x="661322" y="5059001"/>
            <a:ext cx="4465677"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building is now used as a nursery school.</a:t>
            </a:r>
          </a:p>
        </p:txBody>
      </p:sp>
      <p:grpSp>
        <p:nvGrpSpPr>
          <p:cNvPr id="9" name="Group 8" descr="A modern day colour photograph of the building, which is now used as a nursery school. ">
            <a:extLst>
              <a:ext uri="{FF2B5EF4-FFF2-40B4-BE49-F238E27FC236}">
                <a16:creationId xmlns:a16="http://schemas.microsoft.com/office/drawing/2014/main" id="{504C3478-9295-AD77-24D0-45959D850A3E}"/>
              </a:ext>
            </a:extLst>
          </p:cNvPr>
          <p:cNvGrpSpPr/>
          <p:nvPr/>
        </p:nvGrpSpPr>
        <p:grpSpPr>
          <a:xfrm>
            <a:off x="4767491" y="1590088"/>
            <a:ext cx="6161346" cy="4118611"/>
            <a:chOff x="5180730" y="1590088"/>
            <a:chExt cx="6161346" cy="4118611"/>
          </a:xfrm>
        </p:grpSpPr>
        <p:pic>
          <p:nvPicPr>
            <p:cNvPr id="6" name="Picture 5" descr="A building with a sign on the front&#10;&#10;Description automatically generated">
              <a:extLst>
                <a:ext uri="{FF2B5EF4-FFF2-40B4-BE49-F238E27FC236}">
                  <a16:creationId xmlns:a16="http://schemas.microsoft.com/office/drawing/2014/main" id="{59117F87-6169-F993-BF80-FFA29F3C9A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42274" y="1659109"/>
              <a:ext cx="6099802" cy="4049590"/>
            </a:xfrm>
            <a:prstGeom prst="rect">
              <a:avLst/>
            </a:prstGeom>
            <a:ln w="15875">
              <a:solidFill>
                <a:schemeClr val="tx1"/>
              </a:solidFill>
            </a:ln>
          </p:spPr>
        </p:pic>
        <p:sp>
          <p:nvSpPr>
            <p:cNvPr id="8" name="TextBox 7">
              <a:extLst>
                <a:ext uri="{FF2B5EF4-FFF2-40B4-BE49-F238E27FC236}">
                  <a16:creationId xmlns:a16="http://schemas.microsoft.com/office/drawing/2014/main" id="{A27F6B60-379F-79EE-139A-5A849E9F497C}"/>
                </a:ext>
              </a:extLst>
            </p:cNvPr>
            <p:cNvSpPr txBox="1"/>
            <p:nvPr/>
          </p:nvSpPr>
          <p:spPr>
            <a:xfrm>
              <a:off x="5180730" y="1590088"/>
              <a:ext cx="2291785" cy="230832"/>
            </a:xfrm>
            <a:prstGeom prst="rect">
              <a:avLst/>
            </a:prstGeom>
            <a:noFill/>
          </p:spPr>
          <p:txBody>
            <a:bodyPr wrap="square">
              <a:spAutoFit/>
            </a:bodyPr>
            <a:lstStyle/>
            <a:p>
              <a:pPr>
                <a:lnSpc>
                  <a:spcPct val="150000"/>
                </a:lnSpc>
              </a:pPr>
              <a:r>
                <a:rPr lang="en-GB" sz="800" dirty="0">
                  <a:solidFill>
                    <a:schemeClr val="accent1">
                      <a:lumMod val="60000"/>
                      <a:lumOff val="40000"/>
                    </a:schemeClr>
                  </a:solidFill>
                  <a:latin typeface="NUNITO EXTRA LIGHT" panose="02000303000000000000" pitchFamily="2" charset="77"/>
                </a:rPr>
                <a:t>© Historic England ref: DP251254</a:t>
              </a:r>
            </a:p>
          </p:txBody>
        </p:sp>
      </p:grpSp>
      <p:pic>
        <p:nvPicPr>
          <p:cNvPr id="19" name="Picture 18" descr="An illustration of a Victorian man. He wears a flat cap, jacket and scarf. ">
            <a:extLst>
              <a:ext uri="{FF2B5EF4-FFF2-40B4-BE49-F238E27FC236}">
                <a16:creationId xmlns:a16="http://schemas.microsoft.com/office/drawing/2014/main" id="{2CE28BD1-CE84-7191-DC53-89769A9784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56361" y="2452078"/>
            <a:ext cx="1320800" cy="4292600"/>
          </a:xfrm>
          <a:prstGeom prst="rect">
            <a:avLst/>
          </a:prstGeom>
        </p:spPr>
      </p:pic>
      <p:pic>
        <p:nvPicPr>
          <p:cNvPr id="11" name="Picture 10">
            <a:extLst>
              <a:ext uri="{FF2B5EF4-FFF2-40B4-BE49-F238E27FC236}">
                <a16:creationId xmlns:a16="http://schemas.microsoft.com/office/drawing/2014/main" id="{CA80882C-003A-2C17-1C43-966A60C2ABF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3686015515"/>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 presetClass="entr" presetSubtype="2" fill="hold" nodeType="afterEffect" p14:presetBounceEnd="50000">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14:bounceEnd="50000">
                                          <p:cBhvr additive="base">
                                            <p:cTn id="22"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483E591-70A5-C960-744E-574425B36F5C}"/>
            </a:ext>
          </a:extLst>
        </p:cNvPr>
        <p:cNvGrpSpPr/>
        <p:nvPr/>
      </p:nvGrpSpPr>
      <p:grpSpPr>
        <a:xfrm>
          <a:off x="0" y="0"/>
          <a:ext cx="0" cy="0"/>
          <a:chOff x="0" y="0"/>
          <a:chExt cx="0" cy="0"/>
        </a:xfrm>
      </p:grpSpPr>
      <p:sp>
        <p:nvSpPr>
          <p:cNvPr id="10" name="Title 2">
            <a:extLst>
              <a:ext uri="{FF2B5EF4-FFF2-40B4-BE49-F238E27FC236}">
                <a16:creationId xmlns:a16="http://schemas.microsoft.com/office/drawing/2014/main" id="{9711E939-FA4B-3E04-5FA1-C8151AED06A2}"/>
              </a:ext>
            </a:extLst>
          </p:cNvPr>
          <p:cNvSpPr>
            <a:spLocks noGrp="1"/>
          </p:cNvSpPr>
          <p:nvPr>
            <p:ph type="ctrTitle"/>
          </p:nvPr>
        </p:nvSpPr>
        <p:spPr>
          <a:xfrm>
            <a:off x="810769" y="-1124712"/>
            <a:ext cx="10512552" cy="1124712"/>
          </a:xfrm>
        </p:spPr>
        <p:txBody>
          <a:bodyPr vert="horz" lIns="91440" tIns="45720" rIns="91440" bIns="45720" rtlCol="0" anchor="b">
            <a:normAutofit fontScale="90000"/>
          </a:bodyPr>
          <a:lstStyle/>
          <a:p>
            <a:r>
              <a:rPr lang="en-US" dirty="0"/>
              <a:t>Healthcare and Social Support Part 2</a:t>
            </a:r>
          </a:p>
        </p:txBody>
      </p:sp>
      <p:sp>
        <p:nvSpPr>
          <p:cNvPr id="3" name="TextBox 2">
            <a:extLst>
              <a:ext uri="{FF2B5EF4-FFF2-40B4-BE49-F238E27FC236}">
                <a16:creationId xmlns:a16="http://schemas.microsoft.com/office/drawing/2014/main" id="{C6FDDD4B-D0C8-11CD-FF75-E58CFE5092B3}"/>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Victorian buildings still stand today?</a:t>
            </a:r>
          </a:p>
        </p:txBody>
      </p:sp>
      <p:sp>
        <p:nvSpPr>
          <p:cNvPr id="5" name="Title 1">
            <a:extLst>
              <a:ext uri="{FF2B5EF4-FFF2-40B4-BE49-F238E27FC236}">
                <a16:creationId xmlns:a16="http://schemas.microsoft.com/office/drawing/2014/main" id="{CF250A5E-B3B3-5AAF-1DFB-EB3D0F2AD3A1}"/>
              </a:ext>
            </a:extLst>
          </p:cNvPr>
          <p:cNvSpPr txBox="1">
            <a:spLocks/>
          </p:cNvSpPr>
          <p:nvPr/>
        </p:nvSpPr>
        <p:spPr>
          <a:xfrm>
            <a:off x="661322" y="551546"/>
            <a:ext cx="102675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Healthcare and Social Support</a:t>
            </a:r>
          </a:p>
        </p:txBody>
      </p:sp>
      <p:grpSp>
        <p:nvGrpSpPr>
          <p:cNvPr id="13" name="Group 12" descr="A modern day colour photograph of 'The Sailors' Home' and 'Smack Boys' home today. ">
            <a:extLst>
              <a:ext uri="{FF2B5EF4-FFF2-40B4-BE49-F238E27FC236}">
                <a16:creationId xmlns:a16="http://schemas.microsoft.com/office/drawing/2014/main" id="{AC52CF14-AC28-50C9-6DF4-080159C4BD81}"/>
              </a:ext>
            </a:extLst>
          </p:cNvPr>
          <p:cNvGrpSpPr/>
          <p:nvPr/>
        </p:nvGrpSpPr>
        <p:grpSpPr>
          <a:xfrm>
            <a:off x="755905" y="1423619"/>
            <a:ext cx="6216395" cy="4697568"/>
            <a:chOff x="755905" y="1423619"/>
            <a:chExt cx="6216395" cy="4697568"/>
          </a:xfrm>
        </p:grpSpPr>
        <p:pic>
          <p:nvPicPr>
            <p:cNvPr id="7" name="Picture 6">
              <a:extLst>
                <a:ext uri="{FF2B5EF4-FFF2-40B4-BE49-F238E27FC236}">
                  <a16:creationId xmlns:a16="http://schemas.microsoft.com/office/drawing/2014/main" id="{28250160-190B-0B4A-8C1D-0C91890D3BD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10769" y="1493315"/>
              <a:ext cx="6161531" cy="4627872"/>
            </a:xfrm>
            <a:prstGeom prst="rect">
              <a:avLst/>
            </a:prstGeom>
            <a:solidFill>
              <a:schemeClr val="bg1"/>
            </a:solidFill>
            <a:ln w="15875">
              <a:solidFill>
                <a:schemeClr val="tx1"/>
              </a:solidFill>
            </a:ln>
          </p:spPr>
        </p:pic>
        <p:sp>
          <p:nvSpPr>
            <p:cNvPr id="12" name="TextBox 11">
              <a:extLst>
                <a:ext uri="{FF2B5EF4-FFF2-40B4-BE49-F238E27FC236}">
                  <a16:creationId xmlns:a16="http://schemas.microsoft.com/office/drawing/2014/main" id="{B4976BC0-C1D5-B748-B36B-7F50799F25BB}"/>
                </a:ext>
              </a:extLst>
            </p:cNvPr>
            <p:cNvSpPr txBox="1"/>
            <p:nvPr/>
          </p:nvSpPr>
          <p:spPr>
            <a:xfrm>
              <a:off x="755905" y="1423619"/>
              <a:ext cx="2291785" cy="230832"/>
            </a:xfrm>
            <a:prstGeom prst="rect">
              <a:avLst/>
            </a:prstGeom>
            <a:noFill/>
          </p:spPr>
          <p:txBody>
            <a:bodyPr wrap="square">
              <a:spAutoFit/>
            </a:bodyPr>
            <a:lstStyle/>
            <a:p>
              <a:pPr>
                <a:lnSpc>
                  <a:spcPct val="150000"/>
                </a:lnSpc>
              </a:pPr>
              <a:r>
                <a:rPr lang="en-GB" sz="800" dirty="0">
                  <a:solidFill>
                    <a:schemeClr val="accent1">
                      <a:lumMod val="60000"/>
                      <a:lumOff val="40000"/>
                    </a:schemeClr>
                  </a:solidFill>
                  <a:latin typeface="NUNITO EXTRA LIGHT" panose="02000303000000000000" pitchFamily="2" charset="77"/>
                </a:rPr>
                <a:t>© Historic England ref: DP247157</a:t>
              </a:r>
            </a:p>
          </p:txBody>
        </p:sp>
      </p:grpSp>
      <p:sp>
        <p:nvSpPr>
          <p:cNvPr id="2" name="TextBox 1">
            <a:extLst>
              <a:ext uri="{FF2B5EF4-FFF2-40B4-BE49-F238E27FC236}">
                <a16:creationId xmlns:a16="http://schemas.microsoft.com/office/drawing/2014/main" id="{024F87AB-6BB8-02AF-EAFE-B5E6949D5A54}"/>
              </a:ext>
            </a:extLst>
          </p:cNvPr>
          <p:cNvSpPr txBox="1"/>
          <p:nvPr/>
        </p:nvSpPr>
        <p:spPr>
          <a:xfrm>
            <a:off x="7162823" y="1493315"/>
            <a:ext cx="3299046" cy="2487219"/>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Sailors’ Home and Smack Boys’ Home, opened in 1878 and 1880– 1, provided accommodation and support for sailors and apprentices of fishing smacks.</a:t>
            </a:r>
          </a:p>
        </p:txBody>
      </p:sp>
      <p:pic>
        <p:nvPicPr>
          <p:cNvPr id="9" name="Picture 8" descr="An illustration of a Victorian man. He wears a flat cap, jacket and scarf. ">
            <a:extLst>
              <a:ext uri="{FF2B5EF4-FFF2-40B4-BE49-F238E27FC236}">
                <a16:creationId xmlns:a16="http://schemas.microsoft.com/office/drawing/2014/main" id="{4CB3342A-4825-F659-3617-0C35026B00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56361" y="2452078"/>
            <a:ext cx="1320800" cy="4292600"/>
          </a:xfrm>
          <a:prstGeom prst="rect">
            <a:avLst/>
          </a:prstGeom>
        </p:spPr>
      </p:pic>
      <p:pic>
        <p:nvPicPr>
          <p:cNvPr id="11" name="Picture 10">
            <a:extLst>
              <a:ext uri="{FF2B5EF4-FFF2-40B4-BE49-F238E27FC236}">
                <a16:creationId xmlns:a16="http://schemas.microsoft.com/office/drawing/2014/main" id="{3A15E495-A893-865A-8DF0-1D2D4CC5BAA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2802770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58C7C7C-DFF9-06D8-C83D-104FFD398EC7}"/>
            </a:ext>
          </a:extLst>
        </p:cNvPr>
        <p:cNvGrpSpPr/>
        <p:nvPr/>
      </p:nvGrpSpPr>
      <p:grpSpPr>
        <a:xfrm>
          <a:off x="0" y="0"/>
          <a:ext cx="0" cy="0"/>
          <a:chOff x="0" y="0"/>
          <a:chExt cx="0" cy="0"/>
        </a:xfrm>
      </p:grpSpPr>
      <p:sp>
        <p:nvSpPr>
          <p:cNvPr id="23" name="Title 2">
            <a:extLst>
              <a:ext uri="{FF2B5EF4-FFF2-40B4-BE49-F238E27FC236}">
                <a16:creationId xmlns:a16="http://schemas.microsoft.com/office/drawing/2014/main" id="{F5146FE1-2746-A51B-D5C1-48FA16E21932}"/>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A Famous Resident</a:t>
            </a:r>
          </a:p>
        </p:txBody>
      </p:sp>
      <p:sp>
        <p:nvSpPr>
          <p:cNvPr id="7" name="Title 1">
            <a:extLst>
              <a:ext uri="{FF2B5EF4-FFF2-40B4-BE49-F238E27FC236}">
                <a16:creationId xmlns:a16="http://schemas.microsoft.com/office/drawing/2014/main" id="{274FF87B-F69F-F429-0236-A9C06C960F55}"/>
              </a:ext>
            </a:extLst>
          </p:cNvPr>
          <p:cNvSpPr txBox="1">
            <a:spLocks/>
          </p:cNvSpPr>
          <p:nvPr/>
        </p:nvSpPr>
        <p:spPr>
          <a:xfrm>
            <a:off x="661322" y="551546"/>
            <a:ext cx="102675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A Famous Resident</a:t>
            </a:r>
          </a:p>
        </p:txBody>
      </p:sp>
      <p:sp>
        <p:nvSpPr>
          <p:cNvPr id="2" name="TextBox 1">
            <a:extLst>
              <a:ext uri="{FF2B5EF4-FFF2-40B4-BE49-F238E27FC236}">
                <a16:creationId xmlns:a16="http://schemas.microsoft.com/office/drawing/2014/main" id="{3CA62DBC-FE72-FB7C-5E92-F56975F1D3EC}"/>
              </a:ext>
            </a:extLst>
          </p:cNvPr>
          <p:cNvSpPr txBox="1"/>
          <p:nvPr/>
        </p:nvSpPr>
        <p:spPr>
          <a:xfrm>
            <a:off x="661324" y="1498705"/>
            <a:ext cx="504488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1876, the artist Vincent van Gogh stayed in Ramsgate when he was 23 years old. </a:t>
            </a:r>
          </a:p>
        </p:txBody>
      </p:sp>
      <p:sp>
        <p:nvSpPr>
          <p:cNvPr id="3" name="TextBox 2">
            <a:extLst>
              <a:ext uri="{FF2B5EF4-FFF2-40B4-BE49-F238E27FC236}">
                <a16:creationId xmlns:a16="http://schemas.microsoft.com/office/drawing/2014/main" id="{753D3EA4-5936-D55C-2F87-E6CE188BCC45}"/>
              </a:ext>
            </a:extLst>
          </p:cNvPr>
          <p:cNvSpPr txBox="1"/>
          <p:nvPr/>
        </p:nvSpPr>
        <p:spPr>
          <a:xfrm>
            <a:off x="661325" y="2312684"/>
            <a:ext cx="466681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He lived at 11 Spencer Square for a couple of months. The house now has a blue plaque to commemorate his time there. </a:t>
            </a:r>
          </a:p>
        </p:txBody>
      </p:sp>
      <p:sp>
        <p:nvSpPr>
          <p:cNvPr id="4" name="TextBox 3">
            <a:extLst>
              <a:ext uri="{FF2B5EF4-FFF2-40B4-BE49-F238E27FC236}">
                <a16:creationId xmlns:a16="http://schemas.microsoft.com/office/drawing/2014/main" id="{7CD6D494-297A-8E83-F359-F4740883BC77}"/>
              </a:ext>
            </a:extLst>
          </p:cNvPr>
          <p:cNvSpPr txBox="1"/>
          <p:nvPr/>
        </p:nvSpPr>
        <p:spPr>
          <a:xfrm>
            <a:off x="661324" y="3449829"/>
            <a:ext cx="455987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Van Gogh found work as a teacher at a local school on Royal Road. </a:t>
            </a:r>
          </a:p>
        </p:txBody>
      </p:sp>
      <p:sp>
        <p:nvSpPr>
          <p:cNvPr id="5" name="TextBox 4">
            <a:extLst>
              <a:ext uri="{FF2B5EF4-FFF2-40B4-BE49-F238E27FC236}">
                <a16:creationId xmlns:a16="http://schemas.microsoft.com/office/drawing/2014/main" id="{BBD88823-8363-BDBE-45BD-D4A535D8191C}"/>
              </a:ext>
            </a:extLst>
          </p:cNvPr>
          <p:cNvSpPr txBox="1"/>
          <p:nvPr/>
        </p:nvSpPr>
        <p:spPr>
          <a:xfrm>
            <a:off x="661323" y="4263808"/>
            <a:ext cx="2284100"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one of his letters to his brother, Theo, he described his surroundings: </a:t>
            </a:r>
          </a:p>
        </p:txBody>
      </p:sp>
      <p:grpSp>
        <p:nvGrpSpPr>
          <p:cNvPr id="21" name="Group 20" descr="A drawing of Vincent Van Gogh's, showing the view of Royal Road in Ramsgate. It shows lanterns, a building and the sea. ">
            <a:extLst>
              <a:ext uri="{FF2B5EF4-FFF2-40B4-BE49-F238E27FC236}">
                <a16:creationId xmlns:a16="http://schemas.microsoft.com/office/drawing/2014/main" id="{7C3C672A-CAD2-7AE9-FC44-E35373711AC4}"/>
              </a:ext>
            </a:extLst>
          </p:cNvPr>
          <p:cNvGrpSpPr/>
          <p:nvPr/>
        </p:nvGrpSpPr>
        <p:grpSpPr>
          <a:xfrm>
            <a:off x="5776546" y="1430789"/>
            <a:ext cx="5675024" cy="3523718"/>
            <a:chOff x="5776546" y="1430789"/>
            <a:chExt cx="5675024" cy="3523718"/>
          </a:xfrm>
        </p:grpSpPr>
        <p:pic>
          <p:nvPicPr>
            <p:cNvPr id="8" name="Picture 7" descr="A drawing of a street lamp&#10;&#10;Description automatically generated">
              <a:extLst>
                <a:ext uri="{FF2B5EF4-FFF2-40B4-BE49-F238E27FC236}">
                  <a16:creationId xmlns:a16="http://schemas.microsoft.com/office/drawing/2014/main" id="{90D5025E-46F6-6101-F4DB-042EFA2029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6546" y="1496417"/>
              <a:ext cx="5604685" cy="3458090"/>
            </a:xfrm>
            <a:prstGeom prst="rect">
              <a:avLst/>
            </a:prstGeom>
            <a:ln w="15875">
              <a:solidFill>
                <a:schemeClr val="tx1"/>
              </a:solidFill>
            </a:ln>
          </p:spPr>
        </p:pic>
        <p:sp>
          <p:nvSpPr>
            <p:cNvPr id="20" name="TextBox 19">
              <a:extLst>
                <a:ext uri="{FF2B5EF4-FFF2-40B4-BE49-F238E27FC236}">
                  <a16:creationId xmlns:a16="http://schemas.microsoft.com/office/drawing/2014/main" id="{30B00585-5AF3-318B-A737-6204A6D10399}"/>
                </a:ext>
              </a:extLst>
            </p:cNvPr>
            <p:cNvSpPr txBox="1"/>
            <p:nvPr/>
          </p:nvSpPr>
          <p:spPr>
            <a:xfrm>
              <a:off x="8172644" y="1430789"/>
              <a:ext cx="3278926" cy="230832"/>
            </a:xfrm>
            <a:prstGeom prst="rect">
              <a:avLst/>
            </a:prstGeom>
            <a:noFill/>
          </p:spPr>
          <p:txBody>
            <a:bodyPr wrap="square">
              <a:spAutoFit/>
            </a:bodyPr>
            <a:lstStyle/>
            <a:p>
              <a:pPr>
                <a:lnSpc>
                  <a:spcPct val="150000"/>
                </a:lnSpc>
              </a:pPr>
              <a:r>
                <a:rPr lang="en-GB" sz="800" dirty="0">
                  <a:solidFill>
                    <a:schemeClr val="bg2">
                      <a:lumMod val="25000"/>
                    </a:schemeClr>
                  </a:solidFill>
                  <a:latin typeface="NUNITO EXTRA LIGHT" panose="02000303000000000000" pitchFamily="2" charset="77"/>
                </a:rPr>
                <a:t>© Van Gogh Museum, Amsterdam (Vincent van Gogh Foundation)</a:t>
              </a:r>
            </a:p>
          </p:txBody>
        </p:sp>
      </p:grpSp>
      <p:grpSp>
        <p:nvGrpSpPr>
          <p:cNvPr id="22" name="Group 21" descr="&quot;There's a harbour full of all kinds of ships, closed in by stone jetties running into the sea on which one can walk. And further out one sees the sea in its natural state, and that's beautiful.&quot;&#10;">
            <a:extLst>
              <a:ext uri="{FF2B5EF4-FFF2-40B4-BE49-F238E27FC236}">
                <a16:creationId xmlns:a16="http://schemas.microsoft.com/office/drawing/2014/main" id="{6D017BFE-8689-9990-4737-B026D10E766A}"/>
              </a:ext>
            </a:extLst>
          </p:cNvPr>
          <p:cNvGrpSpPr/>
          <p:nvPr/>
        </p:nvGrpSpPr>
        <p:grpSpPr>
          <a:xfrm>
            <a:off x="3239048" y="4238104"/>
            <a:ext cx="4452789" cy="3135948"/>
            <a:chOff x="3239048" y="4238104"/>
            <a:chExt cx="4452789" cy="3135948"/>
          </a:xfrm>
        </p:grpSpPr>
        <p:pic>
          <p:nvPicPr>
            <p:cNvPr id="10" name="Picture 9">
              <a:extLst>
                <a:ext uri="{FF2B5EF4-FFF2-40B4-BE49-F238E27FC236}">
                  <a16:creationId xmlns:a16="http://schemas.microsoft.com/office/drawing/2014/main" id="{E7159FF9-29D7-F8B4-4D2C-44A92C3DBD2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21479593">
              <a:off x="3239048" y="4238104"/>
              <a:ext cx="4452789" cy="3135948"/>
            </a:xfrm>
            <a:prstGeom prst="rect">
              <a:avLst/>
            </a:prstGeom>
          </p:spPr>
        </p:pic>
        <p:sp>
          <p:nvSpPr>
            <p:cNvPr id="6" name="TextBox 5">
              <a:extLst>
                <a:ext uri="{FF2B5EF4-FFF2-40B4-BE49-F238E27FC236}">
                  <a16:creationId xmlns:a16="http://schemas.microsoft.com/office/drawing/2014/main" id="{EED42388-613E-1CAB-62E0-DB2FB1E4611F}"/>
                </a:ext>
              </a:extLst>
            </p:cNvPr>
            <p:cNvSpPr txBox="1"/>
            <p:nvPr/>
          </p:nvSpPr>
          <p:spPr>
            <a:xfrm rot="21482908">
              <a:off x="3470205" y="4511887"/>
              <a:ext cx="3907437"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"There's a harbour full of all kinds of ships, closed in by stone jetties running into the sea on which one can walk. And further out one sees the sea in its natural state, and that's beautiful."</a:t>
              </a:r>
            </a:p>
          </p:txBody>
        </p:sp>
      </p:grpSp>
      <p:grpSp>
        <p:nvGrpSpPr>
          <p:cNvPr id="16" name="Group 15" descr="View of Royal Road, Ramsgate, 1876&#10;">
            <a:extLst>
              <a:ext uri="{FF2B5EF4-FFF2-40B4-BE49-F238E27FC236}">
                <a16:creationId xmlns:a16="http://schemas.microsoft.com/office/drawing/2014/main" id="{9755FC06-58F8-8AA4-3EA5-06A2ACEC567D}"/>
              </a:ext>
            </a:extLst>
          </p:cNvPr>
          <p:cNvGrpSpPr/>
          <p:nvPr/>
        </p:nvGrpSpPr>
        <p:grpSpPr>
          <a:xfrm>
            <a:off x="8140399" y="5094345"/>
            <a:ext cx="2700515" cy="711733"/>
            <a:chOff x="6096001" y="5263049"/>
            <a:chExt cx="2700515" cy="711733"/>
          </a:xfrm>
        </p:grpSpPr>
        <p:sp>
          <p:nvSpPr>
            <p:cNvPr id="17" name="TextBox 16">
              <a:extLst>
                <a:ext uri="{FF2B5EF4-FFF2-40B4-BE49-F238E27FC236}">
                  <a16:creationId xmlns:a16="http://schemas.microsoft.com/office/drawing/2014/main" id="{C170C8CB-D3E9-47F8-2BCE-065DBBEC2F73}"/>
                </a:ext>
              </a:extLst>
            </p:cNvPr>
            <p:cNvSpPr txBox="1"/>
            <p:nvPr/>
          </p:nvSpPr>
          <p:spPr>
            <a:xfrm>
              <a:off x="6336083" y="5263049"/>
              <a:ext cx="246043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View of Royal Road, Ramsgate, 1876</a:t>
              </a:r>
            </a:p>
          </p:txBody>
        </p:sp>
        <p:pic>
          <p:nvPicPr>
            <p:cNvPr id="18" name="Picture 17">
              <a:extLst>
                <a:ext uri="{FF2B5EF4-FFF2-40B4-BE49-F238E27FC236}">
                  <a16:creationId xmlns:a16="http://schemas.microsoft.com/office/drawing/2014/main" id="{EB747E9F-4FD6-D30E-2FDA-0B0975A4383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6045304" y="5322538"/>
              <a:ext cx="350267" cy="248874"/>
            </a:xfrm>
            <a:prstGeom prst="rect">
              <a:avLst/>
            </a:prstGeom>
          </p:spPr>
        </p:pic>
      </p:grpSp>
      <p:pic>
        <p:nvPicPr>
          <p:cNvPr id="11" name="Picture 10">
            <a:extLst>
              <a:ext uri="{FF2B5EF4-FFF2-40B4-BE49-F238E27FC236}">
                <a16:creationId xmlns:a16="http://schemas.microsoft.com/office/drawing/2014/main" id="{8A1FB199-0EC1-32E4-7863-752E20839EA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340116682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2" presetClass="entr" presetSubtype="4" fill="hold" nodeType="afterEffect" p14:presetBounceEnd="5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50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32" dur="1000" fill="hold"/>
                                            <p:tgtEl>
                                              <p:spTgt spid="22"/>
                                            </p:tgtEl>
                                            <p:attrNameLst>
                                              <p:attrName>ppt_y</p:attrName>
                                            </p:attrNameLst>
                                          </p:cBhvr>
                                          <p:tavLst>
                                            <p:tav tm="0">
                                              <p:val>
                                                <p:strVal val="1+#ppt_h/2"/>
                                              </p:val>
                                            </p:tav>
                                            <p:tav tm="100000">
                                              <p:val>
                                                <p:strVal val="#ppt_y"/>
                                              </p:val>
                                            </p:tav>
                                          </p:tavLst>
                                        </p:anim>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1+#ppt_h/2"/>
                                              </p:val>
                                            </p:tav>
                                            <p:tav tm="100000">
                                              <p:val>
                                                <p:strVal val="#ppt_y"/>
                                              </p:val>
                                            </p:tav>
                                          </p:tavLst>
                                        </p:anim>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50EE79C-9D46-A735-304E-5072551D7218}"/>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9ABA0B7A-78AD-1C09-5FE6-8C56FE28AD16}"/>
              </a:ext>
            </a:extLst>
          </p:cNvPr>
          <p:cNvSpPr>
            <a:spLocks noGrp="1"/>
          </p:cNvSpPr>
          <p:nvPr>
            <p:ph type="ctrTitle"/>
          </p:nvPr>
        </p:nvSpPr>
        <p:spPr>
          <a:xfrm>
            <a:off x="810769" y="-1124712"/>
            <a:ext cx="10512552" cy="1124712"/>
          </a:xfrm>
        </p:spPr>
        <p:txBody>
          <a:bodyPr vert="horz" lIns="91440" tIns="45720" rIns="91440" bIns="45720" rtlCol="0" anchor="b">
            <a:normAutofit/>
          </a:bodyPr>
          <a:lstStyle/>
          <a:p>
            <a:r>
              <a:rPr lang="en-US" dirty="0"/>
              <a:t>The Railway</a:t>
            </a:r>
          </a:p>
        </p:txBody>
      </p:sp>
      <p:sp>
        <p:nvSpPr>
          <p:cNvPr id="14" name="TextBox 13">
            <a:extLst>
              <a:ext uri="{FF2B5EF4-FFF2-40B4-BE49-F238E27FC236}">
                <a16:creationId xmlns:a16="http://schemas.microsoft.com/office/drawing/2014/main" id="{72E0DB75-620B-0845-21DC-2EE40F21DE4A}"/>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improvements in transport links affect Ramsgate?</a:t>
            </a:r>
          </a:p>
        </p:txBody>
      </p:sp>
      <p:sp>
        <p:nvSpPr>
          <p:cNvPr id="5" name="Title 1">
            <a:extLst>
              <a:ext uri="{FF2B5EF4-FFF2-40B4-BE49-F238E27FC236}">
                <a16:creationId xmlns:a16="http://schemas.microsoft.com/office/drawing/2014/main" id="{334B5F25-68D2-E2E7-D7D4-17C7FCC4D998}"/>
              </a:ext>
            </a:extLst>
          </p:cNvPr>
          <p:cNvSpPr txBox="1">
            <a:spLocks/>
          </p:cNvSpPr>
          <p:nvPr/>
        </p:nvSpPr>
        <p:spPr>
          <a:xfrm>
            <a:off x="661322" y="551546"/>
            <a:ext cx="102675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Railway</a:t>
            </a:r>
          </a:p>
        </p:txBody>
      </p:sp>
      <p:grpSp>
        <p:nvGrpSpPr>
          <p:cNvPr id="12" name="Group 11" descr="A black and white photograph of Ramsgate Town Station. It is a large brick structure with a large entrance and windows. ">
            <a:extLst>
              <a:ext uri="{FF2B5EF4-FFF2-40B4-BE49-F238E27FC236}">
                <a16:creationId xmlns:a16="http://schemas.microsoft.com/office/drawing/2014/main" id="{D61B889C-6C85-DF01-F904-4E322F650960}"/>
              </a:ext>
            </a:extLst>
          </p:cNvPr>
          <p:cNvGrpSpPr/>
          <p:nvPr/>
        </p:nvGrpSpPr>
        <p:grpSpPr>
          <a:xfrm>
            <a:off x="790671" y="1400348"/>
            <a:ext cx="5988536" cy="4221730"/>
            <a:chOff x="790671" y="1409140"/>
            <a:chExt cx="5988536" cy="4221730"/>
          </a:xfrm>
        </p:grpSpPr>
        <p:pic>
          <p:nvPicPr>
            <p:cNvPr id="6" name="Picture 5" descr="A building with columns and a sign&#10;&#10;Description automatically generated">
              <a:extLst>
                <a:ext uri="{FF2B5EF4-FFF2-40B4-BE49-F238E27FC236}">
                  <a16:creationId xmlns:a16="http://schemas.microsoft.com/office/drawing/2014/main" id="{13413C67-1939-9F2B-5CAC-252C86CC5E7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52215" y="1473818"/>
              <a:ext cx="5926992" cy="4157052"/>
            </a:xfrm>
            <a:prstGeom prst="rect">
              <a:avLst/>
            </a:prstGeom>
            <a:ln w="15875">
              <a:solidFill>
                <a:schemeClr val="tx1"/>
              </a:solidFill>
            </a:ln>
          </p:spPr>
        </p:pic>
        <p:sp>
          <p:nvSpPr>
            <p:cNvPr id="10" name="TextBox 9">
              <a:extLst>
                <a:ext uri="{FF2B5EF4-FFF2-40B4-BE49-F238E27FC236}">
                  <a16:creationId xmlns:a16="http://schemas.microsoft.com/office/drawing/2014/main" id="{E0E777AC-E91C-097B-0494-F37BC8B1EC18}"/>
                </a:ext>
              </a:extLst>
            </p:cNvPr>
            <p:cNvSpPr txBox="1"/>
            <p:nvPr/>
          </p:nvSpPr>
          <p:spPr>
            <a:xfrm>
              <a:off x="790671" y="1409140"/>
              <a:ext cx="2207508" cy="230832"/>
            </a:xfrm>
            <a:prstGeom prst="rect">
              <a:avLst/>
            </a:prstGeom>
            <a:noFill/>
          </p:spPr>
          <p:txBody>
            <a:bodyPr wrap="square">
              <a:spAutoFit/>
            </a:bodyPr>
            <a:lstStyle/>
            <a:p>
              <a:pPr>
                <a:lnSpc>
                  <a:spcPct val="150000"/>
                </a:lnSpc>
              </a:pPr>
              <a:r>
                <a:rPr lang="en-GB" sz="800" dirty="0">
                  <a:solidFill>
                    <a:schemeClr val="bg2">
                      <a:lumMod val="75000"/>
                    </a:schemeClr>
                  </a:solidFill>
                  <a:latin typeface="NUNITO EXTRA LIGHT" panose="02000303000000000000" pitchFamily="2" charset="77"/>
                </a:rPr>
                <a:t>©Historic England Archive - RO/06952/001</a:t>
              </a:r>
            </a:p>
          </p:txBody>
        </p:sp>
      </p:grpSp>
      <p:grpSp>
        <p:nvGrpSpPr>
          <p:cNvPr id="7" name="Group 6" descr="An exterior view of Ramsgate Town Station 1900-25&#10;">
            <a:extLst>
              <a:ext uri="{FF2B5EF4-FFF2-40B4-BE49-F238E27FC236}">
                <a16:creationId xmlns:a16="http://schemas.microsoft.com/office/drawing/2014/main" id="{8AAAE7DB-4870-EEBD-D65C-448D218233F6}"/>
              </a:ext>
            </a:extLst>
          </p:cNvPr>
          <p:cNvGrpSpPr/>
          <p:nvPr/>
        </p:nvGrpSpPr>
        <p:grpSpPr>
          <a:xfrm>
            <a:off x="913760" y="5714206"/>
            <a:ext cx="5842298" cy="388568"/>
            <a:chOff x="6096001" y="5263049"/>
            <a:chExt cx="5842298" cy="388568"/>
          </a:xfrm>
        </p:grpSpPr>
        <p:sp>
          <p:nvSpPr>
            <p:cNvPr id="8" name="TextBox 7">
              <a:extLst>
                <a:ext uri="{FF2B5EF4-FFF2-40B4-BE49-F238E27FC236}">
                  <a16:creationId xmlns:a16="http://schemas.microsoft.com/office/drawing/2014/main" id="{279D9B42-F508-AE5C-3801-A920D41F92C0}"/>
                </a:ext>
              </a:extLst>
            </p:cNvPr>
            <p:cNvSpPr txBox="1"/>
            <p:nvPr/>
          </p:nvSpPr>
          <p:spPr>
            <a:xfrm>
              <a:off x="6336082" y="5263049"/>
              <a:ext cx="5602217"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An exterior view of Ramsgate Town Station 1900-25</a:t>
              </a:r>
            </a:p>
          </p:txBody>
        </p:sp>
        <p:pic>
          <p:nvPicPr>
            <p:cNvPr id="9" name="Picture 8">
              <a:extLst>
                <a:ext uri="{FF2B5EF4-FFF2-40B4-BE49-F238E27FC236}">
                  <a16:creationId xmlns:a16="http://schemas.microsoft.com/office/drawing/2014/main" id="{A4FFC0EC-19BF-E489-5B90-0F3792F0F6B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045304" y="5322538"/>
              <a:ext cx="350267" cy="248874"/>
            </a:xfrm>
            <a:prstGeom prst="rect">
              <a:avLst/>
            </a:prstGeom>
          </p:spPr>
        </p:pic>
      </p:grpSp>
      <p:sp>
        <p:nvSpPr>
          <p:cNvPr id="2" name="TextBox 1">
            <a:extLst>
              <a:ext uri="{FF2B5EF4-FFF2-40B4-BE49-F238E27FC236}">
                <a16:creationId xmlns:a16="http://schemas.microsoft.com/office/drawing/2014/main" id="{57724974-584E-45D7-8D47-B38E20B6B1BA}"/>
              </a:ext>
            </a:extLst>
          </p:cNvPr>
          <p:cNvSpPr txBox="1"/>
          <p:nvPr/>
        </p:nvSpPr>
        <p:spPr>
          <a:xfrm>
            <a:off x="7095393" y="1290951"/>
            <a:ext cx="461205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 Town, the town’s first railway station, was opened on the 13th of April 1846. </a:t>
            </a:r>
          </a:p>
        </p:txBody>
      </p:sp>
      <p:sp>
        <p:nvSpPr>
          <p:cNvPr id="3" name="TextBox 2">
            <a:extLst>
              <a:ext uri="{FF2B5EF4-FFF2-40B4-BE49-F238E27FC236}">
                <a16:creationId xmlns:a16="http://schemas.microsoft.com/office/drawing/2014/main" id="{24583B33-A620-98E8-3990-4973598F76EB}"/>
              </a:ext>
            </a:extLst>
          </p:cNvPr>
          <p:cNvSpPr txBox="1"/>
          <p:nvPr/>
        </p:nvSpPr>
        <p:spPr>
          <a:xfrm>
            <a:off x="7095393" y="2434090"/>
            <a:ext cx="4612054"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was located on the outskirts of the town, approximately a mile from the seafront. Trains ran to and from Canterbury, London and Margate. </a:t>
            </a:r>
          </a:p>
        </p:txBody>
      </p:sp>
      <p:sp>
        <p:nvSpPr>
          <p:cNvPr id="4" name="TextBox 3">
            <a:extLst>
              <a:ext uri="{FF2B5EF4-FFF2-40B4-BE49-F238E27FC236}">
                <a16:creationId xmlns:a16="http://schemas.microsoft.com/office/drawing/2014/main" id="{50B671B7-CBD1-50C9-25C1-0C40756A2A41}"/>
              </a:ext>
            </a:extLst>
          </p:cNvPr>
          <p:cNvSpPr txBox="1"/>
          <p:nvPr/>
        </p:nvSpPr>
        <p:spPr>
          <a:xfrm>
            <a:off x="7095393" y="3900394"/>
            <a:ext cx="4387361"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made it possible for many Londoners, including working-class families, to visit the town for day trips or weekend excursions. The railway significantly increased visitor numbers to the town.</a:t>
            </a:r>
          </a:p>
        </p:txBody>
      </p:sp>
      <p:pic>
        <p:nvPicPr>
          <p:cNvPr id="11" name="Picture 10">
            <a:extLst>
              <a:ext uri="{FF2B5EF4-FFF2-40B4-BE49-F238E27FC236}">
                <a16:creationId xmlns:a16="http://schemas.microsoft.com/office/drawing/2014/main" id="{3FEDAB62-C296-2DDC-2E28-032AC82A244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70464" y="5385816"/>
            <a:ext cx="1621535" cy="1470742"/>
          </a:xfrm>
          <a:prstGeom prst="rect">
            <a:avLst/>
          </a:prstGeom>
        </p:spPr>
      </p:pic>
    </p:spTree>
    <p:extLst>
      <p:ext uri="{BB962C8B-B14F-4D97-AF65-F5344CB8AC3E}">
        <p14:creationId xmlns:p14="http://schemas.microsoft.com/office/powerpoint/2010/main" val="15018376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427</TotalTime>
  <Words>1547</Words>
  <Application>Microsoft Office PowerPoint</Application>
  <PresentationFormat>Widescreen</PresentationFormat>
  <Paragraphs>125</Paragraphs>
  <Slides>20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Superclarendon Rg</vt:lpstr>
      <vt:lpstr>Arial</vt:lpstr>
      <vt:lpstr>NUNITO EXTRA LIGHT</vt:lpstr>
      <vt:lpstr>Calibri</vt:lpstr>
      <vt:lpstr>Aptos</vt:lpstr>
      <vt:lpstr>Calibri Light</vt:lpstr>
      <vt:lpstr>Linkpen 17a Print</vt:lpstr>
      <vt:lpstr>Office Theme</vt:lpstr>
      <vt:lpstr>Ramsgate during the Victorian Era</vt:lpstr>
      <vt:lpstr>What was Ramsgate like during the Victorian era?</vt:lpstr>
      <vt:lpstr>The Victorian Era</vt:lpstr>
      <vt:lpstr>Education and Schools</vt:lpstr>
      <vt:lpstr>Education and Schools Part 2</vt:lpstr>
      <vt:lpstr>Healthcare and Social Support</vt:lpstr>
      <vt:lpstr>Healthcare and Social Support Part 2</vt:lpstr>
      <vt:lpstr>A Famous Resident</vt:lpstr>
      <vt:lpstr>The Railway</vt:lpstr>
      <vt:lpstr>The Railway Part 2</vt:lpstr>
      <vt:lpstr>Inter-Urban Tramways</vt:lpstr>
      <vt:lpstr>Public Buildings and Entertainment</vt:lpstr>
      <vt:lpstr>The Ramsgate Promenade Pier</vt:lpstr>
      <vt:lpstr>The Amphitheatre</vt:lpstr>
      <vt:lpstr>Parks and Recreation</vt:lpstr>
      <vt:lpstr>Ellington Park</vt:lpstr>
      <vt:lpstr>Ellington Park Today</vt:lpstr>
      <vt:lpstr>The County Roller skating Rink</vt:lpstr>
      <vt:lpstr>A Seaside Resort</vt:lpstr>
      <vt:lpstr>Ramsgate’s Rich Heritage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39</cp:revision>
  <dcterms:created xsi:type="dcterms:W3CDTF">2022-12-09T08:02:53Z</dcterms:created>
  <dcterms:modified xsi:type="dcterms:W3CDTF">2024-10-09T14:09:23Z</dcterms:modified>
</cp:coreProperties>
</file>