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3"/>
  </p:notesMasterIdLst>
  <p:sldIdLst>
    <p:sldId id="256" r:id="rId2"/>
    <p:sldId id="259" r:id="rId3"/>
    <p:sldId id="257"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Lst>
  <p:sldSz cx="12192000" cy="6858000"/>
  <p:notesSz cx="6858000" cy="9144000"/>
  <p:embeddedFontLst>
    <p:embeddedFont>
      <p:font typeface="Aptos" panose="020B0004020202020204" pitchFamily="34" charset="0"/>
      <p:regular r:id="rId24"/>
      <p:bold r:id="rId25"/>
      <p:italic r:id="rId26"/>
      <p:boldItalic r:id="rId27"/>
    </p:embeddedFont>
    <p:embeddedFont>
      <p:font typeface="Calibri" panose="020F0502020204030204" pitchFamily="34" charset="0"/>
      <p:regular r:id="rId28"/>
      <p:bold r:id="rId29"/>
      <p:italic r:id="rId30"/>
      <p:boldItalic r:id="rId31"/>
    </p:embeddedFont>
    <p:embeddedFont>
      <p:font typeface="Calibri Light" panose="020F0302020204030204" pitchFamily="34" charset="0"/>
      <p:regular r:id="rId32"/>
      <p:italic r:id="rId33"/>
    </p:embeddedFont>
    <p:embeddedFont>
      <p:font typeface="Nunito Light" panose="00000400000000000000" pitchFamily="2" charset="0"/>
      <p:regular r:id="rId34"/>
      <p:italic r:id="rId35"/>
    </p:embeddedFont>
    <p:embeddedFont>
      <p:font typeface="Superclarendon Rg" panose="02060605060000020003" pitchFamily="18" charset="0"/>
      <p:regular r:id="rId36"/>
      <p:bold r:id="rId37"/>
      <p:italic r:id="rId38"/>
      <p:boldItalic r:id="rId3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E42"/>
    <a:srgbClr val="EC5E43"/>
    <a:srgbClr val="F49734"/>
    <a:srgbClr val="B65379"/>
    <a:srgbClr val="F6A548"/>
    <a:srgbClr val="79B96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A5B7A3-18DD-45BF-A182-52796AB53872}" v="6" dt="2024-10-10T13:51:27.9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41" autoAdjust="0"/>
    <p:restoredTop sz="96330"/>
  </p:normalViewPr>
  <p:slideViewPr>
    <p:cSldViewPr snapToGrid="0">
      <p:cViewPr varScale="1">
        <p:scale>
          <a:sx n="105" d="100"/>
          <a:sy n="105" d="100"/>
        </p:scale>
        <p:origin x="906" y="12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font" Target="fonts/font16.fntdata"/><Relationship Id="rId21" Type="http://schemas.openxmlformats.org/officeDocument/2006/relationships/slide" Target="slides/slide20.xml"/><Relationship Id="rId34" Type="http://schemas.openxmlformats.org/officeDocument/2006/relationships/font" Target="fonts/font11.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 Id="rId20" Type="http://schemas.openxmlformats.org/officeDocument/2006/relationships/slide" Target="slides/slide19.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16A5B7A3-18DD-45BF-A182-52796AB53872}"/>
    <pc:docChg chg="custSel modSld">
      <pc:chgData name="McHarg, Catherine" userId="88b8f76c-9ae3-4745-88eb-fe0667a22af5" providerId="ADAL" clId="{16A5B7A3-18DD-45BF-A182-52796AB53872}" dt="2024-10-10T13:51:27.952" v="16"/>
      <pc:docMkLst>
        <pc:docMk/>
      </pc:docMkLst>
      <pc:sldChg chg="modSp mod">
        <pc:chgData name="McHarg, Catherine" userId="88b8f76c-9ae3-4745-88eb-fe0667a22af5" providerId="ADAL" clId="{16A5B7A3-18DD-45BF-A182-52796AB53872}" dt="2024-10-09T14:16:09.693" v="2" actId="1076"/>
        <pc:sldMkLst>
          <pc:docMk/>
          <pc:sldMk cId="3676528538" sldId="263"/>
        </pc:sldMkLst>
        <pc:spChg chg="mod">
          <ac:chgData name="McHarg, Catherine" userId="88b8f76c-9ae3-4745-88eb-fe0667a22af5" providerId="ADAL" clId="{16A5B7A3-18DD-45BF-A182-52796AB53872}" dt="2024-10-09T14:15:55.713" v="0" actId="1076"/>
          <ac:spMkLst>
            <pc:docMk/>
            <pc:sldMk cId="3676528538" sldId="263"/>
            <ac:spMk id="22" creationId="{D456F594-72E9-C9F9-C4B2-4EE79640EA86}"/>
          </ac:spMkLst>
        </pc:spChg>
        <pc:spChg chg="mod">
          <ac:chgData name="McHarg, Catherine" userId="88b8f76c-9ae3-4745-88eb-fe0667a22af5" providerId="ADAL" clId="{16A5B7A3-18DD-45BF-A182-52796AB53872}" dt="2024-10-09T14:16:06.842" v="1" actId="1076"/>
          <ac:spMkLst>
            <pc:docMk/>
            <pc:sldMk cId="3676528538" sldId="263"/>
            <ac:spMk id="23" creationId="{5884D618-27C0-C426-5B3A-06A229BD3235}"/>
          </ac:spMkLst>
        </pc:spChg>
        <pc:spChg chg="mod">
          <ac:chgData name="McHarg, Catherine" userId="88b8f76c-9ae3-4745-88eb-fe0667a22af5" providerId="ADAL" clId="{16A5B7A3-18DD-45BF-A182-52796AB53872}" dt="2024-10-09T14:16:09.693" v="2" actId="1076"/>
          <ac:spMkLst>
            <pc:docMk/>
            <pc:sldMk cId="3676528538" sldId="263"/>
            <ac:spMk id="24" creationId="{5C62FEA3-4C23-F8DF-FB58-5EA59027A30C}"/>
          </ac:spMkLst>
        </pc:spChg>
      </pc:sldChg>
      <pc:sldChg chg="modSp mod">
        <pc:chgData name="McHarg, Catherine" userId="88b8f76c-9ae3-4745-88eb-fe0667a22af5" providerId="ADAL" clId="{16A5B7A3-18DD-45BF-A182-52796AB53872}" dt="2024-10-09T14:17:03.625" v="5" actId="1076"/>
        <pc:sldMkLst>
          <pc:docMk/>
          <pc:sldMk cId="275115262" sldId="264"/>
        </pc:sldMkLst>
        <pc:spChg chg="mod">
          <ac:chgData name="McHarg, Catherine" userId="88b8f76c-9ae3-4745-88eb-fe0667a22af5" providerId="ADAL" clId="{16A5B7A3-18DD-45BF-A182-52796AB53872}" dt="2024-10-09T14:16:56.838" v="4" actId="20577"/>
          <ac:spMkLst>
            <pc:docMk/>
            <pc:sldMk cId="275115262" sldId="264"/>
            <ac:spMk id="22" creationId="{E5BF9011-537F-8489-0D3D-165CE0D03483}"/>
          </ac:spMkLst>
        </pc:spChg>
        <pc:spChg chg="mod">
          <ac:chgData name="McHarg, Catherine" userId="88b8f76c-9ae3-4745-88eb-fe0667a22af5" providerId="ADAL" clId="{16A5B7A3-18DD-45BF-A182-52796AB53872}" dt="2024-10-09T14:17:03.625" v="5" actId="1076"/>
          <ac:spMkLst>
            <pc:docMk/>
            <pc:sldMk cId="275115262" sldId="264"/>
            <ac:spMk id="23" creationId="{53365A20-5B96-B121-5C5A-C9A6BBFD68E8}"/>
          </ac:spMkLst>
        </pc:spChg>
      </pc:sldChg>
      <pc:sldChg chg="addSp modSp mod modAnim">
        <pc:chgData name="McHarg, Catherine" userId="88b8f76c-9ae3-4745-88eb-fe0667a22af5" providerId="ADAL" clId="{16A5B7A3-18DD-45BF-A182-52796AB53872}" dt="2024-10-10T13:51:27.952" v="16"/>
        <pc:sldMkLst>
          <pc:docMk/>
          <pc:sldMk cId="1822192772" sldId="273"/>
        </pc:sldMkLst>
        <pc:picChg chg="replST">
          <ac:chgData name="McHarg, Catherine" userId="88b8f76c-9ae3-4745-88eb-fe0667a22af5" providerId="ADAL" clId="{16A5B7A3-18DD-45BF-A182-52796AB53872}" dt="2024-10-09T14:19:28.014" v="6"/>
          <ac:picMkLst>
            <pc:docMk/>
            <pc:sldMk cId="1822192772" sldId="273"/>
            <ac:picMk id="2" creationId="{BF847EA5-1356-272A-2052-29AF07CD4623}"/>
          </ac:picMkLst>
        </pc:picChg>
        <pc:picChg chg="add mod">
          <ac:chgData name="McHarg, Catherine" userId="88b8f76c-9ae3-4745-88eb-fe0667a22af5" providerId="ADAL" clId="{16A5B7A3-18DD-45BF-A182-52796AB53872}" dt="2024-10-10T13:51:27.952" v="16"/>
          <ac:picMkLst>
            <pc:docMk/>
            <pc:sldMk cId="1822192772" sldId="273"/>
            <ac:picMk id="5" creationId="{0E9CDA81-4322-E229-13DF-C9A44251579F}"/>
          </ac:picMkLst>
        </pc:picChg>
      </pc:sldChg>
      <pc:sldChg chg="modSp mod">
        <pc:chgData name="McHarg, Catherine" userId="88b8f76c-9ae3-4745-88eb-fe0667a22af5" providerId="ADAL" clId="{16A5B7A3-18DD-45BF-A182-52796AB53872}" dt="2024-10-09T14:21:34.022" v="10" actId="1076"/>
        <pc:sldMkLst>
          <pc:docMk/>
          <pc:sldMk cId="1057733256" sldId="274"/>
        </pc:sldMkLst>
        <pc:spChg chg="mod">
          <ac:chgData name="McHarg, Catherine" userId="88b8f76c-9ae3-4745-88eb-fe0667a22af5" providerId="ADAL" clId="{16A5B7A3-18DD-45BF-A182-52796AB53872}" dt="2024-10-09T14:21:29.410" v="9" actId="1076"/>
          <ac:spMkLst>
            <pc:docMk/>
            <pc:sldMk cId="1057733256" sldId="274"/>
            <ac:spMk id="7" creationId="{F019CC2B-CDF4-F337-B4B6-1FAC93F73784}"/>
          </ac:spMkLst>
        </pc:spChg>
        <pc:spChg chg="mod">
          <ac:chgData name="McHarg, Catherine" userId="88b8f76c-9ae3-4745-88eb-fe0667a22af5" providerId="ADAL" clId="{16A5B7A3-18DD-45BF-A182-52796AB53872}" dt="2024-10-09T14:21:34.022" v="10" actId="1076"/>
          <ac:spMkLst>
            <pc:docMk/>
            <pc:sldMk cId="1057733256" sldId="274"/>
            <ac:spMk id="8" creationId="{88008D2C-D90C-CF45-1164-11ECE11EFB63}"/>
          </ac:spMkLst>
        </pc:spChg>
      </pc:sldChg>
      <pc:sldChg chg="modSp mod">
        <pc:chgData name="McHarg, Catherine" userId="88b8f76c-9ae3-4745-88eb-fe0667a22af5" providerId="ADAL" clId="{16A5B7A3-18DD-45BF-A182-52796AB53872}" dt="2024-10-09T14:21:20.886" v="8" actId="1076"/>
        <pc:sldMkLst>
          <pc:docMk/>
          <pc:sldMk cId="3019089979" sldId="275"/>
        </pc:sldMkLst>
        <pc:spChg chg="mod">
          <ac:chgData name="McHarg, Catherine" userId="88b8f76c-9ae3-4745-88eb-fe0667a22af5" providerId="ADAL" clId="{16A5B7A3-18DD-45BF-A182-52796AB53872}" dt="2024-10-09T14:21:20.886" v="8" actId="1076"/>
          <ac:spMkLst>
            <pc:docMk/>
            <pc:sldMk cId="3019089979" sldId="275"/>
            <ac:spMk id="8" creationId="{4C7E0AE8-26C3-E1BC-DB9C-34345657E7AF}"/>
          </ac:spMkLst>
        </pc:spChg>
      </pc:sldChg>
      <pc:sldChg chg="modSp mod">
        <pc:chgData name="McHarg, Catherine" userId="88b8f76c-9ae3-4745-88eb-fe0667a22af5" providerId="ADAL" clId="{16A5B7A3-18DD-45BF-A182-52796AB53872}" dt="2024-10-09T14:22:39.498" v="13" actId="1076"/>
        <pc:sldMkLst>
          <pc:docMk/>
          <pc:sldMk cId="480964245" sldId="278"/>
        </pc:sldMkLst>
        <pc:spChg chg="mod">
          <ac:chgData name="McHarg, Catherine" userId="88b8f76c-9ae3-4745-88eb-fe0667a22af5" providerId="ADAL" clId="{16A5B7A3-18DD-45BF-A182-52796AB53872}" dt="2024-10-09T14:22:39.498" v="13" actId="1076"/>
          <ac:spMkLst>
            <pc:docMk/>
            <pc:sldMk cId="480964245" sldId="278"/>
            <ac:spMk id="2" creationId="{6AE6210A-DFD9-2E88-3D5B-32FBAE84FD63}"/>
          </ac:spMkLst>
        </pc:spChg>
        <pc:spChg chg="mod">
          <ac:chgData name="McHarg, Catherine" userId="88b8f76c-9ae3-4745-88eb-fe0667a22af5" providerId="ADAL" clId="{16A5B7A3-18DD-45BF-A182-52796AB53872}" dt="2024-10-09T14:22:36.918" v="12" actId="1076"/>
          <ac:spMkLst>
            <pc:docMk/>
            <pc:sldMk cId="480964245" sldId="278"/>
            <ac:spMk id="7" creationId="{41B77D40-6885-9432-70A2-3225C0358A72}"/>
          </ac:spMkLst>
        </pc:spChg>
      </pc:sldChg>
      <pc:sldChg chg="modSp">
        <pc:chgData name="McHarg, Catherine" userId="88b8f76c-9ae3-4745-88eb-fe0667a22af5" providerId="ADAL" clId="{16A5B7A3-18DD-45BF-A182-52796AB53872}" dt="2024-10-09T14:22:59.789" v="14" actId="20577"/>
        <pc:sldMkLst>
          <pc:docMk/>
          <pc:sldMk cId="2333603990" sldId="279"/>
        </pc:sldMkLst>
        <pc:spChg chg="mod">
          <ac:chgData name="McHarg, Catherine" userId="88b8f76c-9ae3-4745-88eb-fe0667a22af5" providerId="ADAL" clId="{16A5B7A3-18DD-45BF-A182-52796AB53872}" dt="2024-10-09T14:22:59.789" v="14" actId="20577"/>
          <ac:spMkLst>
            <pc:docMk/>
            <pc:sldMk cId="2333603990" sldId="279"/>
            <ac:spMk id="6" creationId="{F88BC4FE-79E7-1BB1-BA0B-E23EE6F6E02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10/10/2024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10/10/2024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10/10/2024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10/10/2024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10/10/2024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10/10/2024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10/10/2024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10/10/2024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10/10/2024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xml"/><Relationship Id="rId7" Type="http://schemas.openxmlformats.org/officeDocument/2006/relationships/image" Target="../media/image30.png"/><Relationship Id="rId2" Type="http://schemas.openxmlformats.org/officeDocument/2006/relationships/tags" Target="../tags/tag1.xml"/><Relationship Id="rId1" Type="http://schemas.openxmlformats.org/officeDocument/2006/relationships/video" Target="https://www.youtube.com/embed/RyIK91GF1es?start=4&amp;feature=oembed" TargetMode="External"/><Relationship Id="rId6" Type="http://schemas.openxmlformats.org/officeDocument/2006/relationships/image" Target="../media/image29.jpeg"/><Relationship Id="rId5" Type="http://schemas.openxmlformats.org/officeDocument/2006/relationships/image" Target="../media/image28.png"/><Relationship Id="rId10" Type="http://schemas.openxmlformats.org/officeDocument/2006/relationships/image" Target="../media/image31.png"/><Relationship Id="rId4" Type="http://schemas.openxmlformats.org/officeDocument/2006/relationships/image" Target="../media/image4.png"/><Relationship Id="rId9" Type="http://schemas.openxmlformats.org/officeDocument/2006/relationships/hyperlink" Target="https://www.youtube.com/watch?v=RyIK91GF1es&amp;t=4s"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2.jpeg"/></Relationships>
</file>

<file path=ppt/slides/_rels/slide2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4.png"/><Relationship Id="rId7" Type="http://schemas.openxmlformats.org/officeDocument/2006/relationships/hyperlink" Target="https://www.ramsgatetrail.co.uk/_files/ugd/540ae9_10aadc3a599e47999335984329088b8f.pdf" TargetMode="External"/><Relationship Id="rId2" Type="http://schemas.openxmlformats.org/officeDocument/2006/relationships/image" Target="../media/image43.png"/><Relationship Id="rId1" Type="http://schemas.openxmlformats.org/officeDocument/2006/relationships/slideLayout" Target="../slideLayouts/slideLayout1.xml"/><Relationship Id="rId6" Type="http://schemas.openxmlformats.org/officeDocument/2006/relationships/hyperlink" Target="https://www.ramsgatetrail.co.uk/other-projects" TargetMode="External"/><Relationship Id="rId5" Type="http://schemas.openxmlformats.org/officeDocument/2006/relationships/image" Target="../media/image46.png"/><Relationship Id="rId4" Type="http://schemas.openxmlformats.org/officeDocument/2006/relationships/image" Target="../media/image45.png"/><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3.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video" Target="https://www.youtube.com/embed/jAKiGpSMRTk?feature=oembed" TargetMode="External"/><Relationship Id="rId5" Type="http://schemas.openxmlformats.org/officeDocument/2006/relationships/image" Target="../media/image3.pn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9.png"/><Relationship Id="rId4" Type="http://schemas.openxmlformats.org/officeDocument/2006/relationships/hyperlink" Target="https://livesofthefirstworldwar.iwm.org.uk/community/3297"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0CB99E-84F9-70B8-308D-1C75C43D40C8}"/>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Ramsgate at War</a:t>
            </a:r>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7035"/>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How was Ramsgate affected by the World Wars?</a:t>
            </a:r>
          </a:p>
        </p:txBody>
      </p:sp>
      <p:pic>
        <p:nvPicPr>
          <p:cNvPr id="9" name="Picture 8" descr="Rasmgate at War">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DFE03A8-AAB6-7601-3FAE-3231C67AA98F}"/>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84921291-7C99-5613-38E7-8249440DBB9A}"/>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World War 2</a:t>
            </a:r>
          </a:p>
        </p:txBody>
      </p:sp>
      <p:sp>
        <p:nvSpPr>
          <p:cNvPr id="11" name="TextBox 10">
            <a:extLst>
              <a:ext uri="{FF2B5EF4-FFF2-40B4-BE49-F238E27FC236}">
                <a16:creationId xmlns:a16="http://schemas.microsoft.com/office/drawing/2014/main" id="{45DE4B9E-169C-5B26-2923-471805D3AEA8}"/>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What was World War 2?</a:t>
            </a:r>
          </a:p>
        </p:txBody>
      </p:sp>
      <p:sp>
        <p:nvSpPr>
          <p:cNvPr id="5" name="Title 1">
            <a:extLst>
              <a:ext uri="{FF2B5EF4-FFF2-40B4-BE49-F238E27FC236}">
                <a16:creationId xmlns:a16="http://schemas.microsoft.com/office/drawing/2014/main" id="{2A105414-4123-3C13-ACF1-6E45B5D6915E}"/>
              </a:ext>
            </a:extLst>
          </p:cNvPr>
          <p:cNvSpPr txBox="1">
            <a:spLocks/>
          </p:cNvSpPr>
          <p:nvPr/>
        </p:nvSpPr>
        <p:spPr>
          <a:xfrm>
            <a:off x="494269" y="545698"/>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World War 2</a:t>
            </a:r>
          </a:p>
        </p:txBody>
      </p:sp>
      <p:sp>
        <p:nvSpPr>
          <p:cNvPr id="6" name="TextBox 5">
            <a:extLst>
              <a:ext uri="{FF2B5EF4-FFF2-40B4-BE49-F238E27FC236}">
                <a16:creationId xmlns:a16="http://schemas.microsoft.com/office/drawing/2014/main" id="{69AD2D08-EE33-A861-A6FD-DD296A5D263B}"/>
              </a:ext>
            </a:extLst>
          </p:cNvPr>
          <p:cNvSpPr txBox="1"/>
          <p:nvPr/>
        </p:nvSpPr>
        <p:spPr>
          <a:xfrm>
            <a:off x="607917" y="1558071"/>
            <a:ext cx="5679761"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Sadly, just over 20 years after the end of World War 1, a second brutal war began…</a:t>
            </a:r>
          </a:p>
        </p:txBody>
      </p:sp>
      <p:sp>
        <p:nvSpPr>
          <p:cNvPr id="7" name="TextBox 6">
            <a:extLst>
              <a:ext uri="{FF2B5EF4-FFF2-40B4-BE49-F238E27FC236}">
                <a16:creationId xmlns:a16="http://schemas.microsoft.com/office/drawing/2014/main" id="{D7F903F2-D64E-B0B3-8A67-2BBCF0B4B22B}"/>
              </a:ext>
            </a:extLst>
          </p:cNvPr>
          <p:cNvSpPr txBox="1"/>
          <p:nvPr/>
        </p:nvSpPr>
        <p:spPr>
          <a:xfrm>
            <a:off x="607917" y="2460558"/>
            <a:ext cx="5679761"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World War 2 was a global conflict that took place from 1939 to 1945. It involved many countries around the world, including Britain. The war began when Germany, led by Adolf Hitler, invaded Poland in September 1939. </a:t>
            </a:r>
          </a:p>
        </p:txBody>
      </p:sp>
      <p:grpSp>
        <p:nvGrpSpPr>
          <p:cNvPr id="9" name="Group 8" descr="A black and white photograph of Adolph Hitler.">
            <a:extLst>
              <a:ext uri="{FF2B5EF4-FFF2-40B4-BE49-F238E27FC236}">
                <a16:creationId xmlns:a16="http://schemas.microsoft.com/office/drawing/2014/main" id="{52804517-69EE-A375-4B1B-CEB02A11C729}"/>
              </a:ext>
            </a:extLst>
          </p:cNvPr>
          <p:cNvGrpSpPr/>
          <p:nvPr/>
        </p:nvGrpSpPr>
        <p:grpSpPr>
          <a:xfrm>
            <a:off x="6611432" y="1134840"/>
            <a:ext cx="4788324" cy="3349709"/>
            <a:chOff x="5764760" y="1207223"/>
            <a:chExt cx="5829940" cy="4078380"/>
          </a:xfrm>
        </p:grpSpPr>
        <p:pic>
          <p:nvPicPr>
            <p:cNvPr id="10" name="Picture 9" descr="A person in a military uniform&#10;&#10;Description automatically generated">
              <a:extLst>
                <a:ext uri="{FF2B5EF4-FFF2-40B4-BE49-F238E27FC236}">
                  <a16:creationId xmlns:a16="http://schemas.microsoft.com/office/drawing/2014/main" id="{4C2F42A8-D0C6-17B5-1939-F21C97F91CD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38584" y="1285103"/>
              <a:ext cx="5756116" cy="4000500"/>
            </a:xfrm>
            <a:prstGeom prst="rect">
              <a:avLst/>
            </a:prstGeom>
            <a:ln w="28575">
              <a:solidFill>
                <a:schemeClr val="tx1"/>
              </a:solidFill>
            </a:ln>
          </p:spPr>
        </p:pic>
        <p:sp>
          <p:nvSpPr>
            <p:cNvPr id="12" name="TextBox 11">
              <a:extLst>
                <a:ext uri="{FF2B5EF4-FFF2-40B4-BE49-F238E27FC236}">
                  <a16:creationId xmlns:a16="http://schemas.microsoft.com/office/drawing/2014/main" id="{BD38AF29-E475-68D2-8B6D-D16B7837CFCE}"/>
                </a:ext>
              </a:extLst>
            </p:cNvPr>
            <p:cNvSpPr txBox="1"/>
            <p:nvPr/>
          </p:nvSpPr>
          <p:spPr>
            <a:xfrm>
              <a:off x="5764760" y="1207223"/>
              <a:ext cx="1647329" cy="262310"/>
            </a:xfrm>
            <a:prstGeom prst="rect">
              <a:avLst/>
            </a:prstGeom>
            <a:noFill/>
          </p:spPr>
          <p:txBody>
            <a:bodyPr wrap="square">
              <a:spAutoFit/>
            </a:bodyPr>
            <a:lstStyle/>
            <a:p>
              <a:r>
                <a:rPr lang="en-GB" sz="800" dirty="0">
                  <a:solidFill>
                    <a:schemeClr val="bg1">
                      <a:lumMod val="75000"/>
                    </a:schemeClr>
                  </a:solidFill>
                  <a:effectLst/>
                  <a:latin typeface="Nunito Light" panose="02000303000000000000" pitchFamily="2" charset="77"/>
                </a:rPr>
                <a:t>© IWM (MOI) FLM 1531</a:t>
              </a:r>
              <a:endParaRPr lang="en-GB" sz="800" dirty="0">
                <a:solidFill>
                  <a:schemeClr val="bg1">
                    <a:lumMod val="75000"/>
                  </a:schemeClr>
                </a:solidFill>
                <a:latin typeface="Nunito Light" panose="02000303000000000000" pitchFamily="2" charset="77"/>
              </a:endParaRPr>
            </a:p>
          </p:txBody>
        </p:sp>
      </p:grpSp>
      <p:pic>
        <p:nvPicPr>
          <p:cNvPr id="4" name="Picture 3" descr="A timeline dated from AD 1910 to AD 2025. It is labelled with &#10;'1st September 1939. World War 2 Begins.'&#10;'2nd September 1945. End of World War 2.'&#10;'You are here. 2024.' ">
            <a:extLst>
              <a:ext uri="{FF2B5EF4-FFF2-40B4-BE49-F238E27FC236}">
                <a16:creationId xmlns:a16="http://schemas.microsoft.com/office/drawing/2014/main" id="{F0AFB0C3-C866-D3F9-7C22-22409CFA36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9772" y="4604234"/>
            <a:ext cx="11212455" cy="1358064"/>
          </a:xfrm>
          <a:prstGeom prst="rect">
            <a:avLst/>
          </a:prstGeom>
        </p:spPr>
      </p:pic>
      <p:pic>
        <p:nvPicPr>
          <p:cNvPr id="20" name="Picture 19">
            <a:extLst>
              <a:ext uri="{FF2B5EF4-FFF2-40B4-BE49-F238E27FC236}">
                <a16:creationId xmlns:a16="http://schemas.microsoft.com/office/drawing/2014/main" id="{4CBD1A18-F81D-F1EC-3E65-42CE3575F82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8671" y="-4699"/>
            <a:ext cx="1563328" cy="1409487"/>
          </a:xfrm>
          <a:prstGeom prst="rect">
            <a:avLst/>
          </a:prstGeom>
        </p:spPr>
      </p:pic>
    </p:spTree>
    <p:extLst>
      <p:ext uri="{BB962C8B-B14F-4D97-AF65-F5344CB8AC3E}">
        <p14:creationId xmlns:p14="http://schemas.microsoft.com/office/powerpoint/2010/main" val="21706727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P spid="7"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C79A26D-AE69-4EC3-9F67-77CC47CE7A97}"/>
            </a:ext>
          </a:extLst>
        </p:cNvPr>
        <p:cNvGrpSpPr/>
        <p:nvPr/>
      </p:nvGrpSpPr>
      <p:grpSpPr>
        <a:xfrm>
          <a:off x="0" y="0"/>
          <a:ext cx="0" cy="0"/>
          <a:chOff x="0" y="0"/>
          <a:chExt cx="0" cy="0"/>
        </a:xfrm>
      </p:grpSpPr>
      <p:sp>
        <p:nvSpPr>
          <p:cNvPr id="13" name="Title 2">
            <a:extLst>
              <a:ext uri="{FF2B5EF4-FFF2-40B4-BE49-F238E27FC236}">
                <a16:creationId xmlns:a16="http://schemas.microsoft.com/office/drawing/2014/main" id="{61F5C10A-017D-771F-D3ED-F3E397B9AA64}"/>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Evacuation</a:t>
            </a:r>
          </a:p>
        </p:txBody>
      </p:sp>
      <p:sp>
        <p:nvSpPr>
          <p:cNvPr id="11" name="TextBox 10">
            <a:extLst>
              <a:ext uri="{FF2B5EF4-FFF2-40B4-BE49-F238E27FC236}">
                <a16:creationId xmlns:a16="http://schemas.microsoft.com/office/drawing/2014/main" id="{B329B9BE-A26C-7955-3502-81DE6C483CA9}"/>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How were people of Ramsgate affected during World War 2?</a:t>
            </a:r>
          </a:p>
        </p:txBody>
      </p:sp>
      <p:sp>
        <p:nvSpPr>
          <p:cNvPr id="5" name="Title 1">
            <a:extLst>
              <a:ext uri="{FF2B5EF4-FFF2-40B4-BE49-F238E27FC236}">
                <a16:creationId xmlns:a16="http://schemas.microsoft.com/office/drawing/2014/main" id="{BA50001F-A459-1885-1871-415FD243CCE6}"/>
              </a:ext>
            </a:extLst>
          </p:cNvPr>
          <p:cNvSpPr txBox="1">
            <a:spLocks/>
          </p:cNvSpPr>
          <p:nvPr/>
        </p:nvSpPr>
        <p:spPr>
          <a:xfrm>
            <a:off x="502018" y="512496"/>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Evacuation</a:t>
            </a:r>
          </a:p>
        </p:txBody>
      </p:sp>
      <p:sp>
        <p:nvSpPr>
          <p:cNvPr id="6" name="TextBox 5">
            <a:extLst>
              <a:ext uri="{FF2B5EF4-FFF2-40B4-BE49-F238E27FC236}">
                <a16:creationId xmlns:a16="http://schemas.microsoft.com/office/drawing/2014/main" id="{CF3E57FD-8CAD-7505-A1E1-72976EF8B2BA}"/>
              </a:ext>
            </a:extLst>
          </p:cNvPr>
          <p:cNvSpPr txBox="1"/>
          <p:nvPr/>
        </p:nvSpPr>
        <p:spPr>
          <a:xfrm>
            <a:off x="561423" y="1274200"/>
            <a:ext cx="9720305"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September 1939, Britain prepared for war by starting to evacuate children and pregnant women to the countryside. </a:t>
            </a:r>
          </a:p>
        </p:txBody>
      </p:sp>
      <p:sp>
        <p:nvSpPr>
          <p:cNvPr id="7" name="TextBox 6">
            <a:extLst>
              <a:ext uri="{FF2B5EF4-FFF2-40B4-BE49-F238E27FC236}">
                <a16:creationId xmlns:a16="http://schemas.microsoft.com/office/drawing/2014/main" id="{55AFEE51-FC0E-DEDB-B097-21D2628334D1}"/>
              </a:ext>
            </a:extLst>
          </p:cNvPr>
          <p:cNvSpPr txBox="1"/>
          <p:nvPr/>
        </p:nvSpPr>
        <p:spPr>
          <a:xfrm>
            <a:off x="561424" y="2095357"/>
            <a:ext cx="4736075"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Young children would often be evacuated with their mother but children who were old enough to go to school would go on their own, to live with people that they’d never met before in their lives.</a:t>
            </a:r>
          </a:p>
        </p:txBody>
      </p:sp>
      <p:sp>
        <p:nvSpPr>
          <p:cNvPr id="8" name="TextBox 7">
            <a:extLst>
              <a:ext uri="{FF2B5EF4-FFF2-40B4-BE49-F238E27FC236}">
                <a16:creationId xmlns:a16="http://schemas.microsoft.com/office/drawing/2014/main" id="{6D7ACEB9-9EF1-8E1C-B341-B7E38D86F823}"/>
              </a:ext>
            </a:extLst>
          </p:cNvPr>
          <p:cNvSpPr txBox="1"/>
          <p:nvPr/>
        </p:nvSpPr>
        <p:spPr>
          <a:xfrm>
            <a:off x="561424" y="3884052"/>
            <a:ext cx="4563689"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June 1940, many children in Ramsgate were sent to safer places inland because it was too dangerous to stay. </a:t>
            </a:r>
          </a:p>
        </p:txBody>
      </p:sp>
      <p:sp>
        <p:nvSpPr>
          <p:cNvPr id="2" name="TextBox 1">
            <a:extLst>
              <a:ext uri="{FF2B5EF4-FFF2-40B4-BE49-F238E27FC236}">
                <a16:creationId xmlns:a16="http://schemas.microsoft.com/office/drawing/2014/main" id="{0339BB53-5E9F-BF8E-A30A-D6C49293D6B4}"/>
              </a:ext>
            </a:extLst>
          </p:cNvPr>
          <p:cNvSpPr txBox="1"/>
          <p:nvPr/>
        </p:nvSpPr>
        <p:spPr>
          <a:xfrm>
            <a:off x="561424" y="5032635"/>
            <a:ext cx="4900968"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About 3,386 children, which was three-quarters of all the schoolchildren, were evacuated.</a:t>
            </a:r>
          </a:p>
        </p:txBody>
      </p:sp>
      <p:grpSp>
        <p:nvGrpSpPr>
          <p:cNvPr id="12" name="Group 11" descr="A black and white photograph of a group of evacuees. ">
            <a:extLst>
              <a:ext uri="{FF2B5EF4-FFF2-40B4-BE49-F238E27FC236}">
                <a16:creationId xmlns:a16="http://schemas.microsoft.com/office/drawing/2014/main" id="{17557FE0-46F7-7832-35AD-A2BDB44080D3}"/>
              </a:ext>
            </a:extLst>
          </p:cNvPr>
          <p:cNvGrpSpPr/>
          <p:nvPr/>
        </p:nvGrpSpPr>
        <p:grpSpPr>
          <a:xfrm>
            <a:off x="5342907" y="2020616"/>
            <a:ext cx="5552402" cy="3757666"/>
            <a:chOff x="5468070" y="2302452"/>
            <a:chExt cx="4712614" cy="3189327"/>
          </a:xfrm>
        </p:grpSpPr>
        <p:pic>
          <p:nvPicPr>
            <p:cNvPr id="3" name="Picture 2" descr="A group of children walking on the sidewalk&#10;&#10;Description automatically generated">
              <a:extLst>
                <a:ext uri="{FF2B5EF4-FFF2-40B4-BE49-F238E27FC236}">
                  <a16:creationId xmlns:a16="http://schemas.microsoft.com/office/drawing/2014/main" id="{A2831E67-294A-4A42-1D06-F6B4ACBC9B4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468070" y="2302452"/>
              <a:ext cx="4712614" cy="3141344"/>
            </a:xfrm>
            <a:prstGeom prst="rect">
              <a:avLst/>
            </a:prstGeom>
            <a:ln w="15875">
              <a:solidFill>
                <a:schemeClr val="tx1"/>
              </a:solidFill>
            </a:ln>
          </p:spPr>
        </p:pic>
        <p:sp>
          <p:nvSpPr>
            <p:cNvPr id="10" name="TextBox 9">
              <a:extLst>
                <a:ext uri="{FF2B5EF4-FFF2-40B4-BE49-F238E27FC236}">
                  <a16:creationId xmlns:a16="http://schemas.microsoft.com/office/drawing/2014/main" id="{8BB25B2C-9F28-66F9-2662-5D906AD40D79}"/>
                </a:ext>
              </a:extLst>
            </p:cNvPr>
            <p:cNvSpPr txBox="1"/>
            <p:nvPr/>
          </p:nvSpPr>
          <p:spPr>
            <a:xfrm>
              <a:off x="5490580" y="5276335"/>
              <a:ext cx="1353006" cy="215444"/>
            </a:xfrm>
            <a:prstGeom prst="rect">
              <a:avLst/>
            </a:prstGeom>
            <a:noFill/>
          </p:spPr>
          <p:txBody>
            <a:bodyPr wrap="square">
              <a:spAutoFit/>
            </a:bodyPr>
            <a:lstStyle/>
            <a:p>
              <a:r>
                <a:rPr lang="en-GB" sz="800" dirty="0">
                  <a:solidFill>
                    <a:schemeClr val="bg1">
                      <a:lumMod val="50000"/>
                    </a:schemeClr>
                  </a:solidFill>
                  <a:latin typeface="Nunito Light" panose="02000303000000000000" pitchFamily="2" charset="77"/>
                </a:rPr>
                <a:t>© IWM HU 36871</a:t>
              </a:r>
            </a:p>
          </p:txBody>
        </p:sp>
      </p:grpSp>
      <p:pic>
        <p:nvPicPr>
          <p:cNvPr id="9" name="Picture 8" descr="An illustration of a mother and her younger daughter. The mother wears a brown coat a skirt. The daughter wears a dark purple dress. ">
            <a:extLst>
              <a:ext uri="{FF2B5EF4-FFF2-40B4-BE49-F238E27FC236}">
                <a16:creationId xmlns:a16="http://schemas.microsoft.com/office/drawing/2014/main" id="{A45D5CF9-CBEE-8B7D-2E91-2818815721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29464" y="1409444"/>
            <a:ext cx="1621453" cy="4923475"/>
          </a:xfrm>
          <a:prstGeom prst="rect">
            <a:avLst/>
          </a:prstGeom>
        </p:spPr>
      </p:pic>
      <p:pic>
        <p:nvPicPr>
          <p:cNvPr id="20" name="Picture 19">
            <a:extLst>
              <a:ext uri="{FF2B5EF4-FFF2-40B4-BE49-F238E27FC236}">
                <a16:creationId xmlns:a16="http://schemas.microsoft.com/office/drawing/2014/main" id="{0719B1C8-48F7-2258-C8DB-5EF6098DAE8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22495844"/>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fade">
                                          <p:cBhvr>
                                            <p:cTn id="19" dur="500"/>
                                            <p:tgtEl>
                                              <p:spTgt spid="7">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animEffect transition="in" filter="fade">
                                          <p:cBhvr>
                                            <p:cTn id="27" dur="500"/>
                                            <p:tgtEl>
                                              <p:spTgt spid="2">
                                                <p:txEl>
                                                  <p:pRg st="0" end="0"/>
                                                </p:txEl>
                                              </p:spTgt>
                                            </p:tgtEl>
                                          </p:cBhvr>
                                        </p:animEffect>
                                      </p:childTnLst>
                                    </p:cTn>
                                  </p:par>
                                </p:childTnLst>
                              </p:cTn>
                            </p:par>
                            <p:par>
                              <p:cTn id="28" fill="hold">
                                <p:stCondLst>
                                  <p:cond delay="3000"/>
                                </p:stCondLst>
                                <p:childTnLst>
                                  <p:par>
                                    <p:cTn id="29" presetID="2" presetClass="entr" presetSubtype="2" fill="hold" nodeType="afterEffect" p14:presetBounceEnd="50000">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14:bounceEnd="50000">
                                          <p:cBhvr additive="base">
                                            <p:cTn id="31"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P spid="7" grpId="0" build="allAtOnce"/>
          <p:bldP spid="8" grpId="0" build="allAtOnce"/>
          <p:bldP spid="2" grpId="0"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fade">
                                          <p:cBhvr>
                                            <p:cTn id="19" dur="500"/>
                                            <p:tgtEl>
                                              <p:spTgt spid="7">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animEffect transition="in" filter="fade">
                                          <p:cBhvr>
                                            <p:cTn id="27" dur="500"/>
                                            <p:tgtEl>
                                              <p:spTgt spid="2">
                                                <p:txEl>
                                                  <p:pRg st="0" end="0"/>
                                                </p:txEl>
                                              </p:spTgt>
                                            </p:tgtEl>
                                          </p:cBhvr>
                                        </p:animEffect>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P spid="7" grpId="0" build="allAtOnce"/>
          <p:bldP spid="8" grpId="0" build="allAtOnce"/>
          <p:bldP spid="2" grpId="0" build="allAtOnce"/>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5D471A5-1ED6-8042-BB10-70013E659B04}"/>
            </a:ext>
          </a:extLst>
        </p:cNvPr>
        <p:cNvGrpSpPr/>
        <p:nvPr/>
      </p:nvGrpSpPr>
      <p:grpSpPr>
        <a:xfrm>
          <a:off x="0" y="0"/>
          <a:ext cx="0" cy="0"/>
          <a:chOff x="0" y="0"/>
          <a:chExt cx="0" cy="0"/>
        </a:xfrm>
      </p:grpSpPr>
      <p:sp>
        <p:nvSpPr>
          <p:cNvPr id="14" name="Title 2">
            <a:extLst>
              <a:ext uri="{FF2B5EF4-FFF2-40B4-BE49-F238E27FC236}">
                <a16:creationId xmlns:a16="http://schemas.microsoft.com/office/drawing/2014/main" id="{C0950DE3-E72A-13F2-0D60-05201B824C94}"/>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Ramsgate: The Tunnels</a:t>
            </a:r>
          </a:p>
        </p:txBody>
      </p:sp>
      <p:sp>
        <p:nvSpPr>
          <p:cNvPr id="11" name="TextBox 10">
            <a:extLst>
              <a:ext uri="{FF2B5EF4-FFF2-40B4-BE49-F238E27FC236}">
                <a16:creationId xmlns:a16="http://schemas.microsoft.com/office/drawing/2014/main" id="{431C332B-7A08-DC99-B080-33F90D7F93C0}"/>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How were people of Ramsgate affected during World War 2?</a:t>
            </a:r>
          </a:p>
        </p:txBody>
      </p:sp>
      <p:sp>
        <p:nvSpPr>
          <p:cNvPr id="9" name="Title 1">
            <a:extLst>
              <a:ext uri="{FF2B5EF4-FFF2-40B4-BE49-F238E27FC236}">
                <a16:creationId xmlns:a16="http://schemas.microsoft.com/office/drawing/2014/main" id="{06AB3308-06D6-3863-937A-3DB7FBE26617}"/>
              </a:ext>
            </a:extLst>
          </p:cNvPr>
          <p:cNvSpPr txBox="1">
            <a:spLocks/>
          </p:cNvSpPr>
          <p:nvPr/>
        </p:nvSpPr>
        <p:spPr>
          <a:xfrm>
            <a:off x="494269" y="545698"/>
            <a:ext cx="86868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Ramsgate: The Tunnels</a:t>
            </a:r>
          </a:p>
        </p:txBody>
      </p:sp>
      <p:sp>
        <p:nvSpPr>
          <p:cNvPr id="6" name="TextBox 5">
            <a:extLst>
              <a:ext uri="{FF2B5EF4-FFF2-40B4-BE49-F238E27FC236}">
                <a16:creationId xmlns:a16="http://schemas.microsoft.com/office/drawing/2014/main" id="{A6CD7F4F-F9AC-67C8-312D-3FA8D7D19DA1}"/>
              </a:ext>
            </a:extLst>
          </p:cNvPr>
          <p:cNvSpPr txBox="1"/>
          <p:nvPr/>
        </p:nvSpPr>
        <p:spPr>
          <a:xfrm>
            <a:off x="623416" y="1536607"/>
            <a:ext cx="4576265"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1938, the government decided that towns like Ramsgate needed to be prepared for attacks. </a:t>
            </a:r>
          </a:p>
        </p:txBody>
      </p:sp>
      <p:sp>
        <p:nvSpPr>
          <p:cNvPr id="7" name="TextBox 6">
            <a:extLst>
              <a:ext uri="{FF2B5EF4-FFF2-40B4-BE49-F238E27FC236}">
                <a16:creationId xmlns:a16="http://schemas.microsoft.com/office/drawing/2014/main" id="{45D01687-0118-8B13-BBEF-767210F65BF2}"/>
              </a:ext>
            </a:extLst>
          </p:cNvPr>
          <p:cNvSpPr txBox="1"/>
          <p:nvPr/>
        </p:nvSpPr>
        <p:spPr>
          <a:xfrm>
            <a:off x="623417" y="2664125"/>
            <a:ext cx="4475526"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So, they started building special tunnels under the town which connected to railway tunnels that had already been built.</a:t>
            </a:r>
          </a:p>
        </p:txBody>
      </p:sp>
      <p:sp>
        <p:nvSpPr>
          <p:cNvPr id="8" name="TextBox 7">
            <a:extLst>
              <a:ext uri="{FF2B5EF4-FFF2-40B4-BE49-F238E27FC236}">
                <a16:creationId xmlns:a16="http://schemas.microsoft.com/office/drawing/2014/main" id="{7F07BAE6-62BE-1B95-205D-9C8D5F70D90D}"/>
              </a:ext>
            </a:extLst>
          </p:cNvPr>
          <p:cNvSpPr txBox="1"/>
          <p:nvPr/>
        </p:nvSpPr>
        <p:spPr>
          <a:xfrm>
            <a:off x="623416" y="4114808"/>
            <a:ext cx="4413533"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These tunnels were designed by the borough engineer, R.D. </a:t>
            </a:r>
            <a:r>
              <a:rPr lang="en-GB" sz="1400" dirty="0" err="1">
                <a:latin typeface="Linkpen 17a Print" panose="03050602060000000000" pitchFamily="66" charset="77"/>
              </a:rPr>
              <a:t>Brimmell</a:t>
            </a:r>
            <a:r>
              <a:rPr lang="en-GB" sz="1400" dirty="0">
                <a:latin typeface="Linkpen 17a Print" panose="03050602060000000000" pitchFamily="66" charset="77"/>
              </a:rPr>
              <a:t>, who had been working on plans since 1936, and were finished just before the war began in 1939. </a:t>
            </a:r>
          </a:p>
        </p:txBody>
      </p:sp>
      <p:grpSp>
        <p:nvGrpSpPr>
          <p:cNvPr id="12" name="Group 11" descr="A photograph of one of the tunnels. In it you can see chairs and shelters made from sheets. ">
            <a:extLst>
              <a:ext uri="{FF2B5EF4-FFF2-40B4-BE49-F238E27FC236}">
                <a16:creationId xmlns:a16="http://schemas.microsoft.com/office/drawing/2014/main" id="{9B9F2208-0A34-EBD8-3F6F-635498F40956}"/>
              </a:ext>
            </a:extLst>
          </p:cNvPr>
          <p:cNvGrpSpPr/>
          <p:nvPr/>
        </p:nvGrpSpPr>
        <p:grpSpPr>
          <a:xfrm>
            <a:off x="5350678" y="1577746"/>
            <a:ext cx="5908841" cy="4218291"/>
            <a:chOff x="5350678" y="1577746"/>
            <a:chExt cx="5908841" cy="4218291"/>
          </a:xfrm>
        </p:grpSpPr>
        <p:pic>
          <p:nvPicPr>
            <p:cNvPr id="3" name="Picture 2" descr="A room with blankets and chairs in a tunnel&#10;&#10;Description automatically generated">
              <a:extLst>
                <a:ext uri="{FF2B5EF4-FFF2-40B4-BE49-F238E27FC236}">
                  <a16:creationId xmlns:a16="http://schemas.microsoft.com/office/drawing/2014/main" id="{B8F61CE2-5A83-E607-DE0A-50F422AB1CE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350678" y="1646723"/>
              <a:ext cx="5819434" cy="4149314"/>
            </a:xfrm>
            <a:prstGeom prst="rect">
              <a:avLst/>
            </a:prstGeom>
            <a:ln w="15875">
              <a:solidFill>
                <a:schemeClr val="tx1"/>
              </a:solidFill>
            </a:ln>
          </p:spPr>
        </p:pic>
        <p:sp>
          <p:nvSpPr>
            <p:cNvPr id="10" name="TextBox 9">
              <a:extLst>
                <a:ext uri="{FF2B5EF4-FFF2-40B4-BE49-F238E27FC236}">
                  <a16:creationId xmlns:a16="http://schemas.microsoft.com/office/drawing/2014/main" id="{ED6A2990-8EA7-8134-DB31-9AFC17107EAA}"/>
                </a:ext>
              </a:extLst>
            </p:cNvPr>
            <p:cNvSpPr txBox="1"/>
            <p:nvPr/>
          </p:nvSpPr>
          <p:spPr>
            <a:xfrm>
              <a:off x="10096074" y="1577746"/>
              <a:ext cx="1163445" cy="215444"/>
            </a:xfrm>
            <a:prstGeom prst="rect">
              <a:avLst/>
            </a:prstGeom>
            <a:noFill/>
          </p:spPr>
          <p:txBody>
            <a:bodyPr wrap="square">
              <a:spAutoFit/>
            </a:bodyPr>
            <a:lstStyle/>
            <a:p>
              <a:r>
                <a:rPr lang="en-GB" sz="800" dirty="0">
                  <a:solidFill>
                    <a:schemeClr val="bg1">
                      <a:lumMod val="65000"/>
                    </a:schemeClr>
                  </a:solidFill>
                  <a:latin typeface="Nunito Light" panose="02000303000000000000" pitchFamily="2" charset="77"/>
                </a:rPr>
                <a:t>© </a:t>
              </a:r>
              <a:r>
                <a:rPr lang="en-GB" sz="800" dirty="0" err="1">
                  <a:solidFill>
                    <a:schemeClr val="bg1">
                      <a:lumMod val="65000"/>
                    </a:schemeClr>
                  </a:solidFill>
                  <a:latin typeface="Nunito Light" panose="02000303000000000000" pitchFamily="2" charset="77"/>
                </a:rPr>
                <a:t>Alamy</a:t>
              </a:r>
              <a:r>
                <a:rPr lang="en-GB" sz="800" dirty="0">
                  <a:solidFill>
                    <a:schemeClr val="bg1">
                      <a:lumMod val="65000"/>
                    </a:schemeClr>
                  </a:solidFill>
                  <a:latin typeface="Nunito Light" panose="02000303000000000000" pitchFamily="2" charset="77"/>
                </a:rPr>
                <a:t> ref: HJ3P41</a:t>
              </a:r>
            </a:p>
          </p:txBody>
        </p:sp>
      </p:grpSp>
      <p:pic>
        <p:nvPicPr>
          <p:cNvPr id="20" name="Picture 19">
            <a:extLst>
              <a:ext uri="{FF2B5EF4-FFF2-40B4-BE49-F238E27FC236}">
                <a16:creationId xmlns:a16="http://schemas.microsoft.com/office/drawing/2014/main" id="{43A213CD-FB99-1D82-99F1-BF118E06B5D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13965696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0F0C056-7A07-B2FC-9BEF-588F0B57BB9E}"/>
            </a:ext>
          </a:extLst>
        </p:cNvPr>
        <p:cNvGrpSpPr/>
        <p:nvPr/>
      </p:nvGrpSpPr>
      <p:grpSpPr>
        <a:xfrm>
          <a:off x="0" y="0"/>
          <a:ext cx="0" cy="0"/>
          <a:chOff x="0" y="0"/>
          <a:chExt cx="0" cy="0"/>
        </a:xfrm>
      </p:grpSpPr>
      <p:sp>
        <p:nvSpPr>
          <p:cNvPr id="12" name="Title 2">
            <a:extLst>
              <a:ext uri="{FF2B5EF4-FFF2-40B4-BE49-F238E27FC236}">
                <a16:creationId xmlns:a16="http://schemas.microsoft.com/office/drawing/2014/main" id="{0ECE1513-F8D8-7343-282D-5FCD799E61CD}"/>
              </a:ext>
            </a:extLst>
          </p:cNvPr>
          <p:cNvSpPr>
            <a:spLocks noGrp="1"/>
          </p:cNvSpPr>
          <p:nvPr>
            <p:ph type="ctrTitle"/>
          </p:nvPr>
        </p:nvSpPr>
        <p:spPr>
          <a:xfrm>
            <a:off x="1524000" y="-1038386"/>
            <a:ext cx="9144000" cy="1038386"/>
          </a:xfrm>
        </p:spPr>
        <p:txBody>
          <a:bodyPr vert="horz" lIns="91440" tIns="45720" rIns="91440" bIns="45720" rtlCol="0" anchor="b">
            <a:normAutofit fontScale="90000"/>
          </a:bodyPr>
          <a:lstStyle/>
          <a:p>
            <a:r>
              <a:rPr lang="en-US" dirty="0"/>
              <a:t>Ramsgate: The Tunnels Part 2</a:t>
            </a:r>
          </a:p>
        </p:txBody>
      </p:sp>
      <p:sp>
        <p:nvSpPr>
          <p:cNvPr id="11" name="TextBox 10">
            <a:extLst>
              <a:ext uri="{FF2B5EF4-FFF2-40B4-BE49-F238E27FC236}">
                <a16:creationId xmlns:a16="http://schemas.microsoft.com/office/drawing/2014/main" id="{CA7A2537-5BCA-C239-0EAF-BB8F871479F5}"/>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How were people of Ramsgate affected during World War 2?</a:t>
            </a:r>
          </a:p>
        </p:txBody>
      </p:sp>
      <p:sp>
        <p:nvSpPr>
          <p:cNvPr id="4" name="Title 1">
            <a:extLst>
              <a:ext uri="{FF2B5EF4-FFF2-40B4-BE49-F238E27FC236}">
                <a16:creationId xmlns:a16="http://schemas.microsoft.com/office/drawing/2014/main" id="{5D18D31B-D393-B056-42C2-16B65737C982}"/>
              </a:ext>
            </a:extLst>
          </p:cNvPr>
          <p:cNvSpPr txBox="1">
            <a:spLocks/>
          </p:cNvSpPr>
          <p:nvPr/>
        </p:nvSpPr>
        <p:spPr>
          <a:xfrm>
            <a:off x="494269" y="545698"/>
            <a:ext cx="86868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Ramsgate: The Tunnels</a:t>
            </a:r>
          </a:p>
        </p:txBody>
      </p:sp>
      <p:grpSp>
        <p:nvGrpSpPr>
          <p:cNvPr id="13" name="Group 12" descr="An illustration of a mother and her younger daughter. The mother wears a brown coat a skirt. The daughter wears a dark purple dress. &#10;A black and white photograph of a group of women dancing and playing music in a dark tunnel. ">
            <a:extLst>
              <a:ext uri="{FF2B5EF4-FFF2-40B4-BE49-F238E27FC236}">
                <a16:creationId xmlns:a16="http://schemas.microsoft.com/office/drawing/2014/main" id="{F610CA94-759D-5761-D71D-E58DDF27783E}"/>
              </a:ext>
            </a:extLst>
          </p:cNvPr>
          <p:cNvGrpSpPr/>
          <p:nvPr/>
        </p:nvGrpSpPr>
        <p:grpSpPr>
          <a:xfrm>
            <a:off x="519450" y="1285103"/>
            <a:ext cx="6162581" cy="4923475"/>
            <a:chOff x="519450" y="1285103"/>
            <a:chExt cx="6162581" cy="4923475"/>
          </a:xfrm>
        </p:grpSpPr>
        <p:grpSp>
          <p:nvGrpSpPr>
            <p:cNvPr id="10" name="Group 9" descr="A black and white photograph of women dancing and playing music in the dark tunnels. ">
              <a:extLst>
                <a:ext uri="{FF2B5EF4-FFF2-40B4-BE49-F238E27FC236}">
                  <a16:creationId xmlns:a16="http://schemas.microsoft.com/office/drawing/2014/main" id="{558D1340-0922-25F0-7F35-9E6D9709FA92}"/>
                </a:ext>
              </a:extLst>
            </p:cNvPr>
            <p:cNvGrpSpPr/>
            <p:nvPr/>
          </p:nvGrpSpPr>
          <p:grpSpPr>
            <a:xfrm>
              <a:off x="1421203" y="1811677"/>
              <a:ext cx="5260828" cy="3824227"/>
              <a:chOff x="1421203" y="1811677"/>
              <a:chExt cx="5260828" cy="3824227"/>
            </a:xfrm>
          </p:grpSpPr>
          <p:pic>
            <p:nvPicPr>
              <p:cNvPr id="2" name="Picture 1">
                <a:extLst>
                  <a:ext uri="{FF2B5EF4-FFF2-40B4-BE49-F238E27FC236}">
                    <a16:creationId xmlns:a16="http://schemas.microsoft.com/office/drawing/2014/main" id="{21522058-DB6D-36AF-C403-D87FF6ECC10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21203" y="1880909"/>
                <a:ext cx="4979568" cy="3754995"/>
              </a:xfrm>
              <a:prstGeom prst="rect">
                <a:avLst/>
              </a:prstGeom>
              <a:ln w="15875">
                <a:solidFill>
                  <a:schemeClr val="tx1"/>
                </a:solidFill>
              </a:ln>
            </p:spPr>
          </p:pic>
          <p:sp>
            <p:nvSpPr>
              <p:cNvPr id="9" name="TextBox 8">
                <a:extLst>
                  <a:ext uri="{FF2B5EF4-FFF2-40B4-BE49-F238E27FC236}">
                    <a16:creationId xmlns:a16="http://schemas.microsoft.com/office/drawing/2014/main" id="{A394D6D7-99E4-EAA1-8394-E4E625360A01}"/>
                  </a:ext>
                </a:extLst>
              </p:cNvPr>
              <p:cNvSpPr txBox="1"/>
              <p:nvPr/>
            </p:nvSpPr>
            <p:spPr>
              <a:xfrm>
                <a:off x="5269246" y="1811677"/>
                <a:ext cx="1412785" cy="215444"/>
              </a:xfrm>
              <a:prstGeom prst="rect">
                <a:avLst/>
              </a:prstGeom>
              <a:noFill/>
            </p:spPr>
            <p:txBody>
              <a:bodyPr wrap="square">
                <a:spAutoFit/>
              </a:bodyPr>
              <a:lstStyle/>
              <a:p>
                <a:r>
                  <a:rPr lang="en-GB" sz="800" dirty="0">
                    <a:solidFill>
                      <a:schemeClr val="bg1">
                        <a:lumMod val="65000"/>
                      </a:schemeClr>
                    </a:solidFill>
                    <a:latin typeface="Nunito Light" panose="02000303000000000000" pitchFamily="2" charset="77"/>
                  </a:rPr>
                  <a:t>© </a:t>
                </a:r>
                <a:r>
                  <a:rPr lang="en-GB" sz="800" dirty="0" err="1">
                    <a:solidFill>
                      <a:schemeClr val="bg1">
                        <a:lumMod val="65000"/>
                      </a:schemeClr>
                    </a:solidFill>
                    <a:latin typeface="Nunito Light" panose="02000303000000000000" pitchFamily="2" charset="77"/>
                  </a:rPr>
                  <a:t>Alamy</a:t>
                </a:r>
                <a:r>
                  <a:rPr lang="en-GB" sz="800" dirty="0">
                    <a:solidFill>
                      <a:schemeClr val="bg1">
                        <a:lumMod val="65000"/>
                      </a:schemeClr>
                    </a:solidFill>
                    <a:latin typeface="Nunito Light" panose="02000303000000000000" pitchFamily="2" charset="77"/>
                  </a:rPr>
                  <a:t> ref: B5F4WC</a:t>
                </a:r>
              </a:p>
            </p:txBody>
          </p:sp>
        </p:grpSp>
        <p:pic>
          <p:nvPicPr>
            <p:cNvPr id="3" name="Picture 2">
              <a:extLst>
                <a:ext uri="{FF2B5EF4-FFF2-40B4-BE49-F238E27FC236}">
                  <a16:creationId xmlns:a16="http://schemas.microsoft.com/office/drawing/2014/main" id="{D815EC72-9290-1F42-337F-BDBE498F0FA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450" y="1285103"/>
              <a:ext cx="1621453" cy="4923475"/>
            </a:xfrm>
            <a:prstGeom prst="rect">
              <a:avLst/>
            </a:prstGeom>
          </p:spPr>
        </p:pic>
      </p:grpSp>
      <p:sp>
        <p:nvSpPr>
          <p:cNvPr id="6" name="TextBox 5">
            <a:extLst>
              <a:ext uri="{FF2B5EF4-FFF2-40B4-BE49-F238E27FC236}">
                <a16:creationId xmlns:a16="http://schemas.microsoft.com/office/drawing/2014/main" id="{654C0022-DBCC-63A5-FC65-1F77065FFA2E}"/>
              </a:ext>
            </a:extLst>
          </p:cNvPr>
          <p:cNvSpPr txBox="1"/>
          <p:nvPr/>
        </p:nvSpPr>
        <p:spPr>
          <a:xfrm>
            <a:off x="6635537" y="2050278"/>
            <a:ext cx="4879702"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tunnels were 18 metres deep and had everything people needed to stay safe, like air vents, drainage, and places for first aid. </a:t>
            </a:r>
          </a:p>
        </p:txBody>
      </p:sp>
      <p:sp>
        <p:nvSpPr>
          <p:cNvPr id="7" name="TextBox 6">
            <a:extLst>
              <a:ext uri="{FF2B5EF4-FFF2-40B4-BE49-F238E27FC236}">
                <a16:creationId xmlns:a16="http://schemas.microsoft.com/office/drawing/2014/main" id="{36FA0C57-A257-D910-BAFE-9B6C7F799562}"/>
              </a:ext>
            </a:extLst>
          </p:cNvPr>
          <p:cNvSpPr txBox="1"/>
          <p:nvPr/>
        </p:nvSpPr>
        <p:spPr>
          <a:xfrm>
            <a:off x="6635537" y="3262282"/>
            <a:ext cx="4879702"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There were seats for 35,000 people, but it could hold around 60,000 in total. The population of Ramsgate was around 33,000 at the time. </a:t>
            </a:r>
          </a:p>
        </p:txBody>
      </p:sp>
      <p:sp>
        <p:nvSpPr>
          <p:cNvPr id="8" name="TextBox 7">
            <a:extLst>
              <a:ext uri="{FF2B5EF4-FFF2-40B4-BE49-F238E27FC236}">
                <a16:creationId xmlns:a16="http://schemas.microsoft.com/office/drawing/2014/main" id="{FB9035CE-4952-3607-8724-877AD974E31A}"/>
              </a:ext>
            </a:extLst>
          </p:cNvPr>
          <p:cNvSpPr txBox="1"/>
          <p:nvPr/>
        </p:nvSpPr>
        <p:spPr>
          <a:xfrm>
            <a:off x="6635537" y="4797451"/>
            <a:ext cx="4422502"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There were 23 entrances, so people could get to the shelters quickly.</a:t>
            </a:r>
          </a:p>
        </p:txBody>
      </p:sp>
      <p:pic>
        <p:nvPicPr>
          <p:cNvPr id="20" name="Picture 19">
            <a:extLst>
              <a:ext uri="{FF2B5EF4-FFF2-40B4-BE49-F238E27FC236}">
                <a16:creationId xmlns:a16="http://schemas.microsoft.com/office/drawing/2014/main" id="{34A2ED22-78AE-075A-0110-7757558D237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5867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FD463D2-47E4-6F3E-7DCA-470074F2A913}"/>
            </a:ext>
          </a:extLst>
        </p:cNvPr>
        <p:cNvGrpSpPr/>
        <p:nvPr/>
      </p:nvGrpSpPr>
      <p:grpSpPr>
        <a:xfrm>
          <a:off x="0" y="0"/>
          <a:ext cx="0" cy="0"/>
          <a:chOff x="0" y="0"/>
          <a:chExt cx="0" cy="0"/>
        </a:xfrm>
      </p:grpSpPr>
      <p:sp>
        <p:nvSpPr>
          <p:cNvPr id="8" name="Title 2">
            <a:extLst>
              <a:ext uri="{FF2B5EF4-FFF2-40B4-BE49-F238E27FC236}">
                <a16:creationId xmlns:a16="http://schemas.microsoft.com/office/drawing/2014/main" id="{E3F84A0F-DC18-9BE8-9C0E-6AD55CBADDE3}"/>
              </a:ext>
            </a:extLst>
          </p:cNvPr>
          <p:cNvSpPr>
            <a:spLocks noGrp="1"/>
          </p:cNvSpPr>
          <p:nvPr>
            <p:ph type="ctrTitle"/>
          </p:nvPr>
        </p:nvSpPr>
        <p:spPr>
          <a:xfrm>
            <a:off x="1524000" y="-1038386"/>
            <a:ext cx="9144000" cy="1038386"/>
          </a:xfrm>
        </p:spPr>
        <p:txBody>
          <a:bodyPr vert="horz" lIns="91440" tIns="45720" rIns="91440" bIns="45720" rtlCol="0" anchor="b">
            <a:normAutofit fontScale="90000"/>
          </a:bodyPr>
          <a:lstStyle/>
          <a:p>
            <a:r>
              <a:rPr lang="en-US" dirty="0"/>
              <a:t>Ramsgate: The Tunnels Part 3</a:t>
            </a:r>
          </a:p>
        </p:txBody>
      </p:sp>
      <p:sp>
        <p:nvSpPr>
          <p:cNvPr id="11" name="TextBox 10">
            <a:extLst>
              <a:ext uri="{FF2B5EF4-FFF2-40B4-BE49-F238E27FC236}">
                <a16:creationId xmlns:a16="http://schemas.microsoft.com/office/drawing/2014/main" id="{FE71C8FD-1DAF-8CF4-E11A-E636E7224419}"/>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How were people of Ramsgate affected during World War 2?</a:t>
            </a:r>
          </a:p>
        </p:txBody>
      </p:sp>
      <p:sp>
        <p:nvSpPr>
          <p:cNvPr id="3" name="Title 1">
            <a:extLst>
              <a:ext uri="{FF2B5EF4-FFF2-40B4-BE49-F238E27FC236}">
                <a16:creationId xmlns:a16="http://schemas.microsoft.com/office/drawing/2014/main" id="{6F495AC8-DF14-A045-9F66-D94E22CB0435}"/>
              </a:ext>
            </a:extLst>
          </p:cNvPr>
          <p:cNvSpPr txBox="1">
            <a:spLocks/>
          </p:cNvSpPr>
          <p:nvPr/>
        </p:nvSpPr>
        <p:spPr>
          <a:xfrm>
            <a:off x="494269" y="545698"/>
            <a:ext cx="86868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Ramsgate: The Tunnels</a:t>
            </a:r>
          </a:p>
        </p:txBody>
      </p:sp>
      <p:pic>
        <p:nvPicPr>
          <p:cNvPr id="7" name="Picture 6" descr="An illustration of an Air Warden. He wears a blue uniform and a helmet with the letter 'W' on it. ">
            <a:extLst>
              <a:ext uri="{FF2B5EF4-FFF2-40B4-BE49-F238E27FC236}">
                <a16:creationId xmlns:a16="http://schemas.microsoft.com/office/drawing/2014/main" id="{173CACC8-30CD-174D-E662-DB377488C6BA}"/>
              </a:ext>
            </a:extLst>
          </p:cNvPr>
          <p:cNvPicPr>
            <a:picLocks noChangeAspect="1"/>
          </p:cNvPicPr>
          <p:nvPr/>
        </p:nvPicPr>
        <p:blipFill>
          <a:blip r:embed="rId5" cstate="screen">
            <a:extLst>
              <a:ext uri="{28A0092B-C50C-407E-A947-70E740481C1C}">
                <a14:useLocalDpi xmlns:a14="http://schemas.microsoft.com/office/drawing/2010/main"/>
              </a:ext>
            </a:extLst>
          </a:blip>
          <a:srcRect l="-6" r="-6"/>
          <a:stretch/>
        </p:blipFill>
        <p:spPr>
          <a:xfrm flipH="1">
            <a:off x="1370547" y="1856773"/>
            <a:ext cx="1562576" cy="4295039"/>
          </a:xfrm>
          <a:prstGeom prst="rect">
            <a:avLst/>
          </a:prstGeom>
        </p:spPr>
      </p:pic>
      <p:pic>
        <p:nvPicPr>
          <p:cNvPr id="2" name="Online Media 1" descr="Ramsgate Deep Shelter - 1940 (1940)">
            <a:hlinkClick r:id="" action="ppaction://media"/>
            <a:extLst>
              <a:ext uri="{FF2B5EF4-FFF2-40B4-BE49-F238E27FC236}">
                <a16:creationId xmlns:a16="http://schemas.microsoft.com/office/drawing/2014/main" id="{BF847EA5-1356-272A-2052-29AF07CD4623}"/>
              </a:ext>
            </a:extLst>
          </p:cNvPr>
          <p:cNvPicPr>
            <a:picLocks noRot="1" noChangeAspect="1"/>
          </p:cNvPicPr>
          <p:nvPr>
            <a:videoFile r:link="rId1"/>
            <p:custDataLst>
              <p:tags r:id="rId2"/>
            </p:custDataLst>
          </p:nvPr>
        </p:nvPicPr>
        <p:blipFill>
          <a:blip r:embed="rId6"/>
          <a:stretch>
            <a:fillRect/>
          </a:stretch>
        </p:blipFill>
        <p:spPr>
          <a:xfrm>
            <a:off x="3183655" y="1594401"/>
            <a:ext cx="5997414" cy="4498061"/>
          </a:xfrm>
          <a:prstGeom prst="rect">
            <a:avLst/>
          </a:prstGeom>
          <a:ln w="15875">
            <a:solidFill>
              <a:schemeClr val="tx1"/>
            </a:solidFill>
          </a:ln>
        </p:spPr>
      </p:pic>
      <p:pic>
        <p:nvPicPr>
          <p:cNvPr id="4" name="Picture 3" descr="An illustration of a mother and her younger daughter. The mother wears a brown coat a skirt. The daughter wears a dark purple dress. ">
            <a:extLst>
              <a:ext uri="{FF2B5EF4-FFF2-40B4-BE49-F238E27FC236}">
                <a16:creationId xmlns:a16="http://schemas.microsoft.com/office/drawing/2014/main" id="{09A45E54-F2E1-2888-4E4E-3C76952A4EA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74374" y="1532408"/>
            <a:ext cx="1562577" cy="4744699"/>
          </a:xfrm>
          <a:prstGeom prst="rect">
            <a:avLst/>
          </a:prstGeom>
        </p:spPr>
      </p:pic>
      <p:pic>
        <p:nvPicPr>
          <p:cNvPr id="20" name="Picture 19">
            <a:extLst>
              <a:ext uri="{FF2B5EF4-FFF2-40B4-BE49-F238E27FC236}">
                <a16:creationId xmlns:a16="http://schemas.microsoft.com/office/drawing/2014/main" id="{FD08F1DC-8711-DB9A-140F-DB2161893539}"/>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pic>
        <p:nvPicPr>
          <p:cNvPr id="5" name="Picture 4">
            <a:hlinkClick r:id="rId9"/>
            <a:extLst>
              <a:ext uri="{FF2B5EF4-FFF2-40B4-BE49-F238E27FC236}">
                <a16:creationId xmlns:a16="http://schemas.microsoft.com/office/drawing/2014/main" id="{0E9CDA81-4322-E229-13DF-C9A44251579F}"/>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5184786" y="6130549"/>
            <a:ext cx="1995151" cy="401801"/>
          </a:xfrm>
          <a:prstGeom prst="rect">
            <a:avLst/>
          </a:prstGeom>
        </p:spPr>
      </p:pic>
    </p:spTree>
    <p:extLst>
      <p:ext uri="{BB962C8B-B14F-4D97-AF65-F5344CB8AC3E}">
        <p14:creationId xmlns:p14="http://schemas.microsoft.com/office/powerpoint/2010/main" val="1822192772"/>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10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10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2"/>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2"/>
                                            </p:tgtEl>
                                          </p:cBhvr>
                                        </p:cmd>
                                      </p:childTnLst>
                                    </p:cTn>
                                  </p:par>
                                </p:childTnLst>
                              </p:cTn>
                            </p:par>
                          </p:childTnLst>
                        </p:cTn>
                      </p:par>
                    </p:childTnLst>
                  </p:cTn>
                  <p:nextCondLst>
                    <p:cond evt="onClick" delay="0">
                      <p:tgtEl>
                        <p:spTgt spid="2"/>
                      </p:tgtEl>
                    </p:cond>
                  </p:nextCondLst>
                </p:seq>
                <p:video>
                  <p:cMediaNode vol="80000">
                    <p:cTn id="22" fill="hold" display="0">
                      <p:stCondLst>
                        <p:cond delay="indefinite"/>
                      </p:stCondLst>
                    </p:cTn>
                    <p:tgtEl>
                      <p:spTgt spid="2"/>
                    </p:tgtEl>
                  </p:cMediaNode>
                </p:video>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2"/>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2"/>
                                            </p:tgtEl>
                                          </p:cBhvr>
                                        </p:cmd>
                                      </p:childTnLst>
                                    </p:cTn>
                                  </p:par>
                                </p:childTnLst>
                              </p:cTn>
                            </p:par>
                          </p:childTnLst>
                        </p:cTn>
                      </p:par>
                    </p:childTnLst>
                  </p:cTn>
                  <p:nextCondLst>
                    <p:cond evt="onClick" delay="0">
                      <p:tgtEl>
                        <p:spTgt spid="2"/>
                      </p:tgtEl>
                    </p:cond>
                  </p:nextCondLst>
                </p:seq>
                <p:video>
                  <p:cMediaNode vol="80000">
                    <p:cTn id="22" fill="hold" display="0">
                      <p:stCondLst>
                        <p:cond delay="indefinite"/>
                      </p:stCondLst>
                    </p:cTn>
                    <p:tgtEl>
                      <p:spTgt spid="2"/>
                    </p:tgtEl>
                  </p:cMediaNode>
                </p:video>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8A23C5D-090F-E5ED-52A3-1EF38AB2AAD5}"/>
            </a:ext>
          </a:extLst>
        </p:cNvPr>
        <p:cNvGrpSpPr/>
        <p:nvPr/>
      </p:nvGrpSpPr>
      <p:grpSpPr>
        <a:xfrm>
          <a:off x="0" y="0"/>
          <a:ext cx="0" cy="0"/>
          <a:chOff x="0" y="0"/>
          <a:chExt cx="0" cy="0"/>
        </a:xfrm>
      </p:grpSpPr>
      <p:sp>
        <p:nvSpPr>
          <p:cNvPr id="10" name="Title 2">
            <a:extLst>
              <a:ext uri="{FF2B5EF4-FFF2-40B4-BE49-F238E27FC236}">
                <a16:creationId xmlns:a16="http://schemas.microsoft.com/office/drawing/2014/main" id="{2B7AC8FE-0A10-8AA4-36F8-78DD137D47E4}"/>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Air Raids in World War 2</a:t>
            </a:r>
          </a:p>
        </p:txBody>
      </p:sp>
      <p:sp>
        <p:nvSpPr>
          <p:cNvPr id="11" name="TextBox 10">
            <a:extLst>
              <a:ext uri="{FF2B5EF4-FFF2-40B4-BE49-F238E27FC236}">
                <a16:creationId xmlns:a16="http://schemas.microsoft.com/office/drawing/2014/main" id="{BC05D31B-E17B-86BD-C826-D1A1D1859835}"/>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How were people of Ramsgate affected during World War 2?</a:t>
            </a:r>
          </a:p>
        </p:txBody>
      </p:sp>
      <p:sp>
        <p:nvSpPr>
          <p:cNvPr id="5" name="Title 1">
            <a:extLst>
              <a:ext uri="{FF2B5EF4-FFF2-40B4-BE49-F238E27FC236}">
                <a16:creationId xmlns:a16="http://schemas.microsoft.com/office/drawing/2014/main" id="{DD2A1A9C-FABE-213B-39FC-66A969811A38}"/>
              </a:ext>
            </a:extLst>
          </p:cNvPr>
          <p:cNvSpPr txBox="1">
            <a:spLocks/>
          </p:cNvSpPr>
          <p:nvPr/>
        </p:nvSpPr>
        <p:spPr>
          <a:xfrm>
            <a:off x="494269" y="588658"/>
            <a:ext cx="86868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Air Raids in World War 2</a:t>
            </a:r>
          </a:p>
        </p:txBody>
      </p:sp>
      <p:sp>
        <p:nvSpPr>
          <p:cNvPr id="6" name="TextBox 5">
            <a:extLst>
              <a:ext uri="{FF2B5EF4-FFF2-40B4-BE49-F238E27FC236}">
                <a16:creationId xmlns:a16="http://schemas.microsoft.com/office/drawing/2014/main" id="{21FBF7DE-762E-ABA6-C201-210112FE2726}"/>
              </a:ext>
            </a:extLst>
          </p:cNvPr>
          <p:cNvSpPr txBox="1"/>
          <p:nvPr/>
        </p:nvSpPr>
        <p:spPr>
          <a:xfrm>
            <a:off x="607917" y="1447464"/>
            <a:ext cx="5488083"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main German bombing across the UK occurred until June 1941. Around 40,000 people were killed and millions of houses and factories destroyed. </a:t>
            </a:r>
          </a:p>
        </p:txBody>
      </p:sp>
      <p:sp>
        <p:nvSpPr>
          <p:cNvPr id="7" name="TextBox 6">
            <a:extLst>
              <a:ext uri="{FF2B5EF4-FFF2-40B4-BE49-F238E27FC236}">
                <a16:creationId xmlns:a16="http://schemas.microsoft.com/office/drawing/2014/main" id="{F019CC2B-CDF4-F337-B4B6-1FAC93F73784}"/>
              </a:ext>
            </a:extLst>
          </p:cNvPr>
          <p:cNvSpPr txBox="1"/>
          <p:nvPr/>
        </p:nvSpPr>
        <p:spPr>
          <a:xfrm>
            <a:off x="607917" y="2655955"/>
            <a:ext cx="5488083"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Government knew this was likely to happen and had prepared air-raid shelters; warning systems; defences and for children to be evacuated from cities and the coast.</a:t>
            </a:r>
          </a:p>
        </p:txBody>
      </p:sp>
      <p:sp>
        <p:nvSpPr>
          <p:cNvPr id="8" name="TextBox 7">
            <a:extLst>
              <a:ext uri="{FF2B5EF4-FFF2-40B4-BE49-F238E27FC236}">
                <a16:creationId xmlns:a16="http://schemas.microsoft.com/office/drawing/2014/main" id="{88008D2C-D90C-CF45-1164-11ECE11EFB63}"/>
              </a:ext>
            </a:extLst>
          </p:cNvPr>
          <p:cNvSpPr txBox="1"/>
          <p:nvPr/>
        </p:nvSpPr>
        <p:spPr>
          <a:xfrm>
            <a:off x="607917" y="3918745"/>
            <a:ext cx="5488083"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German raids began as daylight raids but were mostly at night from September 1940 onwards.</a:t>
            </a:r>
          </a:p>
        </p:txBody>
      </p:sp>
      <p:sp>
        <p:nvSpPr>
          <p:cNvPr id="2" name="TextBox 1">
            <a:extLst>
              <a:ext uri="{FF2B5EF4-FFF2-40B4-BE49-F238E27FC236}">
                <a16:creationId xmlns:a16="http://schemas.microsoft.com/office/drawing/2014/main" id="{58BF08ED-AC21-D80B-E834-E363E24CEA7D}"/>
              </a:ext>
            </a:extLst>
          </p:cNvPr>
          <p:cNvSpPr txBox="1"/>
          <p:nvPr/>
        </p:nvSpPr>
        <p:spPr>
          <a:xfrm>
            <a:off x="607917" y="4814475"/>
            <a:ext cx="557590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Luftwaffe dropped around 36,800 tonnes in 1940 and around 21,800 tonnes in 1941. It would drop around 3,000 tonnes per year from then on.</a:t>
            </a:r>
          </a:p>
        </p:txBody>
      </p:sp>
      <p:pic>
        <p:nvPicPr>
          <p:cNvPr id="3" name="Content Placeholder 6" descr="A black and white photograph of a dark street, with buildings on fire. ">
            <a:extLst>
              <a:ext uri="{FF2B5EF4-FFF2-40B4-BE49-F238E27FC236}">
                <a16:creationId xmlns:a16="http://schemas.microsoft.com/office/drawing/2014/main" id="{D849C41C-0BD3-858F-3543-08E07D2C858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256941" y="1636109"/>
            <a:ext cx="4881965" cy="4213265"/>
          </a:xfrm>
          <a:prstGeom prst="rect">
            <a:avLst/>
          </a:prstGeom>
          <a:ln w="15875">
            <a:solidFill>
              <a:schemeClr val="tx1"/>
            </a:solidFill>
          </a:ln>
        </p:spPr>
      </p:pic>
      <p:pic>
        <p:nvPicPr>
          <p:cNvPr id="9" name="Picture 8" descr="An illustration of an Air Warden. He wears a blue uniform and a helmet with the letter 'W' on it. ">
            <a:extLst>
              <a:ext uri="{FF2B5EF4-FFF2-40B4-BE49-F238E27FC236}">
                <a16:creationId xmlns:a16="http://schemas.microsoft.com/office/drawing/2014/main" id="{F6270126-9BBB-9112-2A18-79BB1A773F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00914" y="1680311"/>
            <a:ext cx="1622217" cy="4458974"/>
          </a:xfrm>
          <a:prstGeom prst="rect">
            <a:avLst/>
          </a:prstGeom>
        </p:spPr>
      </p:pic>
      <p:pic>
        <p:nvPicPr>
          <p:cNvPr id="20" name="Picture 19">
            <a:extLst>
              <a:ext uri="{FF2B5EF4-FFF2-40B4-BE49-F238E27FC236}">
                <a16:creationId xmlns:a16="http://schemas.microsoft.com/office/drawing/2014/main" id="{E4C95216-3DB8-31C1-A87E-88D441DD3C3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105773325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par>
                              <p:cTn id="27" fill="hold">
                                <p:stCondLst>
                                  <p:cond delay="2500"/>
                                </p:stCondLst>
                                <p:childTnLst>
                                  <p:par>
                                    <p:cTn id="28" presetID="2" presetClass="entr" presetSubtype="2" fill="hold" nodeType="afterEffect" p14:presetBounceEnd="50000">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14:bounceEnd="50000">
                                          <p:cBhvr additive="base">
                                            <p:cTn id="30"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2279C16-063A-B6C2-EA06-704BF094BD14}"/>
            </a:ext>
          </a:extLst>
        </p:cNvPr>
        <p:cNvGrpSpPr/>
        <p:nvPr/>
      </p:nvGrpSpPr>
      <p:grpSpPr>
        <a:xfrm>
          <a:off x="0" y="0"/>
          <a:ext cx="0" cy="0"/>
          <a:chOff x="0" y="0"/>
          <a:chExt cx="0" cy="0"/>
        </a:xfrm>
      </p:grpSpPr>
      <p:sp>
        <p:nvSpPr>
          <p:cNvPr id="16" name="Title 2">
            <a:extLst>
              <a:ext uri="{FF2B5EF4-FFF2-40B4-BE49-F238E27FC236}">
                <a16:creationId xmlns:a16="http://schemas.microsoft.com/office/drawing/2014/main" id="{92165C48-5951-93EC-8A8D-11F40C19738A}"/>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Bomb damage in Ramsgate</a:t>
            </a:r>
          </a:p>
        </p:txBody>
      </p:sp>
      <p:sp>
        <p:nvSpPr>
          <p:cNvPr id="11" name="TextBox 10">
            <a:extLst>
              <a:ext uri="{FF2B5EF4-FFF2-40B4-BE49-F238E27FC236}">
                <a16:creationId xmlns:a16="http://schemas.microsoft.com/office/drawing/2014/main" id="{4DCE8CD1-09C9-BD23-836A-AB7D2DC850E0}"/>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How were people of Ramsgate affected during World War 2?</a:t>
            </a:r>
          </a:p>
        </p:txBody>
      </p:sp>
      <p:grpSp>
        <p:nvGrpSpPr>
          <p:cNvPr id="14" name="Group 13" descr="A black and white photograph of Winston Churchill inspecting the bomb damage in Ramsgate. He wears a top hat, pin striped suit and holds a cane. ">
            <a:extLst>
              <a:ext uri="{FF2B5EF4-FFF2-40B4-BE49-F238E27FC236}">
                <a16:creationId xmlns:a16="http://schemas.microsoft.com/office/drawing/2014/main" id="{8A9FD575-269E-E7DB-FAF8-1D314D18BC12}"/>
              </a:ext>
            </a:extLst>
          </p:cNvPr>
          <p:cNvGrpSpPr/>
          <p:nvPr/>
        </p:nvGrpSpPr>
        <p:grpSpPr>
          <a:xfrm>
            <a:off x="747893" y="1140025"/>
            <a:ext cx="4485901" cy="4686442"/>
            <a:chOff x="928455" y="1366284"/>
            <a:chExt cx="4485901" cy="4686442"/>
          </a:xfrm>
        </p:grpSpPr>
        <p:pic>
          <p:nvPicPr>
            <p:cNvPr id="9" name="Picture 8" descr="A person walking past a broken window&#10;&#10;Description automatically generated">
              <a:extLst>
                <a:ext uri="{FF2B5EF4-FFF2-40B4-BE49-F238E27FC236}">
                  <a16:creationId xmlns:a16="http://schemas.microsoft.com/office/drawing/2014/main" id="{C5BC8F29-8E55-56F2-16DB-52C80EF9AE3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28455" y="1366284"/>
              <a:ext cx="4317721" cy="4669669"/>
            </a:xfrm>
            <a:prstGeom prst="rect">
              <a:avLst/>
            </a:prstGeom>
            <a:ln w="15875">
              <a:solidFill>
                <a:schemeClr val="tx1"/>
              </a:solidFill>
            </a:ln>
          </p:spPr>
        </p:pic>
        <p:sp>
          <p:nvSpPr>
            <p:cNvPr id="13" name="TextBox 12">
              <a:extLst>
                <a:ext uri="{FF2B5EF4-FFF2-40B4-BE49-F238E27FC236}">
                  <a16:creationId xmlns:a16="http://schemas.microsoft.com/office/drawing/2014/main" id="{17E67E9C-EDF1-8E88-1F02-BE49FD8BD4D9}"/>
                </a:ext>
              </a:extLst>
            </p:cNvPr>
            <p:cNvSpPr txBox="1"/>
            <p:nvPr/>
          </p:nvSpPr>
          <p:spPr>
            <a:xfrm>
              <a:off x="3124138" y="5837282"/>
              <a:ext cx="2290218" cy="215444"/>
            </a:xfrm>
            <a:prstGeom prst="rect">
              <a:avLst/>
            </a:prstGeom>
            <a:noFill/>
          </p:spPr>
          <p:txBody>
            <a:bodyPr wrap="square">
              <a:spAutoFit/>
            </a:bodyPr>
            <a:lstStyle/>
            <a:p>
              <a:r>
                <a:rPr lang="en-GB" sz="800" dirty="0">
                  <a:solidFill>
                    <a:schemeClr val="bg1"/>
                  </a:solidFill>
                  <a:latin typeface="Nunito Light" panose="02000303000000000000" pitchFamily="2" charset="77"/>
                </a:rPr>
                <a:t>© Public Domain from Wikimedia Commons</a:t>
              </a:r>
            </a:p>
          </p:txBody>
        </p:sp>
      </p:grpSp>
      <p:sp>
        <p:nvSpPr>
          <p:cNvPr id="6" name="TextBox 5">
            <a:extLst>
              <a:ext uri="{FF2B5EF4-FFF2-40B4-BE49-F238E27FC236}">
                <a16:creationId xmlns:a16="http://schemas.microsoft.com/office/drawing/2014/main" id="{40CFD061-7B7A-4B95-8B8B-75B61A9A0056}"/>
              </a:ext>
            </a:extLst>
          </p:cNvPr>
          <p:cNvSpPr txBox="1"/>
          <p:nvPr/>
        </p:nvSpPr>
        <p:spPr>
          <a:xfrm>
            <a:off x="5350059" y="910671"/>
            <a:ext cx="6048042"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From July 1940, Ramsgate was often attacked by enemy planes. Important places like the harbour and the RAF base at Manston were targeted. </a:t>
            </a:r>
          </a:p>
        </p:txBody>
      </p:sp>
      <p:sp>
        <p:nvSpPr>
          <p:cNvPr id="7" name="TextBox 6">
            <a:extLst>
              <a:ext uri="{FF2B5EF4-FFF2-40B4-BE49-F238E27FC236}">
                <a16:creationId xmlns:a16="http://schemas.microsoft.com/office/drawing/2014/main" id="{AB91AF53-AC9E-F023-C4A3-06F6D277AA16}"/>
              </a:ext>
            </a:extLst>
          </p:cNvPr>
          <p:cNvSpPr txBox="1"/>
          <p:nvPr/>
        </p:nvSpPr>
        <p:spPr>
          <a:xfrm>
            <a:off x="5350059" y="2061588"/>
            <a:ext cx="6048042"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Sometimes, bombers would drop their bombs on Ramsgate when they couldn't reach their main targets. </a:t>
            </a:r>
          </a:p>
        </p:txBody>
      </p:sp>
      <p:sp>
        <p:nvSpPr>
          <p:cNvPr id="8" name="TextBox 7">
            <a:extLst>
              <a:ext uri="{FF2B5EF4-FFF2-40B4-BE49-F238E27FC236}">
                <a16:creationId xmlns:a16="http://schemas.microsoft.com/office/drawing/2014/main" id="{4C7E0AE8-26C3-E1BC-DB9C-34345657E7AF}"/>
              </a:ext>
            </a:extLst>
          </p:cNvPr>
          <p:cNvSpPr txBox="1"/>
          <p:nvPr/>
        </p:nvSpPr>
        <p:spPr>
          <a:xfrm>
            <a:off x="5350059" y="3025641"/>
            <a:ext cx="6048042"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On the 24th of August 1940, Ramsgate had its worst day of the war when over 500 bombs were dropped on the town.</a:t>
            </a:r>
          </a:p>
        </p:txBody>
      </p:sp>
      <p:sp>
        <p:nvSpPr>
          <p:cNvPr id="2" name="TextBox 1">
            <a:extLst>
              <a:ext uri="{FF2B5EF4-FFF2-40B4-BE49-F238E27FC236}">
                <a16:creationId xmlns:a16="http://schemas.microsoft.com/office/drawing/2014/main" id="{1D80C3E0-801A-0DA9-57E5-349DA6A3B9C7}"/>
              </a:ext>
            </a:extLst>
          </p:cNvPr>
          <p:cNvSpPr txBox="1"/>
          <p:nvPr/>
        </p:nvSpPr>
        <p:spPr>
          <a:xfrm>
            <a:off x="5350059" y="4029162"/>
            <a:ext cx="6048042"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1,200 houses were destroyed or damaged, but remarkably, only 29 civilians and 2 soldiers were killed, 10 were seriously injured and 40 slightly hurt. </a:t>
            </a:r>
          </a:p>
        </p:txBody>
      </p:sp>
      <p:grpSp>
        <p:nvGrpSpPr>
          <p:cNvPr id="15" name="Group 14" descr="28th of August 1940. The Prime Minister, Winston Churchill inspects bomb damage in Ramsgate.&#10;">
            <a:extLst>
              <a:ext uri="{FF2B5EF4-FFF2-40B4-BE49-F238E27FC236}">
                <a16:creationId xmlns:a16="http://schemas.microsoft.com/office/drawing/2014/main" id="{B5DCE861-49AE-378B-DCFB-DC9A50CF36E6}"/>
              </a:ext>
            </a:extLst>
          </p:cNvPr>
          <p:cNvGrpSpPr/>
          <p:nvPr/>
        </p:nvGrpSpPr>
        <p:grpSpPr>
          <a:xfrm>
            <a:off x="5417448" y="5244273"/>
            <a:ext cx="5801706" cy="711733"/>
            <a:chOff x="5324460" y="5337261"/>
            <a:chExt cx="5801706" cy="711733"/>
          </a:xfrm>
        </p:grpSpPr>
        <p:sp>
          <p:nvSpPr>
            <p:cNvPr id="3" name="TextBox 2">
              <a:extLst>
                <a:ext uri="{FF2B5EF4-FFF2-40B4-BE49-F238E27FC236}">
                  <a16:creationId xmlns:a16="http://schemas.microsoft.com/office/drawing/2014/main" id="{EDD341B6-EB57-8228-7775-B3719A8D72B9}"/>
                </a:ext>
              </a:extLst>
            </p:cNvPr>
            <p:cNvSpPr txBox="1"/>
            <p:nvPr/>
          </p:nvSpPr>
          <p:spPr>
            <a:xfrm>
              <a:off x="5682476" y="5337261"/>
              <a:ext cx="544369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28th of August 1940. The Prime Minister, Winston Churchill inspects bomb damage in Ramsgate.</a:t>
              </a:r>
            </a:p>
          </p:txBody>
        </p:sp>
        <p:pic>
          <p:nvPicPr>
            <p:cNvPr id="4" name="Picture 3">
              <a:extLst>
                <a:ext uri="{FF2B5EF4-FFF2-40B4-BE49-F238E27FC236}">
                  <a16:creationId xmlns:a16="http://schemas.microsoft.com/office/drawing/2014/main" id="{2CF9AB9E-E9E9-E916-E9A3-BD8F874371F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5324460" y="5409369"/>
              <a:ext cx="350267" cy="248874"/>
            </a:xfrm>
            <a:prstGeom prst="rect">
              <a:avLst/>
            </a:prstGeom>
          </p:spPr>
        </p:pic>
      </p:grpSp>
      <p:pic>
        <p:nvPicPr>
          <p:cNvPr id="20" name="Picture 19">
            <a:extLst>
              <a:ext uri="{FF2B5EF4-FFF2-40B4-BE49-F238E27FC236}">
                <a16:creationId xmlns:a16="http://schemas.microsoft.com/office/drawing/2014/main" id="{9CDAB9A4-06C6-47C8-FCE0-331FE93C4D6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30190899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52A525D-C405-F6BB-7C40-C6FF26EC6DF0}"/>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B02CBEDE-F06B-71BD-7EED-F1FF4FD3DC46}"/>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Long Range Guns</a:t>
            </a:r>
          </a:p>
        </p:txBody>
      </p:sp>
      <p:sp>
        <p:nvSpPr>
          <p:cNvPr id="11" name="TextBox 10">
            <a:extLst>
              <a:ext uri="{FF2B5EF4-FFF2-40B4-BE49-F238E27FC236}">
                <a16:creationId xmlns:a16="http://schemas.microsoft.com/office/drawing/2014/main" id="{77B404FA-71D4-779F-1204-A1446BFBAE62}"/>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How were people of Ramsgate affected during World War 2?</a:t>
            </a:r>
          </a:p>
        </p:txBody>
      </p:sp>
      <p:sp>
        <p:nvSpPr>
          <p:cNvPr id="6" name="TextBox 5">
            <a:extLst>
              <a:ext uri="{FF2B5EF4-FFF2-40B4-BE49-F238E27FC236}">
                <a16:creationId xmlns:a16="http://schemas.microsoft.com/office/drawing/2014/main" id="{7AA3020A-F1DA-E953-B8E2-2156A56565F2}"/>
              </a:ext>
            </a:extLst>
          </p:cNvPr>
          <p:cNvSpPr txBox="1"/>
          <p:nvPr/>
        </p:nvSpPr>
        <p:spPr>
          <a:xfrm>
            <a:off x="638915" y="1154624"/>
            <a:ext cx="3196142"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Ramsgate was also shelled by long-range guns from February 1941 until 1944. </a:t>
            </a:r>
          </a:p>
        </p:txBody>
      </p:sp>
      <p:sp>
        <p:nvSpPr>
          <p:cNvPr id="7" name="TextBox 6">
            <a:extLst>
              <a:ext uri="{FF2B5EF4-FFF2-40B4-BE49-F238E27FC236}">
                <a16:creationId xmlns:a16="http://schemas.microsoft.com/office/drawing/2014/main" id="{60CDD3B8-CC32-8855-3369-722C04332B74}"/>
              </a:ext>
            </a:extLst>
          </p:cNvPr>
          <p:cNvSpPr txBox="1"/>
          <p:nvPr/>
        </p:nvSpPr>
        <p:spPr>
          <a:xfrm>
            <a:off x="638915" y="2457857"/>
            <a:ext cx="3196142"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Sadly, these attacks killed 84 civilians and injured 262 more.</a:t>
            </a:r>
          </a:p>
        </p:txBody>
      </p:sp>
      <p:grpSp>
        <p:nvGrpSpPr>
          <p:cNvPr id="8" name="Group 7" descr="A black and white photograph of a street in Ramsgate reduced to rubble from the attacks. ">
            <a:extLst>
              <a:ext uri="{FF2B5EF4-FFF2-40B4-BE49-F238E27FC236}">
                <a16:creationId xmlns:a16="http://schemas.microsoft.com/office/drawing/2014/main" id="{E96F227C-FC36-D312-50B6-936FC691C0F3}"/>
              </a:ext>
            </a:extLst>
          </p:cNvPr>
          <p:cNvGrpSpPr/>
          <p:nvPr/>
        </p:nvGrpSpPr>
        <p:grpSpPr>
          <a:xfrm>
            <a:off x="4036155" y="1108129"/>
            <a:ext cx="6176961" cy="4641742"/>
            <a:chOff x="4036155" y="1108129"/>
            <a:chExt cx="6176961" cy="4641742"/>
          </a:xfrm>
        </p:grpSpPr>
        <p:pic>
          <p:nvPicPr>
            <p:cNvPr id="2" name="Content Placeholder 7">
              <a:extLst>
                <a:ext uri="{FF2B5EF4-FFF2-40B4-BE49-F238E27FC236}">
                  <a16:creationId xmlns:a16="http://schemas.microsoft.com/office/drawing/2014/main" id="{003E2124-EAC4-7358-925F-9238E9FF9A5F}"/>
                </a:ext>
              </a:extLst>
            </p:cNvPr>
            <p:cNvPicPr>
              <a:picLocks noChangeAspect="1"/>
            </p:cNvPicPr>
            <p:nvPr/>
          </p:nvPicPr>
          <p:blipFill>
            <a:blip r:embed="rId3"/>
            <a:srcRect/>
            <a:stretch/>
          </p:blipFill>
          <p:spPr>
            <a:xfrm>
              <a:off x="4036155" y="1154624"/>
              <a:ext cx="6126996" cy="4595247"/>
            </a:xfrm>
            <a:prstGeom prst="rect">
              <a:avLst/>
            </a:prstGeom>
            <a:ln w="15875">
              <a:solidFill>
                <a:schemeClr val="tx1"/>
              </a:solidFill>
            </a:ln>
          </p:spPr>
        </p:pic>
        <p:sp>
          <p:nvSpPr>
            <p:cNvPr id="5" name="TextBox 4">
              <a:extLst>
                <a:ext uri="{FF2B5EF4-FFF2-40B4-BE49-F238E27FC236}">
                  <a16:creationId xmlns:a16="http://schemas.microsoft.com/office/drawing/2014/main" id="{FF306FD3-85C7-43A8-3428-A49D55A19CE0}"/>
                </a:ext>
              </a:extLst>
            </p:cNvPr>
            <p:cNvSpPr txBox="1"/>
            <p:nvPr/>
          </p:nvSpPr>
          <p:spPr>
            <a:xfrm>
              <a:off x="7922898" y="1108129"/>
              <a:ext cx="2290218" cy="215444"/>
            </a:xfrm>
            <a:prstGeom prst="rect">
              <a:avLst/>
            </a:prstGeom>
            <a:noFill/>
          </p:spPr>
          <p:txBody>
            <a:bodyPr wrap="square">
              <a:spAutoFit/>
            </a:bodyPr>
            <a:lstStyle/>
            <a:p>
              <a:pPr algn="r"/>
              <a:r>
                <a:rPr lang="en-GB" sz="800" dirty="0">
                  <a:solidFill>
                    <a:schemeClr val="bg1">
                      <a:lumMod val="75000"/>
                    </a:schemeClr>
                  </a:solidFill>
                  <a:latin typeface="Nunito Light" panose="02000303000000000000" pitchFamily="2" charset="77"/>
                </a:rPr>
                <a:t>©</a:t>
              </a:r>
              <a:r>
                <a:rPr lang="en-GB" sz="800" dirty="0" err="1">
                  <a:solidFill>
                    <a:schemeClr val="bg1">
                      <a:lumMod val="75000"/>
                    </a:schemeClr>
                  </a:solidFill>
                  <a:latin typeface="Nunito Light" panose="02000303000000000000" pitchFamily="2" charset="77"/>
                </a:rPr>
                <a:t>Alamy</a:t>
              </a:r>
              <a:r>
                <a:rPr lang="en-GB" sz="800" dirty="0">
                  <a:solidFill>
                    <a:schemeClr val="bg1">
                      <a:lumMod val="75000"/>
                    </a:schemeClr>
                  </a:solidFill>
                  <a:latin typeface="Nunito Light" panose="02000303000000000000" pitchFamily="2" charset="77"/>
                </a:rPr>
                <a:t> Ref: 2NEHJHF</a:t>
              </a:r>
            </a:p>
          </p:txBody>
        </p:sp>
      </p:grpSp>
      <p:pic>
        <p:nvPicPr>
          <p:cNvPr id="3" name="Picture 2" descr="An illustration of a mother and child. The mother has brown hair, a blue coat and red skirt. The young child is dressed in a black dress, brown cardigan and is wearing a bonnet.">
            <a:extLst>
              <a:ext uri="{FF2B5EF4-FFF2-40B4-BE49-F238E27FC236}">
                <a16:creationId xmlns:a16="http://schemas.microsoft.com/office/drawing/2014/main" id="{8449B482-6E81-1401-85B3-5121F13ACF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596310" y="1318458"/>
            <a:ext cx="2246096" cy="4895337"/>
          </a:xfrm>
          <a:prstGeom prst="rect">
            <a:avLst/>
          </a:prstGeom>
        </p:spPr>
      </p:pic>
      <p:pic>
        <p:nvPicPr>
          <p:cNvPr id="20" name="Picture 19">
            <a:extLst>
              <a:ext uri="{FF2B5EF4-FFF2-40B4-BE49-F238E27FC236}">
                <a16:creationId xmlns:a16="http://schemas.microsoft.com/office/drawing/2014/main" id="{30BE6241-1723-0DCB-7FC3-110EF9678D6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276926333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 presetClass="entr" presetSubtype="2" fill="hold" nodeType="afterEffect" p14:presetBounceEnd="5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8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16" dur="8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800" fill="hold"/>
                                            <p:tgtEl>
                                              <p:spTgt spid="3"/>
                                            </p:tgtEl>
                                            <p:attrNameLst>
                                              <p:attrName>ppt_x</p:attrName>
                                            </p:attrNameLst>
                                          </p:cBhvr>
                                          <p:tavLst>
                                            <p:tav tm="0">
                                              <p:val>
                                                <p:strVal val="1+#ppt_w/2"/>
                                              </p:val>
                                            </p:tav>
                                            <p:tav tm="100000">
                                              <p:val>
                                                <p:strVal val="#ppt_x"/>
                                              </p:val>
                                            </p:tav>
                                          </p:tavLst>
                                        </p:anim>
                                        <p:anim calcmode="lin" valueType="num">
                                          <p:cBhvr additive="base">
                                            <p:cTn id="20" dur="8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E7A46AE-1917-4CE3-AFC3-8E65634560A6}"/>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1D4D5E81-766A-3272-85F0-39BAF2CBA80D}"/>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The Mad Mayor</a:t>
            </a:r>
          </a:p>
        </p:txBody>
      </p:sp>
      <p:sp>
        <p:nvSpPr>
          <p:cNvPr id="11" name="TextBox 10">
            <a:extLst>
              <a:ext uri="{FF2B5EF4-FFF2-40B4-BE49-F238E27FC236}">
                <a16:creationId xmlns:a16="http://schemas.microsoft.com/office/drawing/2014/main" id="{98A927BD-A8A5-16EA-540A-94A859C47426}"/>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How were people of Ramsgate affected during World War 2?</a:t>
            </a:r>
          </a:p>
        </p:txBody>
      </p:sp>
      <p:sp>
        <p:nvSpPr>
          <p:cNvPr id="6" name="TextBox 5">
            <a:extLst>
              <a:ext uri="{FF2B5EF4-FFF2-40B4-BE49-F238E27FC236}">
                <a16:creationId xmlns:a16="http://schemas.microsoft.com/office/drawing/2014/main" id="{FD8D9A19-4BD7-530A-F51A-AC59EB57BC18}"/>
              </a:ext>
            </a:extLst>
          </p:cNvPr>
          <p:cNvSpPr txBox="1"/>
          <p:nvPr/>
        </p:nvSpPr>
        <p:spPr>
          <a:xfrm>
            <a:off x="1086228" y="1446735"/>
            <a:ext cx="5488083"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Thousands of lives were saved by the Ramsgate Tunnels designed by the borough engineer R.D. </a:t>
            </a:r>
            <a:r>
              <a:rPr lang="en-GB" sz="1400" dirty="0" err="1">
                <a:latin typeface="Linkpen 17a Print" panose="03050602060000000000" pitchFamily="66" charset="77"/>
              </a:rPr>
              <a:t>Brimmell</a:t>
            </a:r>
            <a:r>
              <a:rPr lang="en-GB" sz="1400" dirty="0">
                <a:latin typeface="Linkpen 17a Print" panose="03050602060000000000" pitchFamily="66" charset="77"/>
              </a:rPr>
              <a:t>, his many assistants and the Mayor A.B.C. Kempe.</a:t>
            </a:r>
          </a:p>
        </p:txBody>
      </p:sp>
      <p:sp>
        <p:nvSpPr>
          <p:cNvPr id="7" name="TextBox 6">
            <a:extLst>
              <a:ext uri="{FF2B5EF4-FFF2-40B4-BE49-F238E27FC236}">
                <a16:creationId xmlns:a16="http://schemas.microsoft.com/office/drawing/2014/main" id="{ECE6DF4D-4079-53EB-13A4-982D87176CAD}"/>
              </a:ext>
            </a:extLst>
          </p:cNvPr>
          <p:cNvSpPr txBox="1"/>
          <p:nvPr/>
        </p:nvSpPr>
        <p:spPr>
          <a:xfrm>
            <a:off x="1086228" y="3044888"/>
            <a:ext cx="5488083"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When Mayor A.B.C Kempe first suggested turning the tunnels into air raid shelters, many people mocked him and called him the ‘Mad Mayor’.</a:t>
            </a:r>
          </a:p>
        </p:txBody>
      </p:sp>
      <p:sp>
        <p:nvSpPr>
          <p:cNvPr id="2" name="TextBox 1">
            <a:extLst>
              <a:ext uri="{FF2B5EF4-FFF2-40B4-BE49-F238E27FC236}">
                <a16:creationId xmlns:a16="http://schemas.microsoft.com/office/drawing/2014/main" id="{D29A3E13-94DD-019E-988C-452F056A37D3}"/>
              </a:ext>
            </a:extLst>
          </p:cNvPr>
          <p:cNvSpPr txBox="1"/>
          <p:nvPr/>
        </p:nvSpPr>
        <p:spPr>
          <a:xfrm>
            <a:off x="1086228" y="4319876"/>
            <a:ext cx="5488083"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After the 1940 air raid, people acknowledged that his idea had saved the lives of countless people.</a:t>
            </a:r>
          </a:p>
        </p:txBody>
      </p:sp>
      <p:grpSp>
        <p:nvGrpSpPr>
          <p:cNvPr id="10" name="Group 9" descr="A newspaper cutting that reads,&#10;'Mad mayor's new toy saves lives and his townspeople. 500 bombs Raid.'&#10;An illustration of a mother and her younger daughter. The mother wears a brown coat a skirt. The daughter wears a dark purple dress. ">
            <a:extLst>
              <a:ext uri="{FF2B5EF4-FFF2-40B4-BE49-F238E27FC236}">
                <a16:creationId xmlns:a16="http://schemas.microsoft.com/office/drawing/2014/main" id="{9E7F8D3D-34D5-E771-E0B3-DFDF806D2E97}"/>
              </a:ext>
            </a:extLst>
          </p:cNvPr>
          <p:cNvGrpSpPr/>
          <p:nvPr/>
        </p:nvGrpSpPr>
        <p:grpSpPr>
          <a:xfrm>
            <a:off x="6505304" y="529054"/>
            <a:ext cx="4222784" cy="5751967"/>
            <a:chOff x="6505304" y="529054"/>
            <a:chExt cx="4222784" cy="5751967"/>
          </a:xfrm>
        </p:grpSpPr>
        <p:grpSp>
          <p:nvGrpSpPr>
            <p:cNvPr id="8" name="Group 7">
              <a:extLst>
                <a:ext uri="{FF2B5EF4-FFF2-40B4-BE49-F238E27FC236}">
                  <a16:creationId xmlns:a16="http://schemas.microsoft.com/office/drawing/2014/main" id="{7E065992-687B-A4BF-ADEC-833A4A27985E}"/>
                </a:ext>
              </a:extLst>
            </p:cNvPr>
            <p:cNvGrpSpPr/>
            <p:nvPr/>
          </p:nvGrpSpPr>
          <p:grpSpPr>
            <a:xfrm>
              <a:off x="6769500" y="529054"/>
              <a:ext cx="3958588" cy="5691402"/>
              <a:chOff x="6959970" y="529054"/>
              <a:chExt cx="3958588" cy="5691402"/>
            </a:xfrm>
          </p:grpSpPr>
          <p:pic>
            <p:nvPicPr>
              <p:cNvPr id="4" name="Picture 3" descr="Newspaper with a picture of a person&#10;&#10;Description automatically generated">
                <a:extLst>
                  <a:ext uri="{FF2B5EF4-FFF2-40B4-BE49-F238E27FC236}">
                    <a16:creationId xmlns:a16="http://schemas.microsoft.com/office/drawing/2014/main" id="{44859278-174B-E3C5-D8B4-AF64FD7D9C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556">
                <a:off x="6959970" y="529054"/>
                <a:ext cx="3958588" cy="5691402"/>
              </a:xfrm>
              <a:prstGeom prst="rect">
                <a:avLst/>
              </a:prstGeom>
            </p:spPr>
          </p:pic>
          <p:sp>
            <p:nvSpPr>
              <p:cNvPr id="5" name="TextBox 4">
                <a:extLst>
                  <a:ext uri="{FF2B5EF4-FFF2-40B4-BE49-F238E27FC236}">
                    <a16:creationId xmlns:a16="http://schemas.microsoft.com/office/drawing/2014/main" id="{88023186-195E-68CB-0D25-DF8D881FF7E0}"/>
                  </a:ext>
                </a:extLst>
              </p:cNvPr>
              <p:cNvSpPr txBox="1"/>
              <p:nvPr/>
            </p:nvSpPr>
            <p:spPr>
              <a:xfrm>
                <a:off x="7486906" y="1231292"/>
                <a:ext cx="1184395" cy="215444"/>
              </a:xfrm>
              <a:prstGeom prst="rect">
                <a:avLst/>
              </a:prstGeom>
              <a:noFill/>
            </p:spPr>
            <p:txBody>
              <a:bodyPr wrap="square">
                <a:spAutoFit/>
              </a:bodyPr>
              <a:lstStyle/>
              <a:p>
                <a:r>
                  <a:rPr lang="en-GB" sz="800" dirty="0">
                    <a:solidFill>
                      <a:schemeClr val="bg1">
                        <a:lumMod val="85000"/>
                      </a:schemeClr>
                    </a:solidFill>
                    <a:latin typeface="Nunito Light" panose="02000303000000000000" pitchFamily="2" charset="77"/>
                  </a:rPr>
                  <a:t>© Daily Express 1940</a:t>
                </a:r>
              </a:p>
            </p:txBody>
          </p:sp>
        </p:grpSp>
        <p:pic>
          <p:nvPicPr>
            <p:cNvPr id="3" name="Picture 2" descr="An illustration of a mother and her younger daughter. The mother wears a brown coat a skirt. The daughter wears a dark purple dress. ">
              <a:extLst>
                <a:ext uri="{FF2B5EF4-FFF2-40B4-BE49-F238E27FC236}">
                  <a16:creationId xmlns:a16="http://schemas.microsoft.com/office/drawing/2014/main" id="{2187D6F4-8936-FDD8-7E21-38E6C7A00B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05304" y="1476547"/>
              <a:ext cx="1582263" cy="4804474"/>
            </a:xfrm>
            <a:prstGeom prst="rect">
              <a:avLst/>
            </a:prstGeom>
          </p:spPr>
        </p:pic>
      </p:grpSp>
      <p:pic>
        <p:nvPicPr>
          <p:cNvPr id="20" name="Picture 19">
            <a:extLst>
              <a:ext uri="{FF2B5EF4-FFF2-40B4-BE49-F238E27FC236}">
                <a16:creationId xmlns:a16="http://schemas.microsoft.com/office/drawing/2014/main" id="{CA38A746-9307-3340-4AB4-7CAF00D54BD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24426842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7" grpId="0" build="allAtOnce"/>
      <p:bldP spid="2"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BFE1A09-5416-C87A-4DA4-FB33C41015E8}"/>
            </a:ext>
          </a:extLst>
        </p:cNvPr>
        <p:cNvGrpSpPr/>
        <p:nvPr/>
      </p:nvGrpSpPr>
      <p:grpSpPr>
        <a:xfrm>
          <a:off x="0" y="0"/>
          <a:ext cx="0" cy="0"/>
          <a:chOff x="0" y="0"/>
          <a:chExt cx="0" cy="0"/>
        </a:xfrm>
      </p:grpSpPr>
      <p:sp>
        <p:nvSpPr>
          <p:cNvPr id="13" name="Title 2">
            <a:extLst>
              <a:ext uri="{FF2B5EF4-FFF2-40B4-BE49-F238E27FC236}">
                <a16:creationId xmlns:a16="http://schemas.microsoft.com/office/drawing/2014/main" id="{0896001E-FB0A-F87E-4223-11ABCB5EC535}"/>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Dunkirk</a:t>
            </a:r>
          </a:p>
        </p:txBody>
      </p:sp>
      <p:sp>
        <p:nvSpPr>
          <p:cNvPr id="11" name="TextBox 10">
            <a:extLst>
              <a:ext uri="{FF2B5EF4-FFF2-40B4-BE49-F238E27FC236}">
                <a16:creationId xmlns:a16="http://schemas.microsoft.com/office/drawing/2014/main" id="{B4A088AC-7B8A-8E39-7009-9EB51BCA92CB}"/>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How were people of Ramsgate affected during World War 2?</a:t>
            </a:r>
          </a:p>
        </p:txBody>
      </p:sp>
      <p:grpSp>
        <p:nvGrpSpPr>
          <p:cNvPr id="12" name="Group 11" descr="A photograph of a stained glass window which shows the heroic story of Dunkirk. ">
            <a:extLst>
              <a:ext uri="{FF2B5EF4-FFF2-40B4-BE49-F238E27FC236}">
                <a16:creationId xmlns:a16="http://schemas.microsoft.com/office/drawing/2014/main" id="{32B64FF1-FD25-5420-217A-7C73640762A8}"/>
              </a:ext>
            </a:extLst>
          </p:cNvPr>
          <p:cNvGrpSpPr/>
          <p:nvPr/>
        </p:nvGrpSpPr>
        <p:grpSpPr>
          <a:xfrm>
            <a:off x="683150" y="763454"/>
            <a:ext cx="3803911" cy="5151323"/>
            <a:chOff x="683150" y="763454"/>
            <a:chExt cx="3803911" cy="5151323"/>
          </a:xfrm>
        </p:grpSpPr>
        <p:pic>
          <p:nvPicPr>
            <p:cNvPr id="5" name="Picture 4" descr="A stained glass window with a picture of a ship and people&#10;&#10;Description automatically generated">
              <a:extLst>
                <a:ext uri="{FF2B5EF4-FFF2-40B4-BE49-F238E27FC236}">
                  <a16:creationId xmlns:a16="http://schemas.microsoft.com/office/drawing/2014/main" id="{48FD20B9-FA9E-D41B-CEBF-0A263E5C16B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2000" y="833022"/>
              <a:ext cx="3725061" cy="5081755"/>
            </a:xfrm>
            <a:prstGeom prst="rect">
              <a:avLst/>
            </a:prstGeom>
            <a:ln w="15875">
              <a:solidFill>
                <a:schemeClr val="tx1"/>
              </a:solidFill>
            </a:ln>
          </p:spPr>
        </p:pic>
        <p:sp>
          <p:nvSpPr>
            <p:cNvPr id="10" name="TextBox 9">
              <a:extLst>
                <a:ext uri="{FF2B5EF4-FFF2-40B4-BE49-F238E27FC236}">
                  <a16:creationId xmlns:a16="http://schemas.microsoft.com/office/drawing/2014/main" id="{E0EABB7E-2B4F-20BC-6043-4C5D114DE402}"/>
                </a:ext>
              </a:extLst>
            </p:cNvPr>
            <p:cNvSpPr txBox="1"/>
            <p:nvPr/>
          </p:nvSpPr>
          <p:spPr>
            <a:xfrm>
              <a:off x="683150" y="763454"/>
              <a:ext cx="1184395" cy="215444"/>
            </a:xfrm>
            <a:prstGeom prst="rect">
              <a:avLst/>
            </a:prstGeom>
            <a:noFill/>
          </p:spPr>
          <p:txBody>
            <a:bodyPr wrap="square">
              <a:spAutoFit/>
            </a:bodyPr>
            <a:lstStyle/>
            <a:p>
              <a:r>
                <a:rPr lang="en-GB" sz="800" dirty="0">
                  <a:solidFill>
                    <a:schemeClr val="tx1">
                      <a:lumMod val="50000"/>
                      <a:lumOff val="50000"/>
                    </a:schemeClr>
                  </a:solidFill>
                  <a:latin typeface="Nunito Light" panose="02000303000000000000" pitchFamily="2" charset="77"/>
                </a:rPr>
                <a:t>© IWM</a:t>
              </a:r>
            </a:p>
          </p:txBody>
        </p:sp>
      </p:grpSp>
      <p:sp>
        <p:nvSpPr>
          <p:cNvPr id="3" name="Title 1">
            <a:extLst>
              <a:ext uri="{FF2B5EF4-FFF2-40B4-BE49-F238E27FC236}">
                <a16:creationId xmlns:a16="http://schemas.microsoft.com/office/drawing/2014/main" id="{4D0EC609-6060-EF5F-4499-3259A6A46035}"/>
              </a:ext>
            </a:extLst>
          </p:cNvPr>
          <p:cNvSpPr txBox="1">
            <a:spLocks/>
          </p:cNvSpPr>
          <p:nvPr/>
        </p:nvSpPr>
        <p:spPr>
          <a:xfrm>
            <a:off x="4795048" y="818627"/>
            <a:ext cx="320207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Dunkirk</a:t>
            </a:r>
          </a:p>
        </p:txBody>
      </p:sp>
      <p:sp>
        <p:nvSpPr>
          <p:cNvPr id="6" name="TextBox 5">
            <a:extLst>
              <a:ext uri="{FF2B5EF4-FFF2-40B4-BE49-F238E27FC236}">
                <a16:creationId xmlns:a16="http://schemas.microsoft.com/office/drawing/2014/main" id="{85E2C8F7-DFBE-751B-AC27-665637C05509}"/>
              </a:ext>
            </a:extLst>
          </p:cNvPr>
          <p:cNvSpPr txBox="1"/>
          <p:nvPr/>
        </p:nvSpPr>
        <p:spPr>
          <a:xfrm>
            <a:off x="4795049" y="1679100"/>
            <a:ext cx="5372688"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Ramsgate harbour was very busy during the war. In May and June 1940, many small boats belonging to civilians gathered in Ramsgate. They were known as the 'little ships’. </a:t>
            </a:r>
          </a:p>
        </p:txBody>
      </p:sp>
      <p:sp>
        <p:nvSpPr>
          <p:cNvPr id="7" name="TextBox 6">
            <a:extLst>
              <a:ext uri="{FF2B5EF4-FFF2-40B4-BE49-F238E27FC236}">
                <a16:creationId xmlns:a16="http://schemas.microsoft.com/office/drawing/2014/main" id="{41B77D40-6885-9432-70A2-3225C0358A72}"/>
              </a:ext>
            </a:extLst>
          </p:cNvPr>
          <p:cNvSpPr txBox="1"/>
          <p:nvPr/>
        </p:nvSpPr>
        <p:spPr>
          <a:xfrm>
            <a:off x="4795048" y="3030363"/>
            <a:ext cx="537268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little ships went across the sea to rescue soldiers who were trapped on the beaches of Dunkirk in France. </a:t>
            </a:r>
          </a:p>
        </p:txBody>
      </p:sp>
      <p:sp>
        <p:nvSpPr>
          <p:cNvPr id="2" name="TextBox 1">
            <a:extLst>
              <a:ext uri="{FF2B5EF4-FFF2-40B4-BE49-F238E27FC236}">
                <a16:creationId xmlns:a16="http://schemas.microsoft.com/office/drawing/2014/main" id="{6AE6210A-DFD9-2E88-3D5B-32FBAE84FD63}"/>
              </a:ext>
            </a:extLst>
          </p:cNvPr>
          <p:cNvSpPr txBox="1"/>
          <p:nvPr/>
        </p:nvSpPr>
        <p:spPr>
          <a:xfrm>
            <a:off x="4795048" y="4065262"/>
            <a:ext cx="5495827"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When the soldiers came back to Ramsgate, they were given food, medical care, and a place to rest. </a:t>
            </a:r>
          </a:p>
        </p:txBody>
      </p:sp>
      <p:sp>
        <p:nvSpPr>
          <p:cNvPr id="4" name="TextBox 3">
            <a:extLst>
              <a:ext uri="{FF2B5EF4-FFF2-40B4-BE49-F238E27FC236}">
                <a16:creationId xmlns:a16="http://schemas.microsoft.com/office/drawing/2014/main" id="{8851A355-B742-E5C4-65C0-AC91151D2CD0}"/>
              </a:ext>
            </a:extLst>
          </p:cNvPr>
          <p:cNvSpPr txBox="1"/>
          <p:nvPr/>
        </p:nvSpPr>
        <p:spPr>
          <a:xfrm>
            <a:off x="4795048" y="5093601"/>
            <a:ext cx="6162253"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heroic effort is remembered with a beautiful stained-glass window in St George’s Church.</a:t>
            </a:r>
          </a:p>
        </p:txBody>
      </p:sp>
      <p:pic>
        <p:nvPicPr>
          <p:cNvPr id="9" name="Picture 8" descr="An illustration of a soldier from World War 2 dressed in a green military uniform.&#10;">
            <a:extLst>
              <a:ext uri="{FF2B5EF4-FFF2-40B4-BE49-F238E27FC236}">
                <a16:creationId xmlns:a16="http://schemas.microsoft.com/office/drawing/2014/main" id="{102BF5A9-F2D7-C5EB-0AD6-B8B50F5E70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076632" y="1211679"/>
            <a:ext cx="1416904" cy="4703098"/>
          </a:xfrm>
          <a:prstGeom prst="rect">
            <a:avLst/>
          </a:prstGeom>
        </p:spPr>
      </p:pic>
      <p:pic>
        <p:nvPicPr>
          <p:cNvPr id="20" name="Picture 19">
            <a:extLst>
              <a:ext uri="{FF2B5EF4-FFF2-40B4-BE49-F238E27FC236}">
                <a16:creationId xmlns:a16="http://schemas.microsoft.com/office/drawing/2014/main" id="{A6D65E3F-873E-A9E8-BB2C-7385C6E40B0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480964245"/>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2" presetClass="entr" presetSubtype="2" fill="hold" nodeType="afterEffect" p14:presetBounceEnd="50000">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14:bounceEnd="50000">
                                          <p:cBhvr additive="base">
                                            <p:cTn id="31"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2"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2" grpId="0"/>
          <p:bldP spid="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FCC806-09CD-B4E3-09C2-6E2A3A033D6B}"/>
              </a:ext>
            </a:extLst>
          </p:cNvPr>
          <p:cNvSpPr>
            <a:spLocks noGrp="1"/>
          </p:cNvSpPr>
          <p:nvPr>
            <p:ph type="ctrTitle"/>
          </p:nvPr>
        </p:nvSpPr>
        <p:spPr>
          <a:xfrm>
            <a:off x="1524000" y="-1604075"/>
            <a:ext cx="9144000" cy="1604075"/>
          </a:xfrm>
        </p:spPr>
        <p:txBody>
          <a:bodyPr vert="horz" lIns="91440" tIns="45720" rIns="91440" bIns="45720" rtlCol="0" anchor="b">
            <a:normAutofit fontScale="90000"/>
          </a:bodyPr>
          <a:lstStyle/>
          <a:p>
            <a:r>
              <a:rPr lang="en-US" dirty="0"/>
              <a:t>How was Ramsgate            affected by the World Wars?</a:t>
            </a:r>
          </a:p>
        </p:txBody>
      </p:sp>
      <p:grpSp>
        <p:nvGrpSpPr>
          <p:cNvPr id="14" name="Group 13" descr="What was World War 1?&#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1777990" y="1065296"/>
              <a:ext cx="2978720"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World War 1?</a:t>
              </a:r>
            </a:p>
          </p:txBody>
        </p:sp>
      </p:grpSp>
      <p:grpSp>
        <p:nvGrpSpPr>
          <p:cNvPr id="17" name="Group 16" descr="How were people of Ramsgate affected during World War 1?&#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5" y="86524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were people        of Ramsgate affected during World War 1?</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2277865" y="2753413"/>
            <a:ext cx="7636269" cy="1077218"/>
          </a:xfrm>
          <a:prstGeom prst="rect">
            <a:avLst/>
          </a:prstGeom>
          <a:noFill/>
        </p:spPr>
        <p:txBody>
          <a:bodyPr wrap="square">
            <a:spAutoFit/>
          </a:bodyPr>
          <a:lstStyle/>
          <a:p>
            <a:pPr algn="ctr"/>
            <a:r>
              <a:rPr lang="en-GB" sz="3200" dirty="0">
                <a:solidFill>
                  <a:srgbClr val="EC5E42"/>
                </a:solidFill>
                <a:latin typeface="Superclarendon Rg" panose="02000505080000020003" pitchFamily="2" charset="77"/>
              </a:rPr>
              <a:t>How was Ramsgate            affected by the World Wars?</a:t>
            </a:r>
          </a:p>
        </p:txBody>
      </p:sp>
      <p:grpSp>
        <p:nvGrpSpPr>
          <p:cNvPr id="20" name="Group 19" descr="What was World War 2?&#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1792397" y="4653930"/>
              <a:ext cx="2949905"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World War 2?</a:t>
              </a:r>
            </a:p>
          </p:txBody>
        </p:sp>
      </p:grpSp>
      <p:grpSp>
        <p:nvGrpSpPr>
          <p:cNvPr id="23" name="Group 22" descr="How were people of Ramsgate affected during World War 2?&#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4" y="4453875"/>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were people        of Ramsgate affected during World War 2?</a:t>
              </a:r>
            </a:p>
          </p:txBody>
        </p:sp>
      </p:grpSp>
      <p:pic>
        <p:nvPicPr>
          <p:cNvPr id="2" name="Picture 1">
            <a:extLst>
              <a:ext uri="{FF2B5EF4-FFF2-40B4-BE49-F238E27FC236}">
                <a16:creationId xmlns:a16="http://schemas.microsoft.com/office/drawing/2014/main" id="{8D331B43-798F-C1F4-FF3B-DD55A4FB4F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1CC885E-B870-7115-9846-4113473DFBCF}"/>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F8D20BDA-51AC-2337-FC2F-9C0F3E309ED9}"/>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Dunkirk Part 2</a:t>
            </a:r>
          </a:p>
        </p:txBody>
      </p:sp>
      <p:sp>
        <p:nvSpPr>
          <p:cNvPr id="11" name="TextBox 10">
            <a:extLst>
              <a:ext uri="{FF2B5EF4-FFF2-40B4-BE49-F238E27FC236}">
                <a16:creationId xmlns:a16="http://schemas.microsoft.com/office/drawing/2014/main" id="{B347EF8D-2CE4-F1B3-B081-B2525912054B}"/>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How were people of Ramsgate affected during World War 2?</a:t>
            </a:r>
          </a:p>
        </p:txBody>
      </p:sp>
      <p:sp>
        <p:nvSpPr>
          <p:cNvPr id="3" name="Title 1">
            <a:extLst>
              <a:ext uri="{FF2B5EF4-FFF2-40B4-BE49-F238E27FC236}">
                <a16:creationId xmlns:a16="http://schemas.microsoft.com/office/drawing/2014/main" id="{F793983C-2D4F-36D5-ECF6-A7DF836F8235}"/>
              </a:ext>
            </a:extLst>
          </p:cNvPr>
          <p:cNvSpPr txBox="1">
            <a:spLocks/>
          </p:cNvSpPr>
          <p:nvPr/>
        </p:nvSpPr>
        <p:spPr>
          <a:xfrm>
            <a:off x="694387" y="545698"/>
            <a:ext cx="86868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Dunkirk</a:t>
            </a:r>
          </a:p>
        </p:txBody>
      </p:sp>
      <p:sp>
        <p:nvSpPr>
          <p:cNvPr id="6" name="TextBox 5">
            <a:extLst>
              <a:ext uri="{FF2B5EF4-FFF2-40B4-BE49-F238E27FC236}">
                <a16:creationId xmlns:a16="http://schemas.microsoft.com/office/drawing/2014/main" id="{F88BC4FE-79E7-1BB1-BA0B-E23EE6F6E02F}"/>
              </a:ext>
            </a:extLst>
          </p:cNvPr>
          <p:cNvSpPr txBox="1"/>
          <p:nvPr/>
        </p:nvSpPr>
        <p:spPr>
          <a:xfrm>
            <a:off x="678889" y="1285103"/>
            <a:ext cx="9116040"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The evacuation of more than 338,000 allied soldiers from Dunkirk was an important event during World War 2</a:t>
            </a:r>
            <a:r>
              <a:rPr lang="en-GB" sz="1400">
                <a:latin typeface="Linkpen 17a Print" panose="03050602060000000000" pitchFamily="66" charset="77"/>
              </a:rPr>
              <a:t>. </a:t>
            </a:r>
          </a:p>
          <a:p>
            <a:pPr algn="ctr">
              <a:lnSpc>
                <a:spcPct val="150000"/>
              </a:lnSpc>
            </a:pPr>
            <a:r>
              <a:rPr lang="en-GB" sz="1400">
                <a:latin typeface="Linkpen 17a Print" panose="03050602060000000000" pitchFamily="66" charset="77"/>
              </a:rPr>
              <a:t>Ramsgate </a:t>
            </a:r>
            <a:r>
              <a:rPr lang="en-GB" sz="1400" dirty="0">
                <a:latin typeface="Linkpen 17a Print" panose="03050602060000000000" pitchFamily="66" charset="77"/>
              </a:rPr>
              <a:t>played a key role in rescuing so many soldiers.</a:t>
            </a:r>
          </a:p>
        </p:txBody>
      </p:sp>
      <p:pic>
        <p:nvPicPr>
          <p:cNvPr id="5" name="Picture 4" descr="A illustration of a world war 1 solider wearing green military uniform and a grey helmet. ">
            <a:extLst>
              <a:ext uri="{FF2B5EF4-FFF2-40B4-BE49-F238E27FC236}">
                <a16:creationId xmlns:a16="http://schemas.microsoft.com/office/drawing/2014/main" id="{44B92645-CFA7-9B0E-F63E-44858169D9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14239" y="413962"/>
            <a:ext cx="1783374" cy="4653982"/>
          </a:xfrm>
          <a:prstGeom prst="rect">
            <a:avLst/>
          </a:prstGeom>
        </p:spPr>
      </p:pic>
      <p:grpSp>
        <p:nvGrpSpPr>
          <p:cNvPr id="8" name="Group 7" descr="A painting of the shores of Dunkirk. It shows a beach packed with soldiers and lots of boats arriving to rescue them. ">
            <a:extLst>
              <a:ext uri="{FF2B5EF4-FFF2-40B4-BE49-F238E27FC236}">
                <a16:creationId xmlns:a16="http://schemas.microsoft.com/office/drawing/2014/main" id="{FFCEAB7D-4D86-D886-AF62-DE23FBB11791}"/>
              </a:ext>
            </a:extLst>
          </p:cNvPr>
          <p:cNvGrpSpPr/>
          <p:nvPr/>
        </p:nvGrpSpPr>
        <p:grpSpPr>
          <a:xfrm>
            <a:off x="694386" y="2083815"/>
            <a:ext cx="10881623" cy="3976023"/>
            <a:chOff x="694386" y="2083815"/>
            <a:chExt cx="10881623" cy="3976023"/>
          </a:xfrm>
        </p:grpSpPr>
        <p:pic>
          <p:nvPicPr>
            <p:cNvPr id="2" name="Picture 1" descr="A painting of a battle&#10;&#10;Description automatically generated">
              <a:extLst>
                <a:ext uri="{FF2B5EF4-FFF2-40B4-BE49-F238E27FC236}">
                  <a16:creationId xmlns:a16="http://schemas.microsoft.com/office/drawing/2014/main" id="{A3A5F02F-1154-A23D-B8C0-DBFC01E28C0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94386" y="2154264"/>
              <a:ext cx="10803227" cy="3905574"/>
            </a:xfrm>
            <a:prstGeom prst="rect">
              <a:avLst/>
            </a:prstGeom>
            <a:ln w="15875">
              <a:solidFill>
                <a:schemeClr val="tx1"/>
              </a:solidFill>
            </a:ln>
          </p:spPr>
        </p:pic>
        <p:sp>
          <p:nvSpPr>
            <p:cNvPr id="7" name="TextBox 6">
              <a:extLst>
                <a:ext uri="{FF2B5EF4-FFF2-40B4-BE49-F238E27FC236}">
                  <a16:creationId xmlns:a16="http://schemas.microsoft.com/office/drawing/2014/main" id="{3B49003A-5EE2-152C-2901-23CC63BC7D31}"/>
                </a:ext>
              </a:extLst>
            </p:cNvPr>
            <p:cNvSpPr txBox="1"/>
            <p:nvPr/>
          </p:nvSpPr>
          <p:spPr>
            <a:xfrm>
              <a:off x="9365689" y="2083815"/>
              <a:ext cx="2210320" cy="215444"/>
            </a:xfrm>
            <a:prstGeom prst="rect">
              <a:avLst/>
            </a:prstGeom>
            <a:noFill/>
          </p:spPr>
          <p:txBody>
            <a:bodyPr wrap="square">
              <a:spAutoFit/>
            </a:bodyPr>
            <a:lstStyle/>
            <a:p>
              <a:r>
                <a:rPr lang="en-GB" sz="800" dirty="0">
                  <a:solidFill>
                    <a:schemeClr val="bg1"/>
                  </a:solidFill>
                  <a:latin typeface="Nunito Light" panose="02000303000000000000" pitchFamily="2" charset="77"/>
                </a:rPr>
                <a:t>© Public Domain from Wikimedia Commons</a:t>
              </a:r>
            </a:p>
          </p:txBody>
        </p:sp>
      </p:grpSp>
      <p:pic>
        <p:nvPicPr>
          <p:cNvPr id="20" name="Picture 19">
            <a:extLst>
              <a:ext uri="{FF2B5EF4-FFF2-40B4-BE49-F238E27FC236}">
                <a16:creationId xmlns:a16="http://schemas.microsoft.com/office/drawing/2014/main" id="{8B7EA602-7718-6A18-FCA2-D037117990E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2333603990"/>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2" presetClass="entr" presetSubtype="1" fill="hold" nodeType="afterEffect" p14:presetBounceEnd="50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50000">
                                          <p:cBhvr additive="base">
                                            <p:cTn id="19"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AD92A3E-B5D9-F7E3-DCD0-E0EB2F652D85}"/>
            </a:ext>
          </a:extLst>
        </p:cNvPr>
        <p:cNvGrpSpPr/>
        <p:nvPr/>
      </p:nvGrpSpPr>
      <p:grpSpPr>
        <a:xfrm>
          <a:off x="0" y="0"/>
          <a:ext cx="0" cy="0"/>
          <a:chOff x="0" y="0"/>
          <a:chExt cx="0" cy="0"/>
        </a:xfrm>
      </p:grpSpPr>
      <p:sp>
        <p:nvSpPr>
          <p:cNvPr id="21" name="Title 2">
            <a:extLst>
              <a:ext uri="{FF2B5EF4-FFF2-40B4-BE49-F238E27FC236}">
                <a16:creationId xmlns:a16="http://schemas.microsoft.com/office/drawing/2014/main" id="{83AFAFFD-FD4A-86BA-81EA-25B25A30A840}"/>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Useful Information</a:t>
            </a:r>
          </a:p>
        </p:txBody>
      </p:sp>
      <p:sp>
        <p:nvSpPr>
          <p:cNvPr id="3" name="Title 1">
            <a:extLst>
              <a:ext uri="{FF2B5EF4-FFF2-40B4-BE49-F238E27FC236}">
                <a16:creationId xmlns:a16="http://schemas.microsoft.com/office/drawing/2014/main" id="{55ADEB44-1650-7A6F-0CDF-1161822AA521}"/>
              </a:ext>
            </a:extLst>
          </p:cNvPr>
          <p:cNvSpPr txBox="1">
            <a:spLocks/>
          </p:cNvSpPr>
          <p:nvPr/>
        </p:nvSpPr>
        <p:spPr>
          <a:xfrm>
            <a:off x="494269" y="580026"/>
            <a:ext cx="86868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Other useful information</a:t>
            </a:r>
          </a:p>
        </p:txBody>
      </p:sp>
      <p:sp>
        <p:nvSpPr>
          <p:cNvPr id="2" name="TextBox 1">
            <a:extLst>
              <a:ext uri="{FF2B5EF4-FFF2-40B4-BE49-F238E27FC236}">
                <a16:creationId xmlns:a16="http://schemas.microsoft.com/office/drawing/2014/main" id="{2EDE8228-75F3-408E-173E-9D35238B2250}"/>
              </a:ext>
            </a:extLst>
          </p:cNvPr>
          <p:cNvSpPr txBox="1"/>
          <p:nvPr/>
        </p:nvSpPr>
        <p:spPr>
          <a:xfrm>
            <a:off x="573465" y="1503728"/>
            <a:ext cx="8795259"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To find out more about Ramsgate’s heritage, explore these suggested websites.</a:t>
            </a:r>
          </a:p>
        </p:txBody>
      </p:sp>
      <p:pic>
        <p:nvPicPr>
          <p:cNvPr id="12" name="Picture 11" descr="An illustration of a soldier from World War 2 dressed in a green military uniform.">
            <a:extLst>
              <a:ext uri="{FF2B5EF4-FFF2-40B4-BE49-F238E27FC236}">
                <a16:creationId xmlns:a16="http://schemas.microsoft.com/office/drawing/2014/main" id="{8FD2F000-970E-8B30-C0CC-4BA33BA1828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794927" y="435169"/>
            <a:ext cx="1428579" cy="1827583"/>
          </a:xfrm>
          <a:prstGeom prst="rect">
            <a:avLst/>
          </a:prstGeom>
        </p:spPr>
      </p:pic>
      <p:pic>
        <p:nvPicPr>
          <p:cNvPr id="16" name="Picture 15" descr="A light beam. ">
            <a:extLst>
              <a:ext uri="{FF2B5EF4-FFF2-40B4-BE49-F238E27FC236}">
                <a16:creationId xmlns:a16="http://schemas.microsoft.com/office/drawing/2014/main" id="{088A7391-1EB4-5A9B-F975-3E08E011D27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2262752"/>
            <a:ext cx="11496908" cy="3915024"/>
          </a:xfrm>
          <a:prstGeom prst="rect">
            <a:avLst/>
          </a:prstGeom>
        </p:spPr>
      </p:pic>
      <p:pic>
        <p:nvPicPr>
          <p:cNvPr id="17" name="Picture 16" descr="A light beam. ">
            <a:extLst>
              <a:ext uri="{FF2B5EF4-FFF2-40B4-BE49-F238E27FC236}">
                <a16:creationId xmlns:a16="http://schemas.microsoft.com/office/drawing/2014/main" id="{8B4CFDEC-16A3-1F9E-D1B6-F153C382DFD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94268" y="2262752"/>
            <a:ext cx="11699011" cy="3625092"/>
          </a:xfrm>
          <a:prstGeom prst="rect">
            <a:avLst/>
          </a:prstGeom>
        </p:spPr>
      </p:pic>
      <p:grpSp>
        <p:nvGrpSpPr>
          <p:cNvPr id="4" name="Group 3" descr="https://www.ramsgatetrail.co.uk/other-projects &#10;">
            <a:extLst>
              <a:ext uri="{FF2B5EF4-FFF2-40B4-BE49-F238E27FC236}">
                <a16:creationId xmlns:a16="http://schemas.microsoft.com/office/drawing/2014/main" id="{F30DA0EA-AC1C-7C69-8D04-E7EF6C22FD4E}"/>
              </a:ext>
            </a:extLst>
          </p:cNvPr>
          <p:cNvGrpSpPr/>
          <p:nvPr/>
        </p:nvGrpSpPr>
        <p:grpSpPr>
          <a:xfrm>
            <a:off x="494269" y="2479262"/>
            <a:ext cx="5498354" cy="2123658"/>
            <a:chOff x="518175" y="454349"/>
            <a:chExt cx="5498354" cy="2123658"/>
          </a:xfrm>
        </p:grpSpPr>
        <p:sp>
          <p:nvSpPr>
            <p:cNvPr id="5" name="Rectangle 4">
              <a:hlinkClick r:id="rId6"/>
              <a:extLst>
                <a:ext uri="{FF2B5EF4-FFF2-40B4-BE49-F238E27FC236}">
                  <a16:creationId xmlns:a16="http://schemas.microsoft.com/office/drawing/2014/main" id="{1B1EB19D-1BCA-8702-96A2-CBAF86ABA287}"/>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hlinkClick r:id="rId6"/>
              <a:extLst>
                <a:ext uri="{FF2B5EF4-FFF2-40B4-BE49-F238E27FC236}">
                  <a16:creationId xmlns:a16="http://schemas.microsoft.com/office/drawing/2014/main" id="{411303F8-3C9B-423C-F795-3B084C4A4DAA}"/>
                </a:ext>
              </a:extLst>
            </p:cNvPr>
            <p:cNvSpPr txBox="1"/>
            <p:nvPr/>
          </p:nvSpPr>
          <p:spPr>
            <a:xfrm>
              <a:off x="824060" y="1162234"/>
              <a:ext cx="4886583" cy="707886"/>
            </a:xfrm>
            <a:prstGeom prst="rect">
              <a:avLst/>
            </a:prstGeom>
            <a:noFill/>
            <a:ln w="19050">
              <a:noFill/>
            </a:ln>
          </p:spPr>
          <p:txBody>
            <a:bodyPr wrap="square">
              <a:spAutoFit/>
            </a:bodyPr>
            <a:lstStyle/>
            <a:p>
              <a:pPr algn="ctr"/>
              <a:r>
                <a:rPr lang="en-GB" sz="2000" dirty="0">
                  <a:solidFill>
                    <a:srgbClr val="EC5E42"/>
                  </a:solidFill>
                  <a:latin typeface="Superclarendon Rg" panose="02000505080000020003" pitchFamily="2" charset="77"/>
                </a:rPr>
                <a:t>https://</a:t>
              </a:r>
              <a:r>
                <a:rPr lang="en-GB" sz="2000" dirty="0" err="1">
                  <a:solidFill>
                    <a:srgbClr val="EC5E42"/>
                  </a:solidFill>
                  <a:latin typeface="Superclarendon Rg" panose="02000505080000020003" pitchFamily="2" charset="77"/>
                </a:rPr>
                <a:t>www.ramsgatetrail.co.uk</a:t>
              </a:r>
              <a:r>
                <a:rPr lang="en-GB" sz="2000" dirty="0">
                  <a:solidFill>
                    <a:srgbClr val="EC5E42"/>
                  </a:solidFill>
                  <a:latin typeface="Superclarendon Rg" panose="02000505080000020003" pitchFamily="2" charset="77"/>
                </a:rPr>
                <a:t>/other-projects </a:t>
              </a:r>
            </a:p>
          </p:txBody>
        </p:sp>
      </p:grpSp>
      <p:grpSp>
        <p:nvGrpSpPr>
          <p:cNvPr id="7" name="Group 6" descr="https://www.ramsgatetrail.co.uk/_files/ugd/540ae9_10aadc3a599e47999335984329088b8f.pdf &#10;">
            <a:extLst>
              <a:ext uri="{FF2B5EF4-FFF2-40B4-BE49-F238E27FC236}">
                <a16:creationId xmlns:a16="http://schemas.microsoft.com/office/drawing/2014/main" id="{F2032F16-241A-DA8F-E5B7-563E1CEA3A83}"/>
              </a:ext>
            </a:extLst>
          </p:cNvPr>
          <p:cNvGrpSpPr/>
          <p:nvPr/>
        </p:nvGrpSpPr>
        <p:grpSpPr>
          <a:xfrm>
            <a:off x="6171815" y="2479262"/>
            <a:ext cx="5498354" cy="2123658"/>
            <a:chOff x="518175" y="454349"/>
            <a:chExt cx="5498354" cy="2123658"/>
          </a:xfrm>
        </p:grpSpPr>
        <p:sp>
          <p:nvSpPr>
            <p:cNvPr id="8" name="Rectangle 7">
              <a:hlinkClick r:id="rId7"/>
              <a:extLst>
                <a:ext uri="{FF2B5EF4-FFF2-40B4-BE49-F238E27FC236}">
                  <a16:creationId xmlns:a16="http://schemas.microsoft.com/office/drawing/2014/main" id="{4FCA2434-2C56-FAA3-BD16-83E85F4EA70D}"/>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hlinkClick r:id="rId7"/>
              <a:extLst>
                <a:ext uri="{FF2B5EF4-FFF2-40B4-BE49-F238E27FC236}">
                  <a16:creationId xmlns:a16="http://schemas.microsoft.com/office/drawing/2014/main" id="{694A7932-46A2-02B2-C479-8B1B409F5150}"/>
                </a:ext>
              </a:extLst>
            </p:cNvPr>
            <p:cNvSpPr txBox="1"/>
            <p:nvPr/>
          </p:nvSpPr>
          <p:spPr>
            <a:xfrm>
              <a:off x="834818" y="1008345"/>
              <a:ext cx="4865068" cy="1015663"/>
            </a:xfrm>
            <a:prstGeom prst="rect">
              <a:avLst/>
            </a:prstGeom>
            <a:noFill/>
            <a:ln w="19050">
              <a:noFill/>
            </a:ln>
          </p:spPr>
          <p:txBody>
            <a:bodyPr wrap="square">
              <a:spAutoFit/>
            </a:bodyPr>
            <a:lstStyle/>
            <a:p>
              <a:pPr algn="ctr"/>
              <a:r>
                <a:rPr lang="en-GB" sz="2000" dirty="0">
                  <a:solidFill>
                    <a:srgbClr val="EC5E42"/>
                  </a:solidFill>
                  <a:latin typeface="Superclarendon Rg" panose="02000505080000020003" pitchFamily="2" charset="77"/>
                </a:rPr>
                <a:t>https://</a:t>
              </a:r>
              <a:r>
                <a:rPr lang="en-GB" sz="2000" dirty="0" err="1">
                  <a:solidFill>
                    <a:srgbClr val="EC5E42"/>
                  </a:solidFill>
                  <a:latin typeface="Superclarendon Rg" panose="02000505080000020003" pitchFamily="2" charset="77"/>
                </a:rPr>
                <a:t>www.ramsgatetrail.co.uk</a:t>
              </a:r>
              <a:r>
                <a:rPr lang="en-GB" sz="2000" dirty="0">
                  <a:solidFill>
                    <a:srgbClr val="EC5E42"/>
                  </a:solidFill>
                  <a:latin typeface="Superclarendon Rg" panose="02000505080000020003" pitchFamily="2" charset="77"/>
                </a:rPr>
                <a:t>/_files/</a:t>
              </a:r>
              <a:r>
                <a:rPr lang="en-GB" sz="2000" dirty="0" err="1">
                  <a:solidFill>
                    <a:srgbClr val="EC5E42"/>
                  </a:solidFill>
                  <a:latin typeface="Superclarendon Rg" panose="02000505080000020003" pitchFamily="2" charset="77"/>
                </a:rPr>
                <a:t>ugd</a:t>
              </a:r>
              <a:r>
                <a:rPr lang="en-GB" sz="2000" dirty="0">
                  <a:solidFill>
                    <a:srgbClr val="EC5E42"/>
                  </a:solidFill>
                  <a:latin typeface="Superclarendon Rg" panose="02000505080000020003" pitchFamily="2" charset="77"/>
                </a:rPr>
                <a:t>/540ae9_10aadc3a599e47999335984329088b8f.pdf </a:t>
              </a:r>
            </a:p>
          </p:txBody>
        </p:sp>
      </p:grpSp>
      <p:pic>
        <p:nvPicPr>
          <p:cNvPr id="18" name="Picture 17" descr="Two grey searchlights. ">
            <a:extLst>
              <a:ext uri="{FF2B5EF4-FFF2-40B4-BE49-F238E27FC236}">
                <a16:creationId xmlns:a16="http://schemas.microsoft.com/office/drawing/2014/main" id="{48A360E9-1FAF-8A39-3113-A50E6067354D}"/>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 y="4409672"/>
            <a:ext cx="12191999" cy="2447607"/>
          </a:xfrm>
          <a:prstGeom prst="rect">
            <a:avLst/>
          </a:prstGeom>
        </p:spPr>
      </p:pic>
      <p:pic>
        <p:nvPicPr>
          <p:cNvPr id="19" name="Picture 18">
            <a:extLst>
              <a:ext uri="{FF2B5EF4-FFF2-40B4-BE49-F238E27FC236}">
                <a16:creationId xmlns:a16="http://schemas.microsoft.com/office/drawing/2014/main" id="{8AEE2039-A6D7-3A80-5D57-C6920ED05CC2}"/>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10623918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fade">
                                      <p:cBhvr>
                                        <p:cTn id="18" dur="500"/>
                                        <p:tgtEl>
                                          <p:spTgt spid="2">
                                            <p:txEl>
                                              <p:pRg st="0" end="0"/>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1347C769-2A24-7491-4154-A390777B4ED8}"/>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World War 1</a:t>
            </a:r>
          </a:p>
        </p:txBody>
      </p:sp>
      <p:sp>
        <p:nvSpPr>
          <p:cNvPr id="11" name="TextBox 10">
            <a:extLst>
              <a:ext uri="{FF2B5EF4-FFF2-40B4-BE49-F238E27FC236}">
                <a16:creationId xmlns:a16="http://schemas.microsoft.com/office/drawing/2014/main" id="{783B29E9-B659-A0BE-38AB-74617199D84A}"/>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What was World War 1?</a:t>
            </a:r>
          </a:p>
        </p:txBody>
      </p:sp>
      <p:sp>
        <p:nvSpPr>
          <p:cNvPr id="19" name="Title 1">
            <a:extLst>
              <a:ext uri="{FF2B5EF4-FFF2-40B4-BE49-F238E27FC236}">
                <a16:creationId xmlns:a16="http://schemas.microsoft.com/office/drawing/2014/main" id="{0E64242C-2FFD-AB87-9893-6045363D9EBB}"/>
              </a:ext>
            </a:extLst>
          </p:cNvPr>
          <p:cNvSpPr txBox="1">
            <a:spLocks/>
          </p:cNvSpPr>
          <p:nvPr/>
        </p:nvSpPr>
        <p:spPr>
          <a:xfrm>
            <a:off x="494269" y="545698"/>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World War 1 </a:t>
            </a:r>
          </a:p>
        </p:txBody>
      </p:sp>
      <p:pic>
        <p:nvPicPr>
          <p:cNvPr id="5" name="Picture 4" descr="An illustration of a World war 1 soldier wearing a green military uniform.">
            <a:extLst>
              <a:ext uri="{FF2B5EF4-FFF2-40B4-BE49-F238E27FC236}">
                <a16:creationId xmlns:a16="http://schemas.microsoft.com/office/drawing/2014/main" id="{CC2E1E84-941D-7045-B87B-4F6AE93FC16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6171" y="1478131"/>
            <a:ext cx="1385909" cy="4627946"/>
          </a:xfrm>
          <a:prstGeom prst="rect">
            <a:avLst/>
          </a:prstGeom>
        </p:spPr>
      </p:pic>
      <p:sp>
        <p:nvSpPr>
          <p:cNvPr id="21" name="TextBox 20">
            <a:extLst>
              <a:ext uri="{FF2B5EF4-FFF2-40B4-BE49-F238E27FC236}">
                <a16:creationId xmlns:a16="http://schemas.microsoft.com/office/drawing/2014/main" id="{9CE88537-DC52-D010-D72D-C7A93EEF09D4}"/>
              </a:ext>
            </a:extLst>
          </p:cNvPr>
          <p:cNvSpPr txBox="1"/>
          <p:nvPr/>
        </p:nvSpPr>
        <p:spPr>
          <a:xfrm>
            <a:off x="1728060" y="1439147"/>
            <a:ext cx="6101721"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the early 1900s, tensions in Europe were high as many countries competed with one another for power. </a:t>
            </a:r>
          </a:p>
        </p:txBody>
      </p:sp>
      <p:sp>
        <p:nvSpPr>
          <p:cNvPr id="22" name="TextBox 21">
            <a:extLst>
              <a:ext uri="{FF2B5EF4-FFF2-40B4-BE49-F238E27FC236}">
                <a16:creationId xmlns:a16="http://schemas.microsoft.com/office/drawing/2014/main" id="{957C25B4-A03A-9306-C4D2-768AB6F2952F}"/>
              </a:ext>
            </a:extLst>
          </p:cNvPr>
          <p:cNvSpPr txBox="1"/>
          <p:nvPr/>
        </p:nvSpPr>
        <p:spPr>
          <a:xfrm>
            <a:off x="1728060" y="2304391"/>
            <a:ext cx="610172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On the 28th of June 1914, the heir to the Austro-Hungarian Empire, Archduke Franz Ferdinand, was assassinated. </a:t>
            </a:r>
          </a:p>
        </p:txBody>
      </p:sp>
      <p:sp>
        <p:nvSpPr>
          <p:cNvPr id="23" name="TextBox 22">
            <a:extLst>
              <a:ext uri="{FF2B5EF4-FFF2-40B4-BE49-F238E27FC236}">
                <a16:creationId xmlns:a16="http://schemas.microsoft.com/office/drawing/2014/main" id="{C6A50BF3-5B5D-2AF5-026F-0A385899D12D}"/>
              </a:ext>
            </a:extLst>
          </p:cNvPr>
          <p:cNvSpPr txBox="1"/>
          <p:nvPr/>
        </p:nvSpPr>
        <p:spPr>
          <a:xfrm>
            <a:off x="1728060" y="3492801"/>
            <a:ext cx="5726624"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event sparked a chain reaction of conflicts. Austria-Hungary blamed Serbia for the assassination and declared war on them. Soon, other countries joined in to support their allies, and the war quickly spread. </a:t>
            </a:r>
          </a:p>
        </p:txBody>
      </p:sp>
      <p:sp>
        <p:nvSpPr>
          <p:cNvPr id="24" name="TextBox 23">
            <a:extLst>
              <a:ext uri="{FF2B5EF4-FFF2-40B4-BE49-F238E27FC236}">
                <a16:creationId xmlns:a16="http://schemas.microsoft.com/office/drawing/2014/main" id="{FF0804BB-7A04-57B1-9FDA-61B56AAC9CCC}"/>
              </a:ext>
            </a:extLst>
          </p:cNvPr>
          <p:cNvSpPr txBox="1"/>
          <p:nvPr/>
        </p:nvSpPr>
        <p:spPr>
          <a:xfrm>
            <a:off x="1728061" y="5327541"/>
            <a:ext cx="549415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Britain was soon at war and men signed up to fight in Europe. The war raged from 1914 until 1918.</a:t>
            </a:r>
          </a:p>
        </p:txBody>
      </p:sp>
      <p:grpSp>
        <p:nvGrpSpPr>
          <p:cNvPr id="3" name="Group 2" descr="A black and white photograph of the Archduke Franz Ferdinand. He has dark hair, a large moustache and is wearing a row of military medals. ">
            <a:extLst>
              <a:ext uri="{FF2B5EF4-FFF2-40B4-BE49-F238E27FC236}">
                <a16:creationId xmlns:a16="http://schemas.microsoft.com/office/drawing/2014/main" id="{DA51A553-557A-0D3E-8F0F-F1E59369B053}"/>
              </a:ext>
            </a:extLst>
          </p:cNvPr>
          <p:cNvGrpSpPr/>
          <p:nvPr/>
        </p:nvGrpSpPr>
        <p:grpSpPr>
          <a:xfrm>
            <a:off x="7656594" y="699742"/>
            <a:ext cx="3816956" cy="5366006"/>
            <a:chOff x="7617849" y="645499"/>
            <a:chExt cx="3816956" cy="5366006"/>
          </a:xfrm>
        </p:grpSpPr>
        <p:pic>
          <p:nvPicPr>
            <p:cNvPr id="18" name="Picture 17" descr="A person with a mustache and a mustache&#10;&#10;Description automatically generated">
              <a:extLst>
                <a:ext uri="{FF2B5EF4-FFF2-40B4-BE49-F238E27FC236}">
                  <a16:creationId xmlns:a16="http://schemas.microsoft.com/office/drawing/2014/main" id="{2ED535AA-6940-E823-1BAC-9A69AB87871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92572" y="716112"/>
              <a:ext cx="3742233" cy="5295393"/>
            </a:xfrm>
            <a:prstGeom prst="rect">
              <a:avLst/>
            </a:prstGeom>
            <a:ln w="15875">
              <a:solidFill>
                <a:schemeClr val="tx1"/>
              </a:solidFill>
            </a:ln>
          </p:spPr>
        </p:pic>
        <p:sp>
          <p:nvSpPr>
            <p:cNvPr id="2" name="TextBox 1">
              <a:extLst>
                <a:ext uri="{FF2B5EF4-FFF2-40B4-BE49-F238E27FC236}">
                  <a16:creationId xmlns:a16="http://schemas.microsoft.com/office/drawing/2014/main" id="{0E1004BE-1C16-23BB-1C47-DD256B5DCE4C}"/>
                </a:ext>
              </a:extLst>
            </p:cNvPr>
            <p:cNvSpPr txBox="1"/>
            <p:nvPr/>
          </p:nvSpPr>
          <p:spPr>
            <a:xfrm>
              <a:off x="7617849" y="645499"/>
              <a:ext cx="2346207" cy="215444"/>
            </a:xfrm>
            <a:prstGeom prst="rect">
              <a:avLst/>
            </a:prstGeom>
            <a:noFill/>
          </p:spPr>
          <p:txBody>
            <a:bodyPr wrap="square">
              <a:spAutoFit/>
            </a:bodyPr>
            <a:lstStyle/>
            <a:p>
              <a:r>
                <a:rPr lang="en-GB" sz="800" dirty="0">
                  <a:solidFill>
                    <a:schemeClr val="bg1">
                      <a:lumMod val="50000"/>
                    </a:schemeClr>
                  </a:solidFill>
                  <a:latin typeface="Nunito Light" panose="02000303000000000000" pitchFamily="2" charset="77"/>
                </a:rPr>
                <a:t>© Public Domain from Wikimedia Commons</a:t>
              </a:r>
            </a:p>
          </p:txBody>
        </p:sp>
      </p:grpSp>
      <p:pic>
        <p:nvPicPr>
          <p:cNvPr id="20" name="Picture 19">
            <a:extLst>
              <a:ext uri="{FF2B5EF4-FFF2-40B4-BE49-F238E27FC236}">
                <a16:creationId xmlns:a16="http://schemas.microsoft.com/office/drawing/2014/main" id="{BF66AA89-76D9-857D-F840-3591B4DF797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 presetClass="entr" presetSubtype="8" fill="hold" nodeType="afterEffect" p14:presetBounceEnd="5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p:bldP spid="23" grpId="0"/>
          <p:bldP spid="2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ADE5F68-45B1-8487-A7F0-14FA73B6B2C6}"/>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BDED38DA-C8C2-ADC9-B54F-6EA30FB1634C}"/>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Zeppelin Raids</a:t>
            </a:r>
          </a:p>
        </p:txBody>
      </p:sp>
      <p:sp>
        <p:nvSpPr>
          <p:cNvPr id="11" name="TextBox 10">
            <a:extLst>
              <a:ext uri="{FF2B5EF4-FFF2-40B4-BE49-F238E27FC236}">
                <a16:creationId xmlns:a16="http://schemas.microsoft.com/office/drawing/2014/main" id="{C954FE05-8C0F-8B4B-3FEE-A32E54E61494}"/>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How were people of Ramsgate affected during World War 1?</a:t>
            </a:r>
          </a:p>
        </p:txBody>
      </p:sp>
      <p:sp>
        <p:nvSpPr>
          <p:cNvPr id="19" name="Title 1">
            <a:extLst>
              <a:ext uri="{FF2B5EF4-FFF2-40B4-BE49-F238E27FC236}">
                <a16:creationId xmlns:a16="http://schemas.microsoft.com/office/drawing/2014/main" id="{4B0DD926-6BD6-CD14-48B6-574AC0C17FFA}"/>
              </a:ext>
            </a:extLst>
          </p:cNvPr>
          <p:cNvSpPr txBox="1">
            <a:spLocks/>
          </p:cNvSpPr>
          <p:nvPr/>
        </p:nvSpPr>
        <p:spPr>
          <a:xfrm>
            <a:off x="494269" y="545698"/>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Zeppelin Raids</a:t>
            </a:r>
          </a:p>
        </p:txBody>
      </p:sp>
      <p:sp>
        <p:nvSpPr>
          <p:cNvPr id="21" name="TextBox 20">
            <a:extLst>
              <a:ext uri="{FF2B5EF4-FFF2-40B4-BE49-F238E27FC236}">
                <a16:creationId xmlns:a16="http://schemas.microsoft.com/office/drawing/2014/main" id="{6DAA36EE-77C6-2A13-F637-BFEC8933C1BE}"/>
              </a:ext>
            </a:extLst>
          </p:cNvPr>
          <p:cNvSpPr txBox="1"/>
          <p:nvPr/>
        </p:nvSpPr>
        <p:spPr>
          <a:xfrm>
            <a:off x="607917" y="1499582"/>
            <a:ext cx="5091154"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During the First World War, Britain came under attack from the air, putting civilians in the firing line for the very first time. </a:t>
            </a:r>
          </a:p>
        </p:txBody>
      </p:sp>
      <p:sp>
        <p:nvSpPr>
          <p:cNvPr id="22" name="TextBox 21">
            <a:extLst>
              <a:ext uri="{FF2B5EF4-FFF2-40B4-BE49-F238E27FC236}">
                <a16:creationId xmlns:a16="http://schemas.microsoft.com/office/drawing/2014/main" id="{D456F594-72E9-C9F9-C4B2-4EE79640EA86}"/>
              </a:ext>
            </a:extLst>
          </p:cNvPr>
          <p:cNvSpPr txBox="1"/>
          <p:nvPr/>
        </p:nvSpPr>
        <p:spPr>
          <a:xfrm>
            <a:off x="607917" y="2455613"/>
            <a:ext cx="5091154"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No one expected air raids, so when German airships first flew over Britain, people weren't ready.</a:t>
            </a:r>
          </a:p>
        </p:txBody>
      </p:sp>
      <p:sp>
        <p:nvSpPr>
          <p:cNvPr id="23" name="TextBox 22">
            <a:extLst>
              <a:ext uri="{FF2B5EF4-FFF2-40B4-BE49-F238E27FC236}">
                <a16:creationId xmlns:a16="http://schemas.microsoft.com/office/drawing/2014/main" id="{5884D618-27C0-C426-5B3A-06A229BD3235}"/>
              </a:ext>
            </a:extLst>
          </p:cNvPr>
          <p:cNvSpPr txBox="1"/>
          <p:nvPr/>
        </p:nvSpPr>
        <p:spPr>
          <a:xfrm>
            <a:off x="607917" y="3470969"/>
            <a:ext cx="509115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Zeppelins could turn off their engines, drifting silently to carry out surprise attacks.</a:t>
            </a:r>
          </a:p>
        </p:txBody>
      </p:sp>
      <p:sp>
        <p:nvSpPr>
          <p:cNvPr id="24" name="TextBox 23">
            <a:extLst>
              <a:ext uri="{FF2B5EF4-FFF2-40B4-BE49-F238E27FC236}">
                <a16:creationId xmlns:a16="http://schemas.microsoft.com/office/drawing/2014/main" id="{5C62FEA3-4C23-F8DF-FB58-5EA59027A30C}"/>
              </a:ext>
            </a:extLst>
          </p:cNvPr>
          <p:cNvSpPr txBox="1"/>
          <p:nvPr/>
        </p:nvSpPr>
        <p:spPr>
          <a:xfrm>
            <a:off x="607917" y="4462292"/>
            <a:ext cx="4431687"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Although the town pictured is Great Yarmouth in Norfolk, this generated image is what a Zeppelin would have looked like to those on the street.</a:t>
            </a:r>
          </a:p>
        </p:txBody>
      </p:sp>
      <p:pic>
        <p:nvPicPr>
          <p:cNvPr id="15" name="Picture 14" descr="A beam of light coming from the searchlight. ">
            <a:extLst>
              <a:ext uri="{FF2B5EF4-FFF2-40B4-BE49-F238E27FC236}">
                <a16:creationId xmlns:a16="http://schemas.microsoft.com/office/drawing/2014/main" id="{0F96459C-74E7-8F59-2CB8-A191EFCABEC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191547" y="-92925"/>
            <a:ext cx="7090860" cy="6226096"/>
          </a:xfrm>
          <a:prstGeom prst="rect">
            <a:avLst/>
          </a:prstGeom>
        </p:spPr>
      </p:pic>
      <p:pic>
        <p:nvPicPr>
          <p:cNvPr id="13" name="Picture 12" descr="A grey searchlight pointing upwards. ">
            <a:extLst>
              <a:ext uri="{FF2B5EF4-FFF2-40B4-BE49-F238E27FC236}">
                <a16:creationId xmlns:a16="http://schemas.microsoft.com/office/drawing/2014/main" id="{FAADBE3A-6C28-C441-D4F6-A01D580B0F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43897" y="5128166"/>
            <a:ext cx="1151399" cy="1584867"/>
          </a:xfrm>
          <a:prstGeom prst="rect">
            <a:avLst/>
          </a:prstGeom>
        </p:spPr>
      </p:pic>
      <p:pic>
        <p:nvPicPr>
          <p:cNvPr id="5" name="Picture 4" descr="An illustration of a dark grey Zeppelin. ">
            <a:extLst>
              <a:ext uri="{FF2B5EF4-FFF2-40B4-BE49-F238E27FC236}">
                <a16:creationId xmlns:a16="http://schemas.microsoft.com/office/drawing/2014/main" id="{5825060F-A98A-7B5F-BA46-AA64868986A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91400" y="503251"/>
            <a:ext cx="4800600" cy="1485900"/>
          </a:xfrm>
          <a:prstGeom prst="rect">
            <a:avLst/>
          </a:prstGeom>
        </p:spPr>
      </p:pic>
      <p:grpSp>
        <p:nvGrpSpPr>
          <p:cNvPr id="8" name="Group 7" descr="A generated image of what a Zeppelin would have looked like above houses today. ">
            <a:extLst>
              <a:ext uri="{FF2B5EF4-FFF2-40B4-BE49-F238E27FC236}">
                <a16:creationId xmlns:a16="http://schemas.microsoft.com/office/drawing/2014/main" id="{6AAE202A-A373-61AC-7ABE-67302A713EA4}"/>
              </a:ext>
            </a:extLst>
          </p:cNvPr>
          <p:cNvGrpSpPr/>
          <p:nvPr/>
        </p:nvGrpSpPr>
        <p:grpSpPr>
          <a:xfrm>
            <a:off x="6326473" y="2416936"/>
            <a:ext cx="4720654" cy="2571657"/>
            <a:chOff x="6460635" y="857343"/>
            <a:chExt cx="4720654" cy="2571657"/>
          </a:xfrm>
        </p:grpSpPr>
        <p:pic>
          <p:nvPicPr>
            <p:cNvPr id="2" name="Content Placeholder 4">
              <a:extLst>
                <a:ext uri="{FF2B5EF4-FFF2-40B4-BE49-F238E27FC236}">
                  <a16:creationId xmlns:a16="http://schemas.microsoft.com/office/drawing/2014/main" id="{7E301283-5CCB-98A5-8C1B-5BD644150714}"/>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460635" y="915400"/>
              <a:ext cx="4651864" cy="2513600"/>
            </a:xfrm>
            <a:prstGeom prst="rect">
              <a:avLst/>
            </a:prstGeom>
            <a:ln w="15875">
              <a:solidFill>
                <a:schemeClr val="tx1"/>
              </a:solidFill>
            </a:ln>
          </p:spPr>
        </p:pic>
        <p:sp>
          <p:nvSpPr>
            <p:cNvPr id="3" name="TextBox 2">
              <a:extLst>
                <a:ext uri="{FF2B5EF4-FFF2-40B4-BE49-F238E27FC236}">
                  <a16:creationId xmlns:a16="http://schemas.microsoft.com/office/drawing/2014/main" id="{5FD14406-837B-4F84-EA07-FB71BBDFDDF9}"/>
                </a:ext>
              </a:extLst>
            </p:cNvPr>
            <p:cNvSpPr txBox="1"/>
            <p:nvPr/>
          </p:nvSpPr>
          <p:spPr>
            <a:xfrm>
              <a:off x="10076053" y="857343"/>
              <a:ext cx="1105236" cy="215444"/>
            </a:xfrm>
            <a:prstGeom prst="rect">
              <a:avLst/>
            </a:prstGeom>
            <a:noFill/>
          </p:spPr>
          <p:txBody>
            <a:bodyPr wrap="square">
              <a:spAutoFit/>
            </a:bodyPr>
            <a:lstStyle/>
            <a:p>
              <a:r>
                <a:rPr lang="en-GB" sz="800" dirty="0">
                  <a:solidFill>
                    <a:schemeClr val="bg1">
                      <a:lumMod val="75000"/>
                    </a:schemeClr>
                  </a:solidFill>
                  <a:latin typeface="Nunito Light" panose="02000303000000000000" pitchFamily="2" charset="77"/>
                </a:rPr>
                <a:t>©Compost Creative</a:t>
              </a:r>
            </a:p>
          </p:txBody>
        </p:sp>
      </p:grpSp>
      <p:pic>
        <p:nvPicPr>
          <p:cNvPr id="20" name="Picture 19">
            <a:extLst>
              <a:ext uri="{FF2B5EF4-FFF2-40B4-BE49-F238E27FC236}">
                <a16:creationId xmlns:a16="http://schemas.microsoft.com/office/drawing/2014/main" id="{C259EC87-AFFA-A5CA-4394-CFE2E8A42BF1}"/>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36765285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2" presetClass="entr" presetSubtype="2" accel="50000" decel="5000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2000" fill="hold"/>
                                        <p:tgtEl>
                                          <p:spTgt spid="5"/>
                                        </p:tgtEl>
                                        <p:attrNameLst>
                                          <p:attrName>ppt_x</p:attrName>
                                        </p:attrNameLst>
                                      </p:cBhvr>
                                      <p:tavLst>
                                        <p:tav tm="0">
                                          <p:val>
                                            <p:strVal val="1+#ppt_w/2"/>
                                          </p:val>
                                        </p:tav>
                                        <p:tav tm="100000">
                                          <p:val>
                                            <p:strVal val="#ppt_x"/>
                                          </p:val>
                                        </p:tav>
                                      </p:tavLst>
                                    </p:anim>
                                    <p:anim calcmode="lin" valueType="num">
                                      <p:cBhvr additive="base">
                                        <p:cTn id="11" dur="20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animEffect transition="in" filter="fade">
                                      <p:cBhvr>
                                        <p:cTn id="15" dur="500"/>
                                        <p:tgtEl>
                                          <p:spTgt spid="21">
                                            <p:txEl>
                                              <p:pRg st="0" end="0"/>
                                            </p:txEl>
                                          </p:spTgt>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22">
                                            <p:txEl>
                                              <p:pRg st="0" end="0"/>
                                            </p:txEl>
                                          </p:spTgt>
                                        </p:tgtEl>
                                        <p:attrNameLst>
                                          <p:attrName>style.visibility</p:attrName>
                                        </p:attrNameLst>
                                      </p:cBhvr>
                                      <p:to>
                                        <p:strVal val="visible"/>
                                      </p:to>
                                    </p:set>
                                    <p:animEffect transition="in" filter="fade">
                                      <p:cBhvr>
                                        <p:cTn id="23" dur="500"/>
                                        <p:tgtEl>
                                          <p:spTgt spid="22">
                                            <p:txEl>
                                              <p:pRg st="0" end="0"/>
                                            </p:txEl>
                                          </p:spTgt>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23">
                                            <p:txEl>
                                              <p:pRg st="0" end="0"/>
                                            </p:txEl>
                                          </p:spTgt>
                                        </p:tgtEl>
                                        <p:attrNameLst>
                                          <p:attrName>style.visibility</p:attrName>
                                        </p:attrNameLst>
                                      </p:cBhvr>
                                      <p:to>
                                        <p:strVal val="visible"/>
                                      </p:to>
                                    </p:set>
                                    <p:animEffect transition="in" filter="fade">
                                      <p:cBhvr>
                                        <p:cTn id="27" dur="500"/>
                                        <p:tgtEl>
                                          <p:spTgt spid="23">
                                            <p:txEl>
                                              <p:pRg st="0" end="0"/>
                                            </p:txEl>
                                          </p:spTgt>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24">
                                            <p:txEl>
                                              <p:pRg st="0" end="0"/>
                                            </p:txEl>
                                          </p:spTgt>
                                        </p:tgtEl>
                                        <p:attrNameLst>
                                          <p:attrName>style.visibility</p:attrName>
                                        </p:attrNameLst>
                                      </p:cBhvr>
                                      <p:to>
                                        <p:strVal val="visible"/>
                                      </p:to>
                                    </p:set>
                                    <p:animEffect transition="in" filter="fade">
                                      <p:cBhvr>
                                        <p:cTn id="31" dur="500"/>
                                        <p:tgtEl>
                                          <p:spTgt spid="24">
                                            <p:txEl>
                                              <p:pRg st="0" end="0"/>
                                            </p:txEl>
                                          </p:spTgt>
                                        </p:tgtEl>
                                      </p:cBhvr>
                                    </p:animEffect>
                                  </p:childTnLst>
                                </p:cTn>
                              </p:par>
                            </p:childTnLst>
                          </p:cTn>
                        </p:par>
                        <p:par>
                          <p:cTn id="32" fill="hold">
                            <p:stCondLst>
                              <p:cond delay="4500"/>
                            </p:stCondLst>
                            <p:childTnLst>
                              <p:par>
                                <p:cTn id="33" presetID="22" presetClass="entr" presetSubtype="4"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build="allAtOnce"/>
      <p:bldP spid="22" grpId="0" build="allAtOnce"/>
      <p:bldP spid="23" grpId="0" build="allAtOnce"/>
      <p:bldP spid="2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20EBC29-D6DC-054E-AA05-53614998190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2FF5EE9-2267-4C33-61FA-D7A4F71657C8}"/>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Zeppelin Raids Part 2</a:t>
            </a:r>
          </a:p>
        </p:txBody>
      </p:sp>
      <p:pic>
        <p:nvPicPr>
          <p:cNvPr id="7" name="Picture 6" descr="A light beam. ">
            <a:extLst>
              <a:ext uri="{FF2B5EF4-FFF2-40B4-BE49-F238E27FC236}">
                <a16:creationId xmlns:a16="http://schemas.microsoft.com/office/drawing/2014/main" id="{A10DE289-B10F-AE08-1AA7-45BEA39E7A7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1496908" cy="6177056"/>
          </a:xfrm>
          <a:prstGeom prst="rect">
            <a:avLst/>
          </a:prstGeom>
        </p:spPr>
      </p:pic>
      <p:pic>
        <p:nvPicPr>
          <p:cNvPr id="14" name="Picture 13" descr="A light beam. ">
            <a:extLst>
              <a:ext uri="{FF2B5EF4-FFF2-40B4-BE49-F238E27FC236}">
                <a16:creationId xmlns:a16="http://schemas.microsoft.com/office/drawing/2014/main" id="{3114193F-AB0F-0831-C2F1-A9DBEB0E837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94268" y="720"/>
            <a:ext cx="11699011" cy="5887124"/>
          </a:xfrm>
          <a:prstGeom prst="rect">
            <a:avLst/>
          </a:prstGeom>
        </p:spPr>
      </p:pic>
      <p:sp>
        <p:nvSpPr>
          <p:cNvPr id="11" name="TextBox 10">
            <a:extLst>
              <a:ext uri="{FF2B5EF4-FFF2-40B4-BE49-F238E27FC236}">
                <a16:creationId xmlns:a16="http://schemas.microsoft.com/office/drawing/2014/main" id="{4A435552-20C1-8E27-6341-81E5E81EE34E}"/>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World War 1?  How were people of Ramsgate affected during World War 1?</a:t>
            </a:r>
          </a:p>
        </p:txBody>
      </p:sp>
      <p:sp>
        <p:nvSpPr>
          <p:cNvPr id="19" name="Title 1">
            <a:extLst>
              <a:ext uri="{FF2B5EF4-FFF2-40B4-BE49-F238E27FC236}">
                <a16:creationId xmlns:a16="http://schemas.microsoft.com/office/drawing/2014/main" id="{4FF60224-1AD1-731C-D9F4-29529EE68E71}"/>
              </a:ext>
            </a:extLst>
          </p:cNvPr>
          <p:cNvSpPr txBox="1">
            <a:spLocks/>
          </p:cNvSpPr>
          <p:nvPr/>
        </p:nvSpPr>
        <p:spPr>
          <a:xfrm>
            <a:off x="494269" y="545698"/>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Zeppelin Raids</a:t>
            </a:r>
          </a:p>
        </p:txBody>
      </p:sp>
      <p:pic>
        <p:nvPicPr>
          <p:cNvPr id="20" name="Picture 19">
            <a:extLst>
              <a:ext uri="{FF2B5EF4-FFF2-40B4-BE49-F238E27FC236}">
                <a16:creationId xmlns:a16="http://schemas.microsoft.com/office/drawing/2014/main" id="{68E50CA0-5ED7-FC67-649F-5B1FAB2F992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8671" y="-10316"/>
            <a:ext cx="1563328" cy="1409487"/>
          </a:xfrm>
          <a:prstGeom prst="rect">
            <a:avLst/>
          </a:prstGeom>
        </p:spPr>
      </p:pic>
      <p:sp>
        <p:nvSpPr>
          <p:cNvPr id="21" name="TextBox 20">
            <a:extLst>
              <a:ext uri="{FF2B5EF4-FFF2-40B4-BE49-F238E27FC236}">
                <a16:creationId xmlns:a16="http://schemas.microsoft.com/office/drawing/2014/main" id="{A4D8ECB6-0710-4D96-85E7-694BD62D2D06}"/>
              </a:ext>
            </a:extLst>
          </p:cNvPr>
          <p:cNvSpPr txBox="1"/>
          <p:nvPr/>
        </p:nvSpPr>
        <p:spPr>
          <a:xfrm>
            <a:off x="563312" y="1492816"/>
            <a:ext cx="10799781"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At first, British defences were unable to deal with the Zeppelin threat. However, by 1916 a range of anti-airship defence measures were introduced. </a:t>
            </a:r>
          </a:p>
        </p:txBody>
      </p:sp>
      <p:sp>
        <p:nvSpPr>
          <p:cNvPr id="22" name="TextBox 21">
            <a:extLst>
              <a:ext uri="{FF2B5EF4-FFF2-40B4-BE49-F238E27FC236}">
                <a16:creationId xmlns:a16="http://schemas.microsoft.com/office/drawing/2014/main" id="{E5BF9011-537F-8489-0D3D-165CE0D03483}"/>
              </a:ext>
            </a:extLst>
          </p:cNvPr>
          <p:cNvSpPr txBox="1"/>
          <p:nvPr/>
        </p:nvSpPr>
        <p:spPr>
          <a:xfrm>
            <a:off x="563312" y="2375127"/>
            <a:ext cx="11494369" cy="382092"/>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Many more guns and searchlights were put in place. Fighter aircraft were also sent against them.  Zeppelin raids were called off in 1917.</a:t>
            </a:r>
          </a:p>
        </p:txBody>
      </p:sp>
      <p:sp>
        <p:nvSpPr>
          <p:cNvPr id="23" name="TextBox 22">
            <a:extLst>
              <a:ext uri="{FF2B5EF4-FFF2-40B4-BE49-F238E27FC236}">
                <a16:creationId xmlns:a16="http://schemas.microsoft.com/office/drawing/2014/main" id="{53365A20-5B96-B121-5C5A-C9A6BBFD68E8}"/>
              </a:ext>
            </a:extLst>
          </p:cNvPr>
          <p:cNvSpPr txBox="1"/>
          <p:nvPr/>
        </p:nvSpPr>
        <p:spPr>
          <a:xfrm>
            <a:off x="563312" y="3071496"/>
            <a:ext cx="7198618"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During the war, there were only 52 Zeppelin raids on England. </a:t>
            </a:r>
          </a:p>
        </p:txBody>
      </p:sp>
      <p:sp>
        <p:nvSpPr>
          <p:cNvPr id="24" name="TextBox 23">
            <a:extLst>
              <a:ext uri="{FF2B5EF4-FFF2-40B4-BE49-F238E27FC236}">
                <a16:creationId xmlns:a16="http://schemas.microsoft.com/office/drawing/2014/main" id="{7C8963A9-C213-6679-1229-1FFD32A7B603}"/>
              </a:ext>
            </a:extLst>
          </p:cNvPr>
          <p:cNvSpPr txBox="1"/>
          <p:nvPr/>
        </p:nvSpPr>
        <p:spPr>
          <a:xfrm>
            <a:off x="563313" y="3818450"/>
            <a:ext cx="10065358"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the end of the war over 1,500 British citizens had been killed in air raids.</a:t>
            </a:r>
          </a:p>
        </p:txBody>
      </p:sp>
      <p:pic>
        <p:nvPicPr>
          <p:cNvPr id="13" name="Picture 12" descr="Two grey searchlights. ">
            <a:extLst>
              <a:ext uri="{FF2B5EF4-FFF2-40B4-BE49-F238E27FC236}">
                <a16:creationId xmlns:a16="http://schemas.microsoft.com/office/drawing/2014/main" id="{7D9C4314-894C-0A0C-27D5-1BEF6B340513}"/>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 y="4409672"/>
            <a:ext cx="12191999" cy="2447607"/>
          </a:xfrm>
          <a:prstGeom prst="rect">
            <a:avLst/>
          </a:prstGeom>
        </p:spPr>
      </p:pic>
    </p:spTree>
    <p:extLst>
      <p:ext uri="{BB962C8B-B14F-4D97-AF65-F5344CB8AC3E}">
        <p14:creationId xmlns:p14="http://schemas.microsoft.com/office/powerpoint/2010/main" val="2751152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7C31C63-FC41-D487-A1D9-760E0EC12935}"/>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02D8235D-8C7D-DAA1-A352-2D2B9E9FC553}"/>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Under Attack!</a:t>
            </a:r>
          </a:p>
        </p:txBody>
      </p:sp>
      <p:sp>
        <p:nvSpPr>
          <p:cNvPr id="11" name="TextBox 10">
            <a:extLst>
              <a:ext uri="{FF2B5EF4-FFF2-40B4-BE49-F238E27FC236}">
                <a16:creationId xmlns:a16="http://schemas.microsoft.com/office/drawing/2014/main" id="{1880BF0B-B30A-0B78-DD16-111FADD122CB}"/>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How were people of Ramsgate affected during World War 1?</a:t>
            </a:r>
          </a:p>
        </p:txBody>
      </p:sp>
      <p:sp>
        <p:nvSpPr>
          <p:cNvPr id="19" name="Title 1">
            <a:extLst>
              <a:ext uri="{FF2B5EF4-FFF2-40B4-BE49-F238E27FC236}">
                <a16:creationId xmlns:a16="http://schemas.microsoft.com/office/drawing/2014/main" id="{47E2E8AA-CBB9-2607-5F88-3AFEE0604C9B}"/>
              </a:ext>
            </a:extLst>
          </p:cNvPr>
          <p:cNvSpPr txBox="1">
            <a:spLocks/>
          </p:cNvSpPr>
          <p:nvPr/>
        </p:nvSpPr>
        <p:spPr>
          <a:xfrm>
            <a:off x="494269" y="545698"/>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Under Attack!</a:t>
            </a:r>
          </a:p>
        </p:txBody>
      </p:sp>
      <p:sp>
        <p:nvSpPr>
          <p:cNvPr id="21" name="TextBox 20">
            <a:extLst>
              <a:ext uri="{FF2B5EF4-FFF2-40B4-BE49-F238E27FC236}">
                <a16:creationId xmlns:a16="http://schemas.microsoft.com/office/drawing/2014/main" id="{E064B305-7EA7-D54B-1CA2-FD710BCBA99D}"/>
              </a:ext>
            </a:extLst>
          </p:cNvPr>
          <p:cNvSpPr txBox="1"/>
          <p:nvPr/>
        </p:nvSpPr>
        <p:spPr>
          <a:xfrm>
            <a:off x="607917" y="1301930"/>
            <a:ext cx="10866688"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During World War 1, Ramsgate gained a reputation as Britain’s most bombed seaside town because of how close it is to mainland Europe. The town faced shelling from the sea by German destroyers and air raids from Zeppelins and early bombers. </a:t>
            </a:r>
          </a:p>
        </p:txBody>
      </p:sp>
      <p:sp>
        <p:nvSpPr>
          <p:cNvPr id="22" name="TextBox 21">
            <a:extLst>
              <a:ext uri="{FF2B5EF4-FFF2-40B4-BE49-F238E27FC236}">
                <a16:creationId xmlns:a16="http://schemas.microsoft.com/office/drawing/2014/main" id="{A20BDFC7-64A8-3794-2448-6D2C1566ECF5}"/>
              </a:ext>
            </a:extLst>
          </p:cNvPr>
          <p:cNvSpPr txBox="1"/>
          <p:nvPr/>
        </p:nvSpPr>
        <p:spPr>
          <a:xfrm>
            <a:off x="607917" y="2433599"/>
            <a:ext cx="4622005"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On the 17th of May 1915, a single Zeppelin airship, flying at a high altitude, dropped about two dozen bombs on Ramsgate in the early morning. </a:t>
            </a:r>
          </a:p>
        </p:txBody>
      </p:sp>
      <p:sp>
        <p:nvSpPr>
          <p:cNvPr id="23" name="TextBox 22">
            <a:extLst>
              <a:ext uri="{FF2B5EF4-FFF2-40B4-BE49-F238E27FC236}">
                <a16:creationId xmlns:a16="http://schemas.microsoft.com/office/drawing/2014/main" id="{129D3DEA-744F-9368-EF58-A57C1B6A56CE}"/>
              </a:ext>
            </a:extLst>
          </p:cNvPr>
          <p:cNvSpPr txBox="1"/>
          <p:nvPr/>
        </p:nvSpPr>
        <p:spPr>
          <a:xfrm>
            <a:off x="607917" y="3888433"/>
            <a:ext cx="4622005"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Several properties were damaged, including the Bull and George Hotel, where two people died from their injuries.</a:t>
            </a:r>
          </a:p>
        </p:txBody>
      </p:sp>
      <p:sp>
        <p:nvSpPr>
          <p:cNvPr id="24" name="TextBox 23">
            <a:extLst>
              <a:ext uri="{FF2B5EF4-FFF2-40B4-BE49-F238E27FC236}">
                <a16:creationId xmlns:a16="http://schemas.microsoft.com/office/drawing/2014/main" id="{95526923-F5C6-76CF-2214-4A7511C5C242}"/>
              </a:ext>
            </a:extLst>
          </p:cNvPr>
          <p:cNvSpPr txBox="1"/>
          <p:nvPr/>
        </p:nvSpPr>
        <p:spPr>
          <a:xfrm>
            <a:off x="607917" y="5020102"/>
            <a:ext cx="431976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As people surveyed the damage, they realised that the clock had stopped at the exact time of the air raid.</a:t>
            </a:r>
          </a:p>
        </p:txBody>
      </p:sp>
      <p:pic>
        <p:nvPicPr>
          <p:cNvPr id="2" name="Online Media 1" descr="Ramsgate Zeppelin Raid (1915) - First World War | BFI National Archive">
            <a:hlinkClick r:id="" action="ppaction://media"/>
            <a:extLst>
              <a:ext uri="{FF2B5EF4-FFF2-40B4-BE49-F238E27FC236}">
                <a16:creationId xmlns:a16="http://schemas.microsoft.com/office/drawing/2014/main" id="{6F4515C2-3DCC-3149-9E51-1D70FA70D0B5}"/>
              </a:ext>
            </a:extLst>
          </p:cNvPr>
          <p:cNvPicPr>
            <a:picLocks noRot="1" noChangeAspect="1"/>
          </p:cNvPicPr>
          <p:nvPr>
            <a:videoFile r:link="rId1"/>
          </p:nvPr>
        </p:nvPicPr>
        <p:blipFill>
          <a:blip r:embed="rId4"/>
          <a:stretch>
            <a:fillRect/>
          </a:stretch>
        </p:blipFill>
        <p:spPr>
          <a:xfrm>
            <a:off x="5350331" y="2568680"/>
            <a:ext cx="6170480" cy="3486321"/>
          </a:xfrm>
          <a:prstGeom prst="rect">
            <a:avLst/>
          </a:prstGeom>
          <a:ln w="15875">
            <a:solidFill>
              <a:schemeClr val="tx1"/>
            </a:solidFill>
          </a:ln>
        </p:spPr>
      </p:pic>
      <p:pic>
        <p:nvPicPr>
          <p:cNvPr id="3" name="Picture 2">
            <a:extLst>
              <a:ext uri="{FF2B5EF4-FFF2-40B4-BE49-F238E27FC236}">
                <a16:creationId xmlns:a16="http://schemas.microsoft.com/office/drawing/2014/main" id="{D44FEF14-95B7-AE2A-AB46-ACD33FF3F62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8671" y="-10316"/>
            <a:ext cx="1563328" cy="1409487"/>
          </a:xfrm>
          <a:prstGeom prst="rect">
            <a:avLst/>
          </a:prstGeom>
        </p:spPr>
      </p:pic>
    </p:spTree>
    <p:extLst>
      <p:ext uri="{BB962C8B-B14F-4D97-AF65-F5344CB8AC3E}">
        <p14:creationId xmlns:p14="http://schemas.microsoft.com/office/powerpoint/2010/main" val="3743644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xEl>
                                              <p:pRg st="0" end="0"/>
                                            </p:txEl>
                                          </p:spTgt>
                                        </p:tgtEl>
                                        <p:attrNameLst>
                                          <p:attrName>style.visibility</p:attrName>
                                        </p:attrNameLst>
                                      </p:cBhvr>
                                      <p:to>
                                        <p:strVal val="visible"/>
                                      </p:to>
                                    </p:set>
                                    <p:animEffect transition="in" filter="fade">
                                      <p:cBhvr>
                                        <p:cTn id="11" dur="500"/>
                                        <p:tgtEl>
                                          <p:spTgt spid="21">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xEl>
                                              <p:pRg st="0" end="0"/>
                                            </p:txEl>
                                          </p:spTgt>
                                        </p:tgtEl>
                                        <p:attrNameLst>
                                          <p:attrName>style.visibility</p:attrName>
                                        </p:attrNameLst>
                                      </p:cBhvr>
                                      <p:to>
                                        <p:strVal val="visible"/>
                                      </p:to>
                                    </p:set>
                                    <p:animEffect transition="in" filter="fade">
                                      <p:cBhvr>
                                        <p:cTn id="15" dur="500"/>
                                        <p:tgtEl>
                                          <p:spTgt spid="22">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3">
                                            <p:txEl>
                                              <p:pRg st="0" end="0"/>
                                            </p:txEl>
                                          </p:spTgt>
                                        </p:tgtEl>
                                        <p:attrNameLst>
                                          <p:attrName>style.visibility</p:attrName>
                                        </p:attrNameLst>
                                      </p:cBhvr>
                                      <p:to>
                                        <p:strVal val="visible"/>
                                      </p:to>
                                    </p:set>
                                    <p:animEffect transition="in" filter="fade">
                                      <p:cBhvr>
                                        <p:cTn id="22" dur="500"/>
                                        <p:tgtEl>
                                          <p:spTgt spid="23">
                                            <p:txEl>
                                              <p:pRg st="0" end="0"/>
                                            </p:tx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4">
                                            <p:txEl>
                                              <p:pRg st="0" end="0"/>
                                            </p:txEl>
                                          </p:spTgt>
                                        </p:tgtEl>
                                        <p:attrNameLst>
                                          <p:attrName>style.visibility</p:attrName>
                                        </p:attrNameLst>
                                      </p:cBhvr>
                                      <p:to>
                                        <p:strVal val="visible"/>
                                      </p:to>
                                    </p:set>
                                    <p:animEffect transition="in" filter="fade">
                                      <p:cBhvr>
                                        <p:cTn id="26"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7" fill="hold" display="0">
                  <p:stCondLst>
                    <p:cond delay="indefinite"/>
                  </p:stCondLst>
                </p:cTn>
                <p:tgtEl>
                  <p:spTgt spid="2"/>
                </p:tgtEl>
              </p:cMediaNode>
            </p:video>
            <p:seq concurrent="1" nextAc="seek">
              <p:cTn id="28" restart="whenNotActive" fill="hold" evtFilter="cancelBubble" nodeType="interactiveSeq">
                <p:stCondLst>
                  <p:cond evt="onClick" delay="0">
                    <p:tgtEl>
                      <p:spTgt spid="2"/>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2"/>
                                        </p:tgtEl>
                                      </p:cBhvr>
                                    </p:cmd>
                                  </p:childTnLst>
                                </p:cTn>
                              </p:par>
                            </p:childTnLst>
                          </p:cTn>
                        </p:par>
                      </p:childTnLst>
                    </p:cTn>
                  </p:par>
                </p:childTnLst>
              </p:cTn>
              <p:nextCondLst>
                <p:cond evt="onClick" delay="0">
                  <p:tgtEl>
                    <p:spTgt spid="2"/>
                  </p:tgtEl>
                </p:cond>
              </p:nextCondLst>
            </p:seq>
          </p:childTnLst>
        </p:cTn>
      </p:par>
    </p:tnLst>
    <p:bldLst>
      <p:bldP spid="19" grpId="0"/>
      <p:bldP spid="21" grpId="0" build="allAtOnce"/>
      <p:bldP spid="22" grpId="0" build="allAtOnce"/>
      <p:bldP spid="23" grpId="0" build="allAtOnce"/>
      <p:bldP spid="2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68C2438-5759-9A47-0560-35756B78169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4003CD4-EAF9-D16D-B96F-2B097D2FF61D}"/>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Zeppelin Damage</a:t>
            </a:r>
          </a:p>
        </p:txBody>
      </p:sp>
      <p:sp>
        <p:nvSpPr>
          <p:cNvPr id="11" name="TextBox 10">
            <a:extLst>
              <a:ext uri="{FF2B5EF4-FFF2-40B4-BE49-F238E27FC236}">
                <a16:creationId xmlns:a16="http://schemas.microsoft.com/office/drawing/2014/main" id="{D66BCD27-A5E4-A700-063A-6E6832BD22EC}"/>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How were people of Ramsgate affected during World War 1?</a:t>
            </a:r>
          </a:p>
        </p:txBody>
      </p:sp>
      <p:sp>
        <p:nvSpPr>
          <p:cNvPr id="21" name="TextBox 20">
            <a:extLst>
              <a:ext uri="{FF2B5EF4-FFF2-40B4-BE49-F238E27FC236}">
                <a16:creationId xmlns:a16="http://schemas.microsoft.com/office/drawing/2014/main" id="{34FA7D53-AEE5-F3A5-C006-906422287BE1}"/>
              </a:ext>
            </a:extLst>
          </p:cNvPr>
          <p:cNvSpPr txBox="1"/>
          <p:nvPr/>
        </p:nvSpPr>
        <p:spPr>
          <a:xfrm>
            <a:off x="1903373" y="485527"/>
            <a:ext cx="8385254" cy="388568"/>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There was also terrible damage inflicted to homes during other raids.</a:t>
            </a:r>
          </a:p>
        </p:txBody>
      </p:sp>
      <p:grpSp>
        <p:nvGrpSpPr>
          <p:cNvPr id="6" name="Group 5" descr="A black and white photograph of the destruction of a house in Ramsgate from a Zepp raid. ">
            <a:extLst>
              <a:ext uri="{FF2B5EF4-FFF2-40B4-BE49-F238E27FC236}">
                <a16:creationId xmlns:a16="http://schemas.microsoft.com/office/drawing/2014/main" id="{4C62118E-3CDF-0E95-DE22-03010FBA4CC8}"/>
              </a:ext>
            </a:extLst>
          </p:cNvPr>
          <p:cNvGrpSpPr/>
          <p:nvPr/>
        </p:nvGrpSpPr>
        <p:grpSpPr>
          <a:xfrm>
            <a:off x="1984646" y="965908"/>
            <a:ext cx="8148704" cy="5142769"/>
            <a:chOff x="1984646" y="965908"/>
            <a:chExt cx="8148704" cy="5142769"/>
          </a:xfrm>
        </p:grpSpPr>
        <p:pic>
          <p:nvPicPr>
            <p:cNvPr id="2" name="Picture 1" descr="A destroyed building in a city&#10;&#10;Description automatically generated with medium confidence">
              <a:extLst>
                <a:ext uri="{FF2B5EF4-FFF2-40B4-BE49-F238E27FC236}">
                  <a16:creationId xmlns:a16="http://schemas.microsoft.com/office/drawing/2014/main" id="{289F7425-DC69-2A71-D8A5-17F3C7C4EF6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84646" y="1029519"/>
              <a:ext cx="8038730" cy="5079158"/>
            </a:xfrm>
            <a:prstGeom prst="rect">
              <a:avLst/>
            </a:prstGeom>
            <a:ln w="15875">
              <a:solidFill>
                <a:schemeClr val="tx1"/>
              </a:solidFill>
            </a:ln>
          </p:spPr>
        </p:pic>
        <p:sp>
          <p:nvSpPr>
            <p:cNvPr id="5" name="TextBox 4">
              <a:extLst>
                <a:ext uri="{FF2B5EF4-FFF2-40B4-BE49-F238E27FC236}">
                  <a16:creationId xmlns:a16="http://schemas.microsoft.com/office/drawing/2014/main" id="{08F7F944-9F17-6B29-8642-1B0E0AD09673}"/>
                </a:ext>
              </a:extLst>
            </p:cNvPr>
            <p:cNvSpPr txBox="1"/>
            <p:nvPr/>
          </p:nvSpPr>
          <p:spPr>
            <a:xfrm>
              <a:off x="8351635" y="965908"/>
              <a:ext cx="1781715" cy="215444"/>
            </a:xfrm>
            <a:prstGeom prst="rect">
              <a:avLst/>
            </a:prstGeom>
            <a:noFill/>
          </p:spPr>
          <p:txBody>
            <a:bodyPr wrap="square">
              <a:spAutoFit/>
            </a:bodyPr>
            <a:lstStyle/>
            <a:p>
              <a:r>
                <a:rPr lang="en-GB" sz="800" dirty="0">
                  <a:solidFill>
                    <a:schemeClr val="bg1">
                      <a:lumMod val="75000"/>
                    </a:schemeClr>
                  </a:solidFill>
                  <a:latin typeface="Nunito Light" panose="02000303000000000000" pitchFamily="2" charset="77"/>
                </a:rPr>
                <a:t>©Ramsgate Town Council Archive</a:t>
              </a:r>
            </a:p>
          </p:txBody>
        </p:sp>
      </p:grpSp>
      <p:pic>
        <p:nvPicPr>
          <p:cNvPr id="4" name="Picture 3" descr="An illustration of a mother and child. The mother has brown hair, a blue coat and red skirt. The young child is dressed in a black dress, brown cardigan and is wearing a bonnet ">
            <a:extLst>
              <a:ext uri="{FF2B5EF4-FFF2-40B4-BE49-F238E27FC236}">
                <a16:creationId xmlns:a16="http://schemas.microsoft.com/office/drawing/2014/main" id="{D4E4069D-0E18-56BB-F761-45C5A222209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18080" y="1962663"/>
            <a:ext cx="2246096" cy="4895337"/>
          </a:xfrm>
          <a:prstGeom prst="rect">
            <a:avLst/>
          </a:prstGeom>
        </p:spPr>
      </p:pic>
      <p:pic>
        <p:nvPicPr>
          <p:cNvPr id="20" name="Picture 19">
            <a:extLst>
              <a:ext uri="{FF2B5EF4-FFF2-40B4-BE49-F238E27FC236}">
                <a16:creationId xmlns:a16="http://schemas.microsoft.com/office/drawing/2014/main" id="{03FACF99-6968-58AE-8D53-1BD5FAA091A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132291942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 presetClass="entr" presetSubtype="2" fill="hold" nodeType="afterEffect" p14:presetBounceEnd="5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0000">
                                          <p:cBhvr additive="base">
                                            <p:cTn id="15" dur="5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ABDDCFB-ADF8-7175-327C-81F08BEA14BE}"/>
            </a:ext>
          </a:extLst>
        </p:cNvPr>
        <p:cNvGrpSpPr/>
        <p:nvPr/>
      </p:nvGrpSpPr>
      <p:grpSpPr>
        <a:xfrm>
          <a:off x="0" y="0"/>
          <a:ext cx="0" cy="0"/>
          <a:chOff x="0" y="0"/>
          <a:chExt cx="0" cy="0"/>
        </a:xfrm>
      </p:grpSpPr>
      <p:sp>
        <p:nvSpPr>
          <p:cNvPr id="8" name="Title 2">
            <a:extLst>
              <a:ext uri="{FF2B5EF4-FFF2-40B4-BE49-F238E27FC236}">
                <a16:creationId xmlns:a16="http://schemas.microsoft.com/office/drawing/2014/main" id="{54F1159F-E94A-BD92-C526-1C547CD58B2A}"/>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Cockburn’s Dairy</a:t>
            </a:r>
          </a:p>
        </p:txBody>
      </p:sp>
      <p:sp>
        <p:nvSpPr>
          <p:cNvPr id="11" name="TextBox 10">
            <a:extLst>
              <a:ext uri="{FF2B5EF4-FFF2-40B4-BE49-F238E27FC236}">
                <a16:creationId xmlns:a16="http://schemas.microsoft.com/office/drawing/2014/main" id="{FA872C44-E4D0-5899-73F0-FC342C5E52EA}"/>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How were people of Ramsgate affected during World War 1?</a:t>
            </a:r>
          </a:p>
        </p:txBody>
      </p:sp>
      <p:pic>
        <p:nvPicPr>
          <p:cNvPr id="12" name="Picture 11" descr="A blue book, which cover reads, 'Cockburn's Dairy. Ramsgate Life in the First World War'. ">
            <a:extLst>
              <a:ext uri="{FF2B5EF4-FFF2-40B4-BE49-F238E27FC236}">
                <a16:creationId xmlns:a16="http://schemas.microsoft.com/office/drawing/2014/main" id="{EDCEFE30-5D72-36EA-05F4-DA29686588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300419">
            <a:off x="989151" y="1547045"/>
            <a:ext cx="3013924" cy="3838140"/>
          </a:xfrm>
          <a:prstGeom prst="rect">
            <a:avLst/>
          </a:prstGeom>
        </p:spPr>
      </p:pic>
      <p:sp>
        <p:nvSpPr>
          <p:cNvPr id="21" name="TextBox 20">
            <a:extLst>
              <a:ext uri="{FF2B5EF4-FFF2-40B4-BE49-F238E27FC236}">
                <a16:creationId xmlns:a16="http://schemas.microsoft.com/office/drawing/2014/main" id="{9E92CAEE-1E3E-5615-ED07-3E8BD4AF4F8C}"/>
              </a:ext>
            </a:extLst>
          </p:cNvPr>
          <p:cNvSpPr txBox="1"/>
          <p:nvPr/>
        </p:nvSpPr>
        <p:spPr>
          <a:xfrm>
            <a:off x="4487896" y="689090"/>
            <a:ext cx="6312217"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Historians know more about the bombing of  Ramsgate because of a man named Ernest Frank Cockburn. </a:t>
            </a:r>
          </a:p>
        </p:txBody>
      </p:sp>
      <p:sp>
        <p:nvSpPr>
          <p:cNvPr id="2" name="TextBox 1">
            <a:extLst>
              <a:ext uri="{FF2B5EF4-FFF2-40B4-BE49-F238E27FC236}">
                <a16:creationId xmlns:a16="http://schemas.microsoft.com/office/drawing/2014/main" id="{CC56B400-0FF7-6877-DD21-E75F11914EB7}"/>
              </a:ext>
            </a:extLst>
          </p:cNvPr>
          <p:cNvSpPr txBox="1"/>
          <p:nvPr/>
        </p:nvSpPr>
        <p:spPr>
          <a:xfrm>
            <a:off x="4487897" y="1558206"/>
            <a:ext cx="4687447"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He lived with his family at Glenthorne, Elms Avenue, Ramsgate throughout most of World War 1. </a:t>
            </a:r>
          </a:p>
        </p:txBody>
      </p:sp>
      <p:sp>
        <p:nvSpPr>
          <p:cNvPr id="3" name="TextBox 2">
            <a:extLst>
              <a:ext uri="{FF2B5EF4-FFF2-40B4-BE49-F238E27FC236}">
                <a16:creationId xmlns:a16="http://schemas.microsoft.com/office/drawing/2014/main" id="{92C9DD29-1631-59F3-AABC-535457C85995}"/>
              </a:ext>
            </a:extLst>
          </p:cNvPr>
          <p:cNvSpPr txBox="1"/>
          <p:nvPr/>
        </p:nvSpPr>
        <p:spPr>
          <a:xfrm>
            <a:off x="4487896" y="2771927"/>
            <a:ext cx="4881063"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He wrote in his diary about the bombing and shelling of Ramsgate.</a:t>
            </a:r>
          </a:p>
        </p:txBody>
      </p:sp>
      <p:sp>
        <p:nvSpPr>
          <p:cNvPr id="4" name="TextBox 3">
            <a:extLst>
              <a:ext uri="{FF2B5EF4-FFF2-40B4-BE49-F238E27FC236}">
                <a16:creationId xmlns:a16="http://schemas.microsoft.com/office/drawing/2014/main" id="{94A7D129-CFF7-A96A-FEE7-A98AB3DF2429}"/>
              </a:ext>
            </a:extLst>
          </p:cNvPr>
          <p:cNvSpPr txBox="1"/>
          <p:nvPr/>
        </p:nvSpPr>
        <p:spPr>
          <a:xfrm>
            <a:off x="4487897" y="3639399"/>
            <a:ext cx="4881064"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You can find out more about some of the casualties from the bombing of Ramsgate by visiting this site:</a:t>
            </a:r>
          </a:p>
        </p:txBody>
      </p:sp>
      <p:grpSp>
        <p:nvGrpSpPr>
          <p:cNvPr id="5" name="Group 4" descr="https://livesofthefirstworldwar.iwm.org.uk/community/3297&#10;">
            <a:extLst>
              <a:ext uri="{FF2B5EF4-FFF2-40B4-BE49-F238E27FC236}">
                <a16:creationId xmlns:a16="http://schemas.microsoft.com/office/drawing/2014/main" id="{D6F46F25-2945-C399-13B6-EC4FABD86CAB}"/>
              </a:ext>
            </a:extLst>
          </p:cNvPr>
          <p:cNvGrpSpPr/>
          <p:nvPr/>
        </p:nvGrpSpPr>
        <p:grpSpPr>
          <a:xfrm>
            <a:off x="4555180" y="4973448"/>
            <a:ext cx="4552880" cy="1102225"/>
            <a:chOff x="779427" y="909487"/>
            <a:chExt cx="4552880" cy="1102225"/>
          </a:xfrm>
        </p:grpSpPr>
        <p:sp>
          <p:nvSpPr>
            <p:cNvPr id="6" name="Rectangle 5">
              <a:hlinkClick r:id="rId4"/>
              <a:extLst>
                <a:ext uri="{FF2B5EF4-FFF2-40B4-BE49-F238E27FC236}">
                  <a16:creationId xmlns:a16="http://schemas.microsoft.com/office/drawing/2014/main" id="{A1F13137-DF13-4593-391C-FE5C464DDAB3}"/>
                </a:ext>
              </a:extLst>
            </p:cNvPr>
            <p:cNvSpPr/>
            <p:nvPr/>
          </p:nvSpPr>
          <p:spPr>
            <a:xfrm>
              <a:off x="779427" y="909487"/>
              <a:ext cx="4552880" cy="1102225"/>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hlinkClick r:id="rId4"/>
              <a:extLst>
                <a:ext uri="{FF2B5EF4-FFF2-40B4-BE49-F238E27FC236}">
                  <a16:creationId xmlns:a16="http://schemas.microsoft.com/office/drawing/2014/main" id="{7ABC64CF-5D68-59E5-D3D4-5E7CE46C5622}"/>
                </a:ext>
              </a:extLst>
            </p:cNvPr>
            <p:cNvSpPr txBox="1"/>
            <p:nvPr/>
          </p:nvSpPr>
          <p:spPr>
            <a:xfrm>
              <a:off x="973085" y="1137433"/>
              <a:ext cx="4224583" cy="646331"/>
            </a:xfrm>
            <a:prstGeom prst="rect">
              <a:avLst/>
            </a:prstGeom>
            <a:noFill/>
            <a:ln w="19050">
              <a:noFill/>
            </a:ln>
          </p:spPr>
          <p:txBody>
            <a:bodyPr wrap="square">
              <a:spAutoFit/>
            </a:bodyPr>
            <a:lstStyle/>
            <a:p>
              <a:pPr algn="ctr"/>
              <a:r>
                <a:rPr lang="en-GB" dirty="0">
                  <a:solidFill>
                    <a:srgbClr val="EC5E42"/>
                  </a:solidFill>
                  <a:latin typeface="Superclarendon Rg" panose="02000505080000020003" pitchFamily="2" charset="77"/>
                </a:rPr>
                <a:t>https://</a:t>
              </a:r>
              <a:r>
                <a:rPr lang="en-GB" dirty="0" err="1">
                  <a:solidFill>
                    <a:srgbClr val="EC5E42"/>
                  </a:solidFill>
                  <a:latin typeface="Superclarendon Rg" panose="02000505080000020003" pitchFamily="2" charset="77"/>
                </a:rPr>
                <a:t>livesofthefirstworldwar.iwm.org.uk</a:t>
              </a:r>
              <a:r>
                <a:rPr lang="en-GB" dirty="0">
                  <a:solidFill>
                    <a:srgbClr val="EC5E42"/>
                  </a:solidFill>
                  <a:latin typeface="Superclarendon Rg" panose="02000505080000020003" pitchFamily="2" charset="77"/>
                </a:rPr>
                <a:t>/community/3297</a:t>
              </a:r>
            </a:p>
          </p:txBody>
        </p:sp>
      </p:grpSp>
      <p:pic>
        <p:nvPicPr>
          <p:cNvPr id="15" name="Picture 14" descr="An illustration of a mother and child. The mother has brown hair, a blue coat and red skirt. The young child is dressed in a black dress, brown cardigan and is wearing a bonnet.">
            <a:extLst>
              <a:ext uri="{FF2B5EF4-FFF2-40B4-BE49-F238E27FC236}">
                <a16:creationId xmlns:a16="http://schemas.microsoft.com/office/drawing/2014/main" id="{49C68D81-599A-AA56-0D2B-9F1C674A1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245085" y="1542708"/>
            <a:ext cx="2129721" cy="4641700"/>
          </a:xfrm>
          <a:prstGeom prst="rect">
            <a:avLst/>
          </a:prstGeom>
        </p:spPr>
      </p:pic>
      <p:pic>
        <p:nvPicPr>
          <p:cNvPr id="20" name="Picture 19">
            <a:extLst>
              <a:ext uri="{FF2B5EF4-FFF2-40B4-BE49-F238E27FC236}">
                <a16:creationId xmlns:a16="http://schemas.microsoft.com/office/drawing/2014/main" id="{C70A1445-02F3-92DB-580A-81065BFAE35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369214666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50000">
                                          <p:cBhvr additive="base">
                                            <p:cTn id="7" dur="10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50000">
                                          <p:cBhvr additive="base">
                                            <p:cTn id="11" dur="10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 grpId="0"/>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 grpId="0"/>
          <p:bldP spid="3" grpId="0"/>
          <p:bldP spid="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974436A-1024-0585-EFD4-C3DB7897B676}"/>
            </a:ext>
          </a:extLst>
        </p:cNvPr>
        <p:cNvGrpSpPr/>
        <p:nvPr/>
      </p:nvGrpSpPr>
      <p:grpSpPr>
        <a:xfrm>
          <a:off x="0" y="0"/>
          <a:ext cx="0" cy="0"/>
          <a:chOff x="0" y="0"/>
          <a:chExt cx="0" cy="0"/>
        </a:xfrm>
      </p:grpSpPr>
      <p:sp>
        <p:nvSpPr>
          <p:cNvPr id="13" name="Title 2">
            <a:extLst>
              <a:ext uri="{FF2B5EF4-FFF2-40B4-BE49-F238E27FC236}">
                <a16:creationId xmlns:a16="http://schemas.microsoft.com/office/drawing/2014/main" id="{703AB686-91DA-BF93-C815-42B67C78B572}"/>
              </a:ext>
            </a:extLst>
          </p:cNvPr>
          <p:cNvSpPr>
            <a:spLocks noGrp="1"/>
          </p:cNvSpPr>
          <p:nvPr>
            <p:ph type="ctrTitle"/>
          </p:nvPr>
        </p:nvSpPr>
        <p:spPr>
          <a:xfrm>
            <a:off x="1524000" y="-1038386"/>
            <a:ext cx="9144000" cy="1038386"/>
          </a:xfrm>
        </p:spPr>
        <p:txBody>
          <a:bodyPr vert="horz" lIns="91440" tIns="45720" rIns="91440" bIns="45720" rtlCol="0" anchor="b">
            <a:normAutofit/>
          </a:bodyPr>
          <a:lstStyle/>
          <a:p>
            <a:r>
              <a:rPr lang="en-US" dirty="0"/>
              <a:t>The Cost of War</a:t>
            </a:r>
          </a:p>
        </p:txBody>
      </p:sp>
      <p:sp>
        <p:nvSpPr>
          <p:cNvPr id="11" name="TextBox 10">
            <a:extLst>
              <a:ext uri="{FF2B5EF4-FFF2-40B4-BE49-F238E27FC236}">
                <a16:creationId xmlns:a16="http://schemas.microsoft.com/office/drawing/2014/main" id="{0ABB1573-C25B-1F06-4B0C-66C1E14E330E}"/>
              </a:ext>
            </a:extLst>
          </p:cNvPr>
          <p:cNvSpPr txBox="1"/>
          <p:nvPr/>
        </p:nvSpPr>
        <p:spPr>
          <a:xfrm>
            <a:off x="0" y="-92925"/>
            <a:ext cx="8686800" cy="356123"/>
          </a:xfrm>
          <a:prstGeom prst="rect">
            <a:avLst/>
          </a:prstGeom>
          <a:noFill/>
        </p:spPr>
        <p:txBody>
          <a:bodyPr wrap="square">
            <a:spAutoFit/>
          </a:bodyPr>
          <a:lstStyle/>
          <a:p>
            <a:pPr>
              <a:lnSpc>
                <a:spcPts val="2420"/>
              </a:lnSpc>
            </a:pPr>
            <a:r>
              <a:rPr lang="en-GB" sz="1100" dirty="0">
                <a:solidFill>
                  <a:schemeClr val="tx1">
                    <a:lumMod val="95000"/>
                    <a:lumOff val="5000"/>
                  </a:schemeClr>
                </a:solidFill>
                <a:effectLst/>
                <a:latin typeface="Superclarendon Rg" panose="02000505080000020003" pitchFamily="2" charset="77"/>
              </a:rPr>
              <a:t>How were people of Ramsgate affected during World War 1?</a:t>
            </a:r>
          </a:p>
        </p:txBody>
      </p:sp>
      <p:sp>
        <p:nvSpPr>
          <p:cNvPr id="5" name="Title 1">
            <a:extLst>
              <a:ext uri="{FF2B5EF4-FFF2-40B4-BE49-F238E27FC236}">
                <a16:creationId xmlns:a16="http://schemas.microsoft.com/office/drawing/2014/main" id="{4071F49D-17A0-CB6C-B01A-EF7A8DF8DDC7}"/>
              </a:ext>
            </a:extLst>
          </p:cNvPr>
          <p:cNvSpPr txBox="1">
            <a:spLocks/>
          </p:cNvSpPr>
          <p:nvPr/>
        </p:nvSpPr>
        <p:spPr>
          <a:xfrm>
            <a:off x="540763" y="814703"/>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Cost of War</a:t>
            </a:r>
          </a:p>
        </p:txBody>
      </p:sp>
      <p:sp>
        <p:nvSpPr>
          <p:cNvPr id="6" name="TextBox 5">
            <a:extLst>
              <a:ext uri="{FF2B5EF4-FFF2-40B4-BE49-F238E27FC236}">
                <a16:creationId xmlns:a16="http://schemas.microsoft.com/office/drawing/2014/main" id="{AAEA1E49-6C02-7569-ED73-AEDB08BE9642}"/>
              </a:ext>
            </a:extLst>
          </p:cNvPr>
          <p:cNvSpPr txBox="1"/>
          <p:nvPr/>
        </p:nvSpPr>
        <p:spPr>
          <a:xfrm>
            <a:off x="654411" y="1795924"/>
            <a:ext cx="5488083"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the end of the war, Ramsgate had been targeted by 396 bombs and 343 shells, resulting in the deaths of 45 people and injuries to 93 others. </a:t>
            </a:r>
          </a:p>
        </p:txBody>
      </p:sp>
      <p:sp>
        <p:nvSpPr>
          <p:cNvPr id="7" name="TextBox 6">
            <a:extLst>
              <a:ext uri="{FF2B5EF4-FFF2-40B4-BE49-F238E27FC236}">
                <a16:creationId xmlns:a16="http://schemas.microsoft.com/office/drawing/2014/main" id="{5691F18F-4C27-9CF8-0173-27FB5B906A44}"/>
              </a:ext>
            </a:extLst>
          </p:cNvPr>
          <p:cNvSpPr txBox="1"/>
          <p:nvPr/>
        </p:nvSpPr>
        <p:spPr>
          <a:xfrm>
            <a:off x="654411" y="3036838"/>
            <a:ext cx="5544911"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Most of the 102 forces personnel buried at Ramsgate Cemetery served in the army or navy, with a smaller number from the Royal Flying Corps and merchant navy. </a:t>
            </a:r>
          </a:p>
        </p:txBody>
      </p:sp>
      <p:sp>
        <p:nvSpPr>
          <p:cNvPr id="8" name="TextBox 7">
            <a:extLst>
              <a:ext uri="{FF2B5EF4-FFF2-40B4-BE49-F238E27FC236}">
                <a16:creationId xmlns:a16="http://schemas.microsoft.com/office/drawing/2014/main" id="{13EC72FD-8DAA-6129-1AE1-AC5266A6F5EB}"/>
              </a:ext>
            </a:extLst>
          </p:cNvPr>
          <p:cNvSpPr txBox="1"/>
          <p:nvPr/>
        </p:nvSpPr>
        <p:spPr>
          <a:xfrm>
            <a:off x="654411" y="4601786"/>
            <a:ext cx="554491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Ramsgate’s war dead, including civilians, are commemorated at the war memorial outside the west door of St George’s Church.</a:t>
            </a:r>
          </a:p>
        </p:txBody>
      </p:sp>
      <p:grpSp>
        <p:nvGrpSpPr>
          <p:cNvPr id="12" name="Group 11" descr="A modern day colour photograph of the war memorial outside of the west door of St George's Church. ">
            <a:extLst>
              <a:ext uri="{FF2B5EF4-FFF2-40B4-BE49-F238E27FC236}">
                <a16:creationId xmlns:a16="http://schemas.microsoft.com/office/drawing/2014/main" id="{4C1DC194-CF08-3796-FDCF-E5FD8068C598}"/>
              </a:ext>
            </a:extLst>
          </p:cNvPr>
          <p:cNvGrpSpPr/>
          <p:nvPr/>
        </p:nvGrpSpPr>
        <p:grpSpPr>
          <a:xfrm>
            <a:off x="6384323" y="1000205"/>
            <a:ext cx="3462262" cy="4706221"/>
            <a:chOff x="6511687" y="1222627"/>
            <a:chExt cx="3462262" cy="4706221"/>
          </a:xfrm>
        </p:grpSpPr>
        <p:pic>
          <p:nvPicPr>
            <p:cNvPr id="2" name="Picture 1">
              <a:extLst>
                <a:ext uri="{FF2B5EF4-FFF2-40B4-BE49-F238E27FC236}">
                  <a16:creationId xmlns:a16="http://schemas.microsoft.com/office/drawing/2014/main" id="{5DFBAFD2-6FDA-EDDB-F875-5E3EB0642A3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12911" y="1447464"/>
              <a:ext cx="3361038" cy="4481384"/>
            </a:xfrm>
            <a:prstGeom prst="rect">
              <a:avLst/>
            </a:prstGeom>
            <a:ln w="15875">
              <a:solidFill>
                <a:schemeClr val="tx1"/>
              </a:solidFill>
            </a:ln>
          </p:spPr>
        </p:pic>
        <p:sp>
          <p:nvSpPr>
            <p:cNvPr id="10" name="TextBox 9">
              <a:extLst>
                <a:ext uri="{FF2B5EF4-FFF2-40B4-BE49-F238E27FC236}">
                  <a16:creationId xmlns:a16="http://schemas.microsoft.com/office/drawing/2014/main" id="{2AC092E0-8C08-AE9C-0FFB-8BFCAECD96C8}"/>
                </a:ext>
              </a:extLst>
            </p:cNvPr>
            <p:cNvSpPr txBox="1"/>
            <p:nvPr/>
          </p:nvSpPr>
          <p:spPr>
            <a:xfrm>
              <a:off x="6511687" y="1222627"/>
              <a:ext cx="2459317" cy="215444"/>
            </a:xfrm>
            <a:prstGeom prst="rect">
              <a:avLst/>
            </a:prstGeom>
            <a:noFill/>
          </p:spPr>
          <p:txBody>
            <a:bodyPr wrap="square">
              <a:spAutoFit/>
            </a:bodyPr>
            <a:lstStyle/>
            <a:p>
              <a:r>
                <a:rPr lang="en-GB" sz="800" dirty="0">
                  <a:solidFill>
                    <a:schemeClr val="bg1">
                      <a:lumMod val="75000"/>
                    </a:schemeClr>
                  </a:solidFill>
                  <a:effectLst/>
                  <a:latin typeface="Nunito Light" panose="02000303000000000000" pitchFamily="2" charset="77"/>
                </a:rPr>
                <a:t>©Public Domain from Wikimedia Commons</a:t>
              </a:r>
            </a:p>
          </p:txBody>
        </p:sp>
      </p:grpSp>
      <p:pic>
        <p:nvPicPr>
          <p:cNvPr id="9" name="Picture 8" descr="A illustration of a world war 1 solider wearing green military uniform and a grey helmet. &#10;">
            <a:extLst>
              <a:ext uri="{FF2B5EF4-FFF2-40B4-BE49-F238E27FC236}">
                <a16:creationId xmlns:a16="http://schemas.microsoft.com/office/drawing/2014/main" id="{6EAABDDA-EA20-5984-6B6E-D7A250F028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01199" y="1063347"/>
            <a:ext cx="1959723" cy="5114191"/>
          </a:xfrm>
          <a:prstGeom prst="rect">
            <a:avLst/>
          </a:prstGeom>
        </p:spPr>
      </p:pic>
      <p:pic>
        <p:nvPicPr>
          <p:cNvPr id="20" name="Picture 19">
            <a:extLst>
              <a:ext uri="{FF2B5EF4-FFF2-40B4-BE49-F238E27FC236}">
                <a16:creationId xmlns:a16="http://schemas.microsoft.com/office/drawing/2014/main" id="{645654B6-75B5-3BFF-24CA-06EC5BA8B45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8671" y="5447070"/>
            <a:ext cx="1563328" cy="1409487"/>
          </a:xfrm>
          <a:prstGeom prst="rect">
            <a:avLst/>
          </a:prstGeom>
        </p:spPr>
      </p:pic>
    </p:spTree>
    <p:extLst>
      <p:ext uri="{BB962C8B-B14F-4D97-AF65-F5344CB8AC3E}">
        <p14:creationId xmlns:p14="http://schemas.microsoft.com/office/powerpoint/2010/main" val="3640070234"/>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par>
                              <p:cTn id="23" fill="hold">
                                <p:stCondLst>
                                  <p:cond delay="2000"/>
                                </p:stCondLst>
                                <p:childTnLst>
                                  <p:par>
                                    <p:cTn id="24" presetID="2" presetClass="entr" presetSubtype="2" fill="hold" nodeType="afterEffect" p14:presetBounceEnd="50000">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14:bounceEnd="50000">
                                          <p:cBhvr additive="base">
                                            <p:cTn id="26"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APTIONID" val="9b9ae769-44cb-4eea-bfa5-b660646573e0"/>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473</TotalTime>
  <Words>1771</Words>
  <Application>Microsoft Office PowerPoint</Application>
  <PresentationFormat>Widescreen</PresentationFormat>
  <Paragraphs>133</Paragraphs>
  <Slides>21</Slides>
  <Notes>1</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Superclarendon Rg</vt:lpstr>
      <vt:lpstr>Calibri</vt:lpstr>
      <vt:lpstr>Calibri Light</vt:lpstr>
      <vt:lpstr>Nunito Light</vt:lpstr>
      <vt:lpstr>Aptos</vt:lpstr>
      <vt:lpstr>Arial</vt:lpstr>
      <vt:lpstr>Linkpen 17a Print</vt:lpstr>
      <vt:lpstr>Office Theme</vt:lpstr>
      <vt:lpstr>Ramsgate at War</vt:lpstr>
      <vt:lpstr>How was Ramsgate            affected by the World Wars?</vt:lpstr>
      <vt:lpstr>World War 1</vt:lpstr>
      <vt:lpstr>Zeppelin Raids</vt:lpstr>
      <vt:lpstr>Zeppelin Raids Part 2</vt:lpstr>
      <vt:lpstr>Under Attack!</vt:lpstr>
      <vt:lpstr>Zeppelin Damage</vt:lpstr>
      <vt:lpstr>Cockburn’s Dairy</vt:lpstr>
      <vt:lpstr>The Cost of War</vt:lpstr>
      <vt:lpstr>World War 2</vt:lpstr>
      <vt:lpstr>Evacuation</vt:lpstr>
      <vt:lpstr>Ramsgate: The Tunnels</vt:lpstr>
      <vt:lpstr>Ramsgate: The Tunnels Part 2</vt:lpstr>
      <vt:lpstr>Ramsgate: The Tunnels Part 3</vt:lpstr>
      <vt:lpstr>Air Raids in World War 2</vt:lpstr>
      <vt:lpstr>Bomb damage in Ramsgate</vt:lpstr>
      <vt:lpstr>Long Range Guns</vt:lpstr>
      <vt:lpstr>The Mad Mayor</vt:lpstr>
      <vt:lpstr>Dunkirk</vt:lpstr>
      <vt:lpstr>Dunkirk Part 2</vt:lpstr>
      <vt:lpstr>Useful Information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38</cp:revision>
  <dcterms:created xsi:type="dcterms:W3CDTF">2022-12-09T08:02:53Z</dcterms:created>
  <dcterms:modified xsi:type="dcterms:W3CDTF">2024-10-10T13:51:35Z</dcterms:modified>
</cp:coreProperties>
</file>