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3"/>
  </p:notesMasterIdLst>
  <p:sldIdLst>
    <p:sldId id="256" r:id="rId2"/>
    <p:sldId id="259" r:id="rId3"/>
    <p:sldId id="257" r:id="rId4"/>
    <p:sldId id="262" r:id="rId5"/>
    <p:sldId id="263" r:id="rId6"/>
    <p:sldId id="264" r:id="rId7"/>
    <p:sldId id="265" r:id="rId8"/>
    <p:sldId id="266" r:id="rId9"/>
    <p:sldId id="268" r:id="rId10"/>
    <p:sldId id="269" r:id="rId11"/>
    <p:sldId id="270" r:id="rId12"/>
    <p:sldId id="267" r:id="rId13"/>
    <p:sldId id="271" r:id="rId14"/>
    <p:sldId id="272" r:id="rId15"/>
    <p:sldId id="273" r:id="rId16"/>
    <p:sldId id="274" r:id="rId17"/>
    <p:sldId id="275" r:id="rId18"/>
    <p:sldId id="276" r:id="rId19"/>
    <p:sldId id="277" r:id="rId20"/>
    <p:sldId id="278" r:id="rId21"/>
    <p:sldId id="279" r:id="rId22"/>
  </p:sldIdLst>
  <p:sldSz cx="12192000" cy="6858000"/>
  <p:notesSz cx="6858000" cy="9144000"/>
  <p:embeddedFontLst>
    <p:embeddedFont>
      <p:font typeface="Linkpen 17a Print" panose="03050602060000000000" pitchFamily="66" charset="77"/>
      <p:regular r:id="rId24"/>
    </p:embeddedFont>
    <p:embeddedFont>
      <p:font typeface="Superclarendon Rg" panose="02060605060000020003" pitchFamily="18" charset="77"/>
      <p:regular r:id="rId25"/>
      <p:bold r:id="rId26"/>
      <p:italic r:id="rId27"/>
      <p:boldItalic r:id="rId2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B963"/>
    <a:srgbClr val="8FB1A9"/>
    <a:srgbClr val="658757"/>
    <a:srgbClr val="E1CDAA"/>
    <a:srgbClr val="876B4D"/>
    <a:srgbClr val="DBECE0"/>
    <a:srgbClr val="F49734"/>
    <a:srgbClr val="B65379"/>
    <a:srgbClr val="F6A548"/>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23"/>
    <p:restoredTop sz="96327"/>
  </p:normalViewPr>
  <p:slideViewPr>
    <p:cSldViewPr snapToGrid="0">
      <p:cViewPr varScale="1">
        <p:scale>
          <a:sx n="123" d="100"/>
          <a:sy n="123" d="100"/>
        </p:scale>
        <p:origin x="200" y="19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9/30/24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265261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656175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568292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504473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442247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0925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478074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519558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5328523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838475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184593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3400810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27289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081563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88551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888085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027626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237264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659891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617383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9/30/24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9/30/24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9/30/24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9/30/24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10.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C74CBC-E4DD-05E7-8FE4-97A51FD38BEB}"/>
              </a:ext>
            </a:extLst>
          </p:cNvPr>
          <p:cNvSpPr>
            <a:spLocks noGrp="1"/>
          </p:cNvSpPr>
          <p:nvPr>
            <p:ph type="ctrTitle"/>
          </p:nvPr>
        </p:nvSpPr>
        <p:spPr>
          <a:xfrm>
            <a:off x="1524000" y="-1554603"/>
            <a:ext cx="9144000" cy="1342496"/>
          </a:xfrm>
        </p:spPr>
        <p:txBody>
          <a:bodyPr/>
          <a:lstStyle/>
          <a:p>
            <a:r>
              <a:rPr lang="en-US" dirty="0"/>
              <a:t>Invaders of the Isle of Thanet</a:t>
            </a:r>
          </a:p>
        </p:txBody>
      </p:sp>
      <p:sp>
        <p:nvSpPr>
          <p:cNvPr id="5" name="Rectangle 4" descr="An illustration of a Roman archway made of stone.">
            <a:extLst>
              <a:ext uri="{FF2B5EF4-FFF2-40B4-BE49-F238E27FC236}">
                <a16:creationId xmlns:a16="http://schemas.microsoft.com/office/drawing/2014/main" id="{F817A4B0-18BC-C2B7-0A9B-AE03EA63601B}"/>
              </a:ext>
            </a:extLst>
          </p:cNvPr>
          <p:cNvSpPr/>
          <p:nvPr/>
        </p:nvSpPr>
        <p:spPr>
          <a:xfrm>
            <a:off x="-1" y="0"/>
            <a:ext cx="12191999"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400" dirty="0">
                <a:solidFill>
                  <a:schemeClr val="bg1"/>
                </a:solidFill>
                <a:effectLst>
                  <a:glow rad="119471">
                    <a:schemeClr val="tx1">
                      <a:alpha val="41784"/>
                    </a:schemeClr>
                  </a:glow>
                </a:effectLst>
                <a:latin typeface="Superclarendon Rg" panose="02000505080000020003" pitchFamily="2" charset="77"/>
              </a:rPr>
              <a:t>How did invaders change Ramsgate and the Isle of Thanet?</a:t>
            </a:r>
          </a:p>
        </p:txBody>
      </p:sp>
      <p:pic>
        <p:nvPicPr>
          <p:cNvPr id="9" name="Picture 8" descr="Invaders of the Isle of Thanet!">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659835"/>
            <a:ext cx="12191999" cy="3279913"/>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466978C-9D30-06EB-4376-E8B56EB50F65}"/>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C65F403E-9497-BF96-5E27-A877D15D820A}"/>
              </a:ext>
            </a:extLst>
          </p:cNvPr>
          <p:cNvSpPr>
            <a:spLocks noGrp="1"/>
          </p:cNvSpPr>
          <p:nvPr>
            <p:ph type="ctrTitle"/>
          </p:nvPr>
        </p:nvSpPr>
        <p:spPr>
          <a:xfrm>
            <a:off x="1524000" y="-1561084"/>
            <a:ext cx="9144000" cy="1088496"/>
          </a:xfrm>
        </p:spPr>
        <p:txBody>
          <a:bodyPr/>
          <a:lstStyle/>
          <a:p>
            <a:r>
              <a:rPr lang="en-US" dirty="0"/>
              <a:t>Levelling</a:t>
            </a:r>
            <a:r>
              <a:rPr lang="en-US" baseline="0" dirty="0"/>
              <a:t> Up</a:t>
            </a:r>
            <a:endParaRPr lang="en-US" dirty="0"/>
          </a:p>
        </p:txBody>
      </p:sp>
      <p:sp>
        <p:nvSpPr>
          <p:cNvPr id="4" name="TextBox 3">
            <a:extLst>
              <a:ext uri="{FF2B5EF4-FFF2-40B4-BE49-F238E27FC236}">
                <a16:creationId xmlns:a16="http://schemas.microsoft.com/office/drawing/2014/main" id="{10B54F33-B3D1-B8C9-EB5A-949AC740392C}"/>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13" name="Rectangle 12" descr="A painting of a fortress being contracted, part of it is covered in scaffolding, people are working.">
            <a:extLst>
              <a:ext uri="{FF2B5EF4-FFF2-40B4-BE49-F238E27FC236}">
                <a16:creationId xmlns:a16="http://schemas.microsoft.com/office/drawing/2014/main" id="{A8B5DE94-59C2-9301-28D5-EB4192AF9C4A}"/>
              </a:ext>
            </a:extLst>
          </p:cNvPr>
          <p:cNvSpPr/>
          <p:nvPr/>
        </p:nvSpPr>
        <p:spPr>
          <a:xfrm>
            <a:off x="-1" y="0"/>
            <a:ext cx="8774129"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F7CE8E1-0F91-46A2-1EB8-07FF6BC26899}"/>
              </a:ext>
            </a:extLst>
          </p:cNvPr>
          <p:cNvSpPr txBox="1">
            <a:spLocks/>
          </p:cNvSpPr>
          <p:nvPr/>
        </p:nvSpPr>
        <p:spPr>
          <a:xfrm>
            <a:off x="391837" y="289731"/>
            <a:ext cx="5318036" cy="80021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800" dirty="0">
                <a:ln w="12700">
                  <a:noFill/>
                </a:ln>
                <a:effectLst>
                  <a:glow rad="285623">
                    <a:srgbClr val="DBECE0">
                      <a:alpha val="66000"/>
                    </a:srgbClr>
                  </a:glow>
                </a:effectLst>
                <a:latin typeface="Superclarendon Rg" panose="02060605060000020003" pitchFamily="18" charset="77"/>
              </a:rPr>
              <a:t>Levelling Up</a:t>
            </a:r>
          </a:p>
        </p:txBody>
      </p:sp>
      <p:pic>
        <p:nvPicPr>
          <p:cNvPr id="9" name="Picture 8" descr="An illustration of a Roman solider with a red feathered helmet, a sword on his belt, and large red shield.">
            <a:extLst>
              <a:ext uri="{FF2B5EF4-FFF2-40B4-BE49-F238E27FC236}">
                <a16:creationId xmlns:a16="http://schemas.microsoft.com/office/drawing/2014/main" id="{640856AB-35CC-CB7B-85A9-CA45F2A353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2139043"/>
            <a:ext cx="2678129" cy="5437414"/>
          </a:xfrm>
          <a:prstGeom prst="rect">
            <a:avLst/>
          </a:prstGeom>
        </p:spPr>
      </p:pic>
      <p:sp>
        <p:nvSpPr>
          <p:cNvPr id="8" name="TextBox 7">
            <a:extLst>
              <a:ext uri="{FF2B5EF4-FFF2-40B4-BE49-F238E27FC236}">
                <a16:creationId xmlns:a16="http://schemas.microsoft.com/office/drawing/2014/main" id="{9BB9AB4B-A2A6-9BF5-A95A-874D99A45D02}"/>
              </a:ext>
            </a:extLst>
          </p:cNvPr>
          <p:cNvSpPr txBox="1"/>
          <p:nvPr/>
        </p:nvSpPr>
        <p:spPr>
          <a:xfrm>
            <a:off x="8915401" y="689841"/>
            <a:ext cx="2884762"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To improve defences, most of the port town was taken down (levelled), to create a new stone fort on the island.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iconic arch was destroyed, and stone was used from it to build the new fortress walls.</a:t>
            </a:r>
          </a:p>
        </p:txBody>
      </p:sp>
      <p:pic>
        <p:nvPicPr>
          <p:cNvPr id="11" name="Picture 10">
            <a:extLst>
              <a:ext uri="{FF2B5EF4-FFF2-40B4-BE49-F238E27FC236}">
                <a16:creationId xmlns:a16="http://schemas.microsoft.com/office/drawing/2014/main" id="{C0EC1896-4696-8BA5-D282-5BD6ED3CEED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286537"/>
            <a:ext cx="1606825" cy="1480929"/>
          </a:xfrm>
          <a:prstGeom prst="rect">
            <a:avLst/>
          </a:prstGeom>
        </p:spPr>
      </p:pic>
    </p:spTree>
    <p:extLst>
      <p:ext uri="{BB962C8B-B14F-4D97-AF65-F5344CB8AC3E}">
        <p14:creationId xmlns:p14="http://schemas.microsoft.com/office/powerpoint/2010/main" val="18651793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85648F7-584C-6A7F-55E7-F698425CC7FA}"/>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295C8643-5F85-7E0C-1C66-24A7EE53D37A}"/>
              </a:ext>
            </a:extLst>
          </p:cNvPr>
          <p:cNvSpPr>
            <a:spLocks noGrp="1"/>
          </p:cNvSpPr>
          <p:nvPr>
            <p:ph type="ctrTitle"/>
          </p:nvPr>
        </p:nvSpPr>
        <p:spPr>
          <a:xfrm>
            <a:off x="1524000" y="-1408485"/>
            <a:ext cx="9144000" cy="889885"/>
          </a:xfrm>
        </p:spPr>
        <p:txBody>
          <a:bodyPr>
            <a:normAutofit fontScale="90000"/>
          </a:bodyPr>
          <a:lstStyle/>
          <a:p>
            <a:r>
              <a:rPr lang="en-US" dirty="0"/>
              <a:t>Roman Departure</a:t>
            </a:r>
          </a:p>
        </p:txBody>
      </p:sp>
      <p:sp>
        <p:nvSpPr>
          <p:cNvPr id="7" name="Title 1">
            <a:extLst>
              <a:ext uri="{FF2B5EF4-FFF2-40B4-BE49-F238E27FC236}">
                <a16:creationId xmlns:a16="http://schemas.microsoft.com/office/drawing/2014/main" id="{31612F6D-3A57-2449-A46D-1DF1B903DF04}"/>
              </a:ext>
            </a:extLst>
          </p:cNvPr>
          <p:cNvSpPr txBox="1">
            <a:spLocks/>
          </p:cNvSpPr>
          <p:nvPr/>
        </p:nvSpPr>
        <p:spPr>
          <a:xfrm>
            <a:off x="375509" y="248629"/>
            <a:ext cx="7592834" cy="9257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5400" dirty="0">
                <a:ln w="12700">
                  <a:noFill/>
                </a:ln>
                <a:latin typeface="Superclarendon Rg" panose="02060605060000020003" pitchFamily="18" charset="77"/>
              </a:rPr>
              <a:t>Roman Departure</a:t>
            </a:r>
          </a:p>
        </p:txBody>
      </p:sp>
      <p:pic>
        <p:nvPicPr>
          <p:cNvPr id="11" name="Picture 10">
            <a:extLst>
              <a:ext uri="{FF2B5EF4-FFF2-40B4-BE49-F238E27FC236}">
                <a16:creationId xmlns:a16="http://schemas.microsoft.com/office/drawing/2014/main" id="{DC965783-7655-9379-7C56-20DEFFC6CA3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28944"/>
            <a:ext cx="1606825" cy="1480929"/>
          </a:xfrm>
          <a:prstGeom prst="rect">
            <a:avLst/>
          </a:prstGeom>
        </p:spPr>
      </p:pic>
      <p:sp>
        <p:nvSpPr>
          <p:cNvPr id="8" name="TextBox 7">
            <a:extLst>
              <a:ext uri="{FF2B5EF4-FFF2-40B4-BE49-F238E27FC236}">
                <a16:creationId xmlns:a16="http://schemas.microsoft.com/office/drawing/2014/main" id="{65E1560C-DF40-B522-2859-3098A32D9704}"/>
              </a:ext>
            </a:extLst>
          </p:cNvPr>
          <p:cNvSpPr txBox="1"/>
          <p:nvPr/>
        </p:nvSpPr>
        <p:spPr>
          <a:xfrm>
            <a:off x="424496" y="1254663"/>
            <a:ext cx="5041118"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410 AD, most of the Romans had left Britain as they were needed back home to defend their empire.</a:t>
            </a:r>
          </a:p>
          <a:p>
            <a:pPr>
              <a:lnSpc>
                <a:spcPct val="150000"/>
              </a:lnSpc>
            </a:pPr>
            <a:endParaRPr lang="en-GB" sz="1600" dirty="0">
              <a:latin typeface="Linkpen 17a Print" panose="03050602060000000000" pitchFamily="66" charset="77"/>
            </a:endParaRPr>
          </a:p>
          <a:p>
            <a:pPr>
              <a:lnSpc>
                <a:spcPct val="150000"/>
              </a:lnSpc>
            </a:pPr>
            <a:r>
              <a:rPr lang="en-GB" sz="1600" dirty="0" err="1">
                <a:latin typeface="Linkpen 17a Print" panose="03050602060000000000" pitchFamily="66" charset="77"/>
              </a:rPr>
              <a:t>Richborough</a:t>
            </a:r>
            <a:r>
              <a:rPr lang="en-GB" sz="1600" dirty="0">
                <a:latin typeface="Linkpen 17a Print" panose="03050602060000000000" pitchFamily="66" charset="77"/>
              </a:rPr>
              <a:t> was one of the last locations where the Romans stayed to defend Britain from incoming attacks by Angles, Saxons and Jutes. It’s suggested they tried to repel Jutish invaders before abandoning the town completely.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was time for a new era in British history.</a:t>
            </a:r>
          </a:p>
        </p:txBody>
      </p:sp>
      <p:pic>
        <p:nvPicPr>
          <p:cNvPr id="9" name="Picture 8" descr="A map of the Western and Eastern Roman Empire. &#10;&#10;There are arrows showing the Gaels invading England, Scotland, and Wales, from Ireland and Northern Ireland.&#10;&#10;Angles, Saxons, and Jutes come to the Uk from the areas of Denmark.&#10;&#10;The Franks move across Germany to get to France.&#10;&#10;The Goths come from Sweden and travel towards the direction of Russia.&#10;&#10;The Huns come from the east and spread around Russian and Europe.&#10;&#10;The Vandals for from Carthage and spread up to Europe.&#10;&#10;Visigoths move from the direction of Russia and move all through Europe, mostly around Titally and towards Spain and Greece.&#10;&#10;The Ostrogoths move from around Russia towards Kazakhstan, and through Europe to get to Italy.">
            <a:extLst>
              <a:ext uri="{FF2B5EF4-FFF2-40B4-BE49-F238E27FC236}">
                <a16:creationId xmlns:a16="http://schemas.microsoft.com/office/drawing/2014/main" id="{45F07918-A5F4-D6F0-D4FF-2A1FABA297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38757" y="1324220"/>
            <a:ext cx="6443050" cy="4808246"/>
          </a:xfrm>
          <a:prstGeom prst="rect">
            <a:avLst/>
          </a:prstGeom>
        </p:spPr>
      </p:pic>
      <p:pic>
        <p:nvPicPr>
          <p:cNvPr id="12" name="magnifying glass" descr="Magnifying glass.">
            <a:extLst>
              <a:ext uri="{FF2B5EF4-FFF2-40B4-BE49-F238E27FC236}">
                <a16:creationId xmlns:a16="http://schemas.microsoft.com/office/drawing/2014/main" id="{AA3515CF-DDF6-A7AB-88E8-E9F91869DB9F}"/>
              </a:ex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191798">
            <a:off x="5642629" y="5201716"/>
            <a:ext cx="1047236" cy="1221776"/>
          </a:xfrm>
          <a:prstGeom prst="rect">
            <a:avLst/>
          </a:prstGeom>
        </p:spPr>
      </p:pic>
      <p:grpSp>
        <p:nvGrpSpPr>
          <p:cNvPr id="13" name="Back button" descr="Back button">
            <a:extLst>
              <a:ext uri="{FF2B5EF4-FFF2-40B4-BE49-F238E27FC236}">
                <a16:creationId xmlns:a16="http://schemas.microsoft.com/office/drawing/2014/main" id="{017306E5-9949-B539-E9D4-5AD20EDFC864}"/>
              </a:ext>
            </a:extLst>
          </p:cNvPr>
          <p:cNvGrpSpPr/>
          <p:nvPr/>
        </p:nvGrpSpPr>
        <p:grpSpPr>
          <a:xfrm>
            <a:off x="-140494" y="-121444"/>
            <a:ext cx="12472988" cy="7100888"/>
            <a:chOff x="-128587" y="-122165"/>
            <a:chExt cx="12472988" cy="7100888"/>
          </a:xfrm>
        </p:grpSpPr>
        <p:sp>
          <p:nvSpPr>
            <p:cNvPr id="14" name="Rectangle black">
              <a:extLst>
                <a:ext uri="{FF2B5EF4-FFF2-40B4-BE49-F238E27FC236}">
                  <a16:creationId xmlns:a16="http://schemas.microsoft.com/office/drawing/2014/main" id="{E83B1BD8-F326-055D-AB7E-9B9A24558C55}"/>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back">
              <a:extLst>
                <a:ext uri="{FF2B5EF4-FFF2-40B4-BE49-F238E27FC236}">
                  <a16:creationId xmlns:a16="http://schemas.microsoft.com/office/drawing/2014/main" id="{3A859519-0D92-2125-56FE-CEB1393467FF}"/>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17" name="Picture 16"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84357893-5FBE-84D4-9FA8-A43CC2DEF15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4048" y="-186759"/>
            <a:ext cx="9702540" cy="7240700"/>
          </a:xfrm>
          <a:prstGeom prst="rect">
            <a:avLst/>
          </a:prstGeom>
        </p:spPr>
      </p:pic>
    </p:spTree>
    <p:extLst>
      <p:ext uri="{BB962C8B-B14F-4D97-AF65-F5344CB8AC3E}">
        <p14:creationId xmlns:p14="http://schemas.microsoft.com/office/powerpoint/2010/main" val="24187805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2"/>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childTnLst>
                    </p:cTn>
                  </p:par>
                </p:childTnLst>
              </p:cTn>
              <p:nextCondLst>
                <p:cond evt="onClick" delay="0">
                  <p:tgtEl>
                    <p:spTgt spid="12"/>
                  </p:tgtEl>
                </p:cond>
              </p:nextCondLst>
            </p:seq>
            <p:seq concurrent="1" nextAc="seek">
              <p:cTn id="42" restart="whenNotActive" fill="hold" evtFilter="cancelBubble" nodeType="interactiveSeq">
                <p:stCondLst>
                  <p:cond evt="onClick" delay="0">
                    <p:tgtEl>
                      <p:spTgt spid="13"/>
                    </p:tgtEl>
                  </p:cond>
                </p:stCondLst>
                <p:endSync evt="end" delay="0">
                  <p:rtn val="all"/>
                </p:endSync>
                <p:childTnLst>
                  <p:par>
                    <p:cTn id="43" fill="hold">
                      <p:stCondLst>
                        <p:cond delay="0"/>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998F379-A818-2B24-A4AF-24DFACBBF694}"/>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A38FC271-2E3C-F24F-8D07-0A4EE7449DC2}"/>
              </a:ext>
            </a:extLst>
          </p:cNvPr>
          <p:cNvSpPr>
            <a:spLocks noGrp="1"/>
          </p:cNvSpPr>
          <p:nvPr>
            <p:ph type="ctrTitle"/>
          </p:nvPr>
        </p:nvSpPr>
        <p:spPr>
          <a:xfrm>
            <a:off x="1524000" y="-1385867"/>
            <a:ext cx="9144000" cy="1140488"/>
          </a:xfrm>
        </p:spPr>
        <p:txBody>
          <a:bodyPr/>
          <a:lstStyle/>
          <a:p>
            <a:r>
              <a:rPr lang="en-US" dirty="0"/>
              <a:t>Angles, Saxons, and Jutes</a:t>
            </a:r>
          </a:p>
        </p:txBody>
      </p:sp>
      <p:sp>
        <p:nvSpPr>
          <p:cNvPr id="8" name="TextBox 7">
            <a:extLst>
              <a:ext uri="{FF2B5EF4-FFF2-40B4-BE49-F238E27FC236}">
                <a16:creationId xmlns:a16="http://schemas.microsoft.com/office/drawing/2014/main" id="{3B0B5DAA-9CCB-A15F-43F6-913195849D79}"/>
              </a:ext>
            </a:extLst>
          </p:cNvPr>
          <p:cNvSpPr txBox="1"/>
          <p:nvPr/>
        </p:nvSpPr>
        <p:spPr>
          <a:xfrm>
            <a:off x="435064" y="341991"/>
            <a:ext cx="7076079"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Angles, Saxons and Jutes arrived in Britain from what is now Denmark and Germany. Over the next couple of hundred years, they established the Anglo-Saxon kingdoms. There were seven main kingdoms: Northumbria, Mercia, East Anglia, Essex, Kent, Sussex and Wessex.</a:t>
            </a:r>
          </a:p>
        </p:txBody>
      </p:sp>
      <p:pic>
        <p:nvPicPr>
          <p:cNvPr id="9" name="Picture 8"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4247F383-A1D3-C3C1-C169-0D5BD68C4C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4224" y="2369475"/>
            <a:ext cx="5361278" cy="3875577"/>
          </a:xfrm>
          <a:prstGeom prst="rect">
            <a:avLst/>
          </a:prstGeom>
        </p:spPr>
      </p:pic>
      <p:pic>
        <p:nvPicPr>
          <p:cNvPr id="6" name="Picture 5"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
            <a:extLst>
              <a:ext uri="{FF2B5EF4-FFF2-40B4-BE49-F238E27FC236}">
                <a16:creationId xmlns:a16="http://schemas.microsoft.com/office/drawing/2014/main" id="{1598D711-B15E-4AF3-FA3F-EC23C63278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2408">
            <a:off x="7075187" y="103192"/>
            <a:ext cx="4941584" cy="6651614"/>
          </a:xfrm>
          <a:prstGeom prst="rect">
            <a:avLst/>
          </a:prstGeom>
        </p:spPr>
      </p:pic>
      <p:sp>
        <p:nvSpPr>
          <p:cNvPr id="12" name="TextBox 11">
            <a:extLst>
              <a:ext uri="{FF2B5EF4-FFF2-40B4-BE49-F238E27FC236}">
                <a16:creationId xmlns:a16="http://schemas.microsoft.com/office/drawing/2014/main" id="{9F80F33C-53D6-B055-BA96-8DDEF0B5A68F}"/>
              </a:ext>
            </a:extLst>
          </p:cNvPr>
          <p:cNvSpPr txBox="1"/>
          <p:nvPr/>
        </p:nvSpPr>
        <p:spPr>
          <a:xfrm>
            <a:off x="7818936" y="4927370"/>
            <a:ext cx="345408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Ramsgate would have been in the kingdom of Kent .</a:t>
            </a:r>
          </a:p>
        </p:txBody>
      </p:sp>
      <p:pic>
        <p:nvPicPr>
          <p:cNvPr id="11" name="Picture 10">
            <a:extLst>
              <a:ext uri="{FF2B5EF4-FFF2-40B4-BE49-F238E27FC236}">
                <a16:creationId xmlns:a16="http://schemas.microsoft.com/office/drawing/2014/main" id="{8305B238-9BEC-BE08-93CA-08D4A8A2246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21780354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decel="5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1+#ppt_w/2"/>
                                          </p:val>
                                        </p:tav>
                                        <p:tav tm="100000">
                                          <p:val>
                                            <p:strVal val="#ppt_x"/>
                                          </p:val>
                                        </p:tav>
                                      </p:tavLst>
                                    </p:anim>
                                    <p:anim calcmode="lin" valueType="num">
                                      <p:cBhvr additive="base">
                                        <p:cTn id="17" dur="10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fade">
                                      <p:cBhvr>
                                        <p:cTn id="2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F011DDB-8175-2C3B-8C62-CCE2B8F9D9E4}"/>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99D3BA5C-0F1E-B5AE-9808-7DA2204F6668}"/>
              </a:ext>
            </a:extLst>
          </p:cNvPr>
          <p:cNvSpPr>
            <a:spLocks noGrp="1"/>
          </p:cNvSpPr>
          <p:nvPr>
            <p:ph type="ctrTitle"/>
          </p:nvPr>
        </p:nvSpPr>
        <p:spPr>
          <a:xfrm>
            <a:off x="1524000" y="-1376490"/>
            <a:ext cx="9144000" cy="886984"/>
          </a:xfrm>
        </p:spPr>
        <p:txBody>
          <a:bodyPr>
            <a:normAutofit fontScale="90000"/>
          </a:bodyPr>
          <a:lstStyle/>
          <a:p>
            <a:r>
              <a:rPr lang="en-US" dirty="0"/>
              <a:t>Hengist and </a:t>
            </a:r>
            <a:r>
              <a:rPr lang="en-US" dirty="0" err="1"/>
              <a:t>Horsa</a:t>
            </a:r>
            <a:endParaRPr lang="en-US" dirty="0"/>
          </a:p>
        </p:txBody>
      </p:sp>
      <p:sp>
        <p:nvSpPr>
          <p:cNvPr id="4" name="TextBox 3">
            <a:extLst>
              <a:ext uri="{FF2B5EF4-FFF2-40B4-BE49-F238E27FC236}">
                <a16:creationId xmlns:a16="http://schemas.microsoft.com/office/drawing/2014/main" id="{D97FD79D-64EC-83A2-720F-DFBF424461EA}"/>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Angles, Saxons and Jutes influence the area?</a:t>
            </a:r>
          </a:p>
        </p:txBody>
      </p:sp>
      <p:sp>
        <p:nvSpPr>
          <p:cNvPr id="7" name="Title 1">
            <a:extLst>
              <a:ext uri="{FF2B5EF4-FFF2-40B4-BE49-F238E27FC236}">
                <a16:creationId xmlns:a16="http://schemas.microsoft.com/office/drawing/2014/main" id="{EC52AE6A-87BB-F92A-879D-A87DF175728D}"/>
              </a:ext>
            </a:extLst>
          </p:cNvPr>
          <p:cNvSpPr txBox="1">
            <a:spLocks/>
          </p:cNvSpPr>
          <p:nvPr/>
        </p:nvSpPr>
        <p:spPr>
          <a:xfrm>
            <a:off x="396298" y="351393"/>
            <a:ext cx="6935232" cy="80021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800" dirty="0">
                <a:ln w="12700">
                  <a:noFill/>
                </a:ln>
                <a:latin typeface="Superclarendon Rg" panose="02060605060000020003" pitchFamily="18" charset="77"/>
              </a:rPr>
              <a:t>Hengist and </a:t>
            </a:r>
            <a:r>
              <a:rPr lang="en-GB" sz="4800" dirty="0" err="1">
                <a:ln w="12700">
                  <a:noFill/>
                </a:ln>
                <a:latin typeface="Superclarendon Rg" panose="02060605060000020003" pitchFamily="18" charset="77"/>
              </a:rPr>
              <a:t>Horsa</a:t>
            </a:r>
            <a:endParaRPr lang="en-GB" sz="4800" dirty="0">
              <a:ln w="12700">
                <a:noFill/>
              </a:ln>
              <a:latin typeface="Superclarendon Rg" panose="02060605060000020003" pitchFamily="18" charset="77"/>
            </a:endParaRPr>
          </a:p>
        </p:txBody>
      </p:sp>
      <p:sp>
        <p:nvSpPr>
          <p:cNvPr id="8" name="TextBox 7">
            <a:extLst>
              <a:ext uri="{FF2B5EF4-FFF2-40B4-BE49-F238E27FC236}">
                <a16:creationId xmlns:a16="http://schemas.microsoft.com/office/drawing/2014/main" id="{EAE95BED-0CD2-3576-39E0-545795667BA5}"/>
              </a:ext>
            </a:extLst>
          </p:cNvPr>
          <p:cNvSpPr txBox="1"/>
          <p:nvPr/>
        </p:nvSpPr>
        <p:spPr>
          <a:xfrm>
            <a:off x="445285" y="1146208"/>
            <a:ext cx="6673973"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Two Jutish leaders, Hengist and </a:t>
            </a:r>
            <a:r>
              <a:rPr lang="en-GB" sz="1300" dirty="0" err="1">
                <a:latin typeface="Linkpen 17a Print" panose="03050602060000000000" pitchFamily="66" charset="77"/>
              </a:rPr>
              <a:t>Horsa</a:t>
            </a:r>
            <a:r>
              <a:rPr lang="en-GB" sz="1300" dirty="0">
                <a:latin typeface="Linkpen 17a Print" panose="03050602060000000000" pitchFamily="66" charset="77"/>
              </a:rPr>
              <a:t>, arrived with a large force in 447 AD. They made a deal with the then ruler of Kent, Vortigern, and he gave them the Isle of Thanet as a gift for coming to help him gain control of the area.</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They both lived on Thanet for a few years, visiting a small hamlet where Ramsgate sits, with early references calling it </a:t>
            </a:r>
            <a:r>
              <a:rPr lang="en-GB" sz="1300" dirty="0" err="1">
                <a:latin typeface="Linkpen 17a Print" panose="03050602060000000000" pitchFamily="66" charset="77"/>
              </a:rPr>
              <a:t>Hraefn’s</a:t>
            </a:r>
            <a:r>
              <a:rPr lang="en-GB" sz="1300" dirty="0">
                <a:latin typeface="Linkpen 17a Print" panose="03050602060000000000" pitchFamily="66" charset="77"/>
              </a:rPr>
              <a:t> </a:t>
            </a:r>
            <a:r>
              <a:rPr lang="en-GB" sz="1300" dirty="0" err="1">
                <a:latin typeface="Linkpen 17a Print" panose="03050602060000000000" pitchFamily="66" charset="77"/>
              </a:rPr>
              <a:t>Geat</a:t>
            </a:r>
            <a:r>
              <a:rPr lang="en-GB" sz="1300" dirty="0">
                <a:latin typeface="Linkpen 17a Print" panose="03050602060000000000" pitchFamily="66" charset="77"/>
              </a:rPr>
              <a:t>.</a:t>
            </a:r>
          </a:p>
        </p:txBody>
      </p:sp>
      <p:sp>
        <p:nvSpPr>
          <p:cNvPr id="12" name="Rectangle 11">
            <a:extLst>
              <a:ext uri="{FF2B5EF4-FFF2-40B4-BE49-F238E27FC236}">
                <a16:creationId xmlns:a16="http://schemas.microsoft.com/office/drawing/2014/main" id="{A19C91F7-68BD-EBC7-C195-3F21F0ACEB0C}"/>
              </a:ext>
              <a:ext uri="{C183D7F6-B498-43B3-948B-1728B52AA6E4}">
                <adec:decorative xmlns:adec="http://schemas.microsoft.com/office/drawing/2017/decorative" val="1"/>
              </a:ext>
            </a:extLst>
          </p:cNvPr>
          <p:cNvSpPr/>
          <p:nvPr/>
        </p:nvSpPr>
        <p:spPr>
          <a:xfrm>
            <a:off x="-375557" y="3501561"/>
            <a:ext cx="9144000" cy="2594942"/>
          </a:xfrm>
          <a:prstGeom prst="rect">
            <a:avLst/>
          </a:prstGeom>
          <a:solidFill>
            <a:srgbClr val="79B9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085B4B5-E04A-0B6B-CCB9-9ED6AA937695}"/>
              </a:ext>
            </a:extLst>
          </p:cNvPr>
          <p:cNvSpPr txBox="1"/>
          <p:nvPr/>
        </p:nvSpPr>
        <p:spPr>
          <a:xfrm>
            <a:off x="151880" y="3614203"/>
            <a:ext cx="2068806" cy="406971"/>
          </a:xfrm>
          <a:prstGeom prst="rect">
            <a:avLst/>
          </a:prstGeom>
          <a:noFill/>
        </p:spPr>
        <p:txBody>
          <a:bodyPr wrap="square">
            <a:spAutoFit/>
          </a:bodyPr>
          <a:lstStyle/>
          <a:p>
            <a:pPr>
              <a:lnSpc>
                <a:spcPts val="2420"/>
              </a:lnSpc>
            </a:pPr>
            <a:r>
              <a:rPr lang="en-GB" sz="2000" dirty="0">
                <a:solidFill>
                  <a:schemeClr val="bg1"/>
                </a:solidFill>
                <a:latin typeface="Superclarendon Rg" panose="02000505080000020003" pitchFamily="2" charset="77"/>
              </a:rPr>
              <a:t>FUN FACT!</a:t>
            </a:r>
          </a:p>
        </p:txBody>
      </p:sp>
      <p:sp>
        <p:nvSpPr>
          <p:cNvPr id="13" name="TextBox 12">
            <a:extLst>
              <a:ext uri="{FF2B5EF4-FFF2-40B4-BE49-F238E27FC236}">
                <a16:creationId xmlns:a16="http://schemas.microsoft.com/office/drawing/2014/main" id="{04E32EC7-52D5-75E9-19D1-849A640376E7}"/>
              </a:ext>
            </a:extLst>
          </p:cNvPr>
          <p:cNvSpPr txBox="1"/>
          <p:nvPr/>
        </p:nvSpPr>
        <p:spPr>
          <a:xfrm>
            <a:off x="151880" y="4021174"/>
            <a:ext cx="7049017" cy="1867819"/>
          </a:xfrm>
          <a:prstGeom prst="rect">
            <a:avLst/>
          </a:prstGeom>
          <a:noFill/>
        </p:spPr>
        <p:txBody>
          <a:bodyPr wrap="square">
            <a:spAutoFit/>
          </a:bodyPr>
          <a:lstStyle/>
          <a:p>
            <a:pPr>
              <a:lnSpc>
                <a:spcPct val="150000"/>
              </a:lnSpc>
            </a:pPr>
            <a:r>
              <a:rPr lang="en-GB" sz="1300" dirty="0">
                <a:solidFill>
                  <a:schemeClr val="bg1"/>
                </a:solidFill>
                <a:latin typeface="Linkpen 17a Print" panose="03050602060000000000" pitchFamily="66" charset="77"/>
              </a:rPr>
              <a:t>Even though this famous image of Hengist and </a:t>
            </a:r>
            <a:r>
              <a:rPr lang="en-GB" sz="1300" dirty="0" err="1">
                <a:solidFill>
                  <a:schemeClr val="bg1"/>
                </a:solidFill>
                <a:latin typeface="Linkpen 17a Print" panose="03050602060000000000" pitchFamily="66" charset="77"/>
              </a:rPr>
              <a:t>Horsa</a:t>
            </a:r>
            <a:r>
              <a:rPr lang="en-GB" sz="1300" dirty="0">
                <a:solidFill>
                  <a:schemeClr val="bg1"/>
                </a:solidFill>
                <a:latin typeface="Linkpen 17a Print" panose="03050602060000000000" pitchFamily="66" charset="77"/>
              </a:rPr>
              <a:t> is from an old history book, the historian has used their own imagination to create the scene - not always to historical accuracy! </a:t>
            </a:r>
          </a:p>
          <a:p>
            <a:pPr>
              <a:lnSpc>
                <a:spcPct val="150000"/>
              </a:lnSpc>
            </a:pPr>
            <a:endParaRPr lang="en-GB" sz="1300" dirty="0">
              <a:solidFill>
                <a:schemeClr val="bg1"/>
              </a:solidFill>
              <a:latin typeface="Linkpen 17a Print" panose="03050602060000000000" pitchFamily="66" charset="77"/>
            </a:endParaRPr>
          </a:p>
          <a:p>
            <a:pPr>
              <a:lnSpc>
                <a:spcPct val="150000"/>
              </a:lnSpc>
            </a:pPr>
            <a:r>
              <a:rPr lang="en-GB" sz="1300" dirty="0">
                <a:solidFill>
                  <a:schemeClr val="bg1"/>
                </a:solidFill>
                <a:latin typeface="Linkpen 17a Print" panose="03050602060000000000" pitchFamily="66" charset="77"/>
              </a:rPr>
              <a:t>For example the clothes are not from that time period and the crossbow was not even invented when Hengist and </a:t>
            </a:r>
            <a:r>
              <a:rPr lang="en-GB" sz="1300" dirty="0" err="1">
                <a:solidFill>
                  <a:schemeClr val="bg1"/>
                </a:solidFill>
                <a:latin typeface="Linkpen 17a Print" panose="03050602060000000000" pitchFamily="66" charset="77"/>
              </a:rPr>
              <a:t>Horsa</a:t>
            </a:r>
            <a:r>
              <a:rPr lang="en-GB" sz="1300" dirty="0">
                <a:solidFill>
                  <a:schemeClr val="bg1"/>
                </a:solidFill>
                <a:latin typeface="Linkpen 17a Print" panose="03050602060000000000" pitchFamily="66" charset="77"/>
              </a:rPr>
              <a:t> arrived in Britain!</a:t>
            </a:r>
          </a:p>
        </p:txBody>
      </p:sp>
      <p:pic>
        <p:nvPicPr>
          <p:cNvPr id="6" name="Picture 5" descr="A drawing of two men with weapons walking in the foreground of a coat, ships are docked and men are departing from them.">
            <a:extLst>
              <a:ext uri="{FF2B5EF4-FFF2-40B4-BE49-F238E27FC236}">
                <a16:creationId xmlns:a16="http://schemas.microsoft.com/office/drawing/2014/main" id="{E7E14959-6A05-8DB4-64A2-DC0892C8A0F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872" y="613608"/>
            <a:ext cx="4403136" cy="5561558"/>
          </a:xfrm>
          <a:prstGeom prst="rect">
            <a:avLst/>
          </a:prstGeom>
        </p:spPr>
      </p:pic>
      <p:pic>
        <p:nvPicPr>
          <p:cNvPr id="11" name="Picture 10">
            <a:extLst>
              <a:ext uri="{FF2B5EF4-FFF2-40B4-BE49-F238E27FC236}">
                <a16:creationId xmlns:a16="http://schemas.microsoft.com/office/drawing/2014/main" id="{4D149B87-8BEE-2532-E044-F345F44EDBE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879902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10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fade">
                                      <p:cBhvr>
                                        <p:cTn id="31" dur="500"/>
                                        <p:tgtEl>
                                          <p:spTgt spid="13">
                                            <p:txEl>
                                              <p:pRg st="0" end="0"/>
                                            </p:txEl>
                                          </p:spTgt>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3">
                                            <p:txEl>
                                              <p:pRg st="2" end="2"/>
                                            </p:txEl>
                                          </p:spTgt>
                                        </p:tgtEl>
                                        <p:attrNameLst>
                                          <p:attrName>style.visibility</p:attrName>
                                        </p:attrNameLst>
                                      </p:cBhvr>
                                      <p:to>
                                        <p:strVal val="visible"/>
                                      </p:to>
                                    </p:set>
                                    <p:animEffect transition="in" filter="fade">
                                      <p:cBhvr>
                                        <p:cTn id="35"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2" grpId="0" animBg="1"/>
      <p:bldP spid="10" grpId="0"/>
      <p:bldP spid="13"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77662A-DA18-B3C8-38B1-A861B4FCDBE5}"/>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D987712C-B420-F9BC-CCCD-39C41F41951C}"/>
              </a:ext>
            </a:extLst>
          </p:cNvPr>
          <p:cNvSpPr>
            <a:spLocks noGrp="1"/>
          </p:cNvSpPr>
          <p:nvPr>
            <p:ph type="ctrTitle"/>
          </p:nvPr>
        </p:nvSpPr>
        <p:spPr>
          <a:xfrm>
            <a:off x="1524000" y="-1295366"/>
            <a:ext cx="9144000" cy="868363"/>
          </a:xfrm>
        </p:spPr>
        <p:txBody>
          <a:bodyPr>
            <a:normAutofit fontScale="90000"/>
          </a:bodyPr>
          <a:lstStyle/>
          <a:p>
            <a:r>
              <a:rPr lang="en-US" dirty="0"/>
              <a:t>Replica Ship</a:t>
            </a:r>
          </a:p>
        </p:txBody>
      </p:sp>
      <p:sp>
        <p:nvSpPr>
          <p:cNvPr id="6" name="TextBox 5">
            <a:extLst>
              <a:ext uri="{FF2B5EF4-FFF2-40B4-BE49-F238E27FC236}">
                <a16:creationId xmlns:a16="http://schemas.microsoft.com/office/drawing/2014/main" id="{C708B543-0310-77BC-F7E0-B81D130F46FB}"/>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Angles, Saxons and Jutes influence the area?</a:t>
            </a:r>
          </a:p>
        </p:txBody>
      </p:sp>
      <p:sp>
        <p:nvSpPr>
          <p:cNvPr id="15" name="Rectangle 14" descr="A replica ship with a yellow ornament on the front, with many red oars and red shields lined on the side.">
            <a:extLst>
              <a:ext uri="{FF2B5EF4-FFF2-40B4-BE49-F238E27FC236}">
                <a16:creationId xmlns:a16="http://schemas.microsoft.com/office/drawing/2014/main" id="{B4616E38-4FA9-4669-DB4A-07F22BFD62AB}"/>
              </a:ext>
            </a:extLst>
          </p:cNvPr>
          <p:cNvSpPr/>
          <p:nvPr/>
        </p:nvSpPr>
        <p:spPr>
          <a:xfrm>
            <a:off x="-1" y="0"/>
            <a:ext cx="12191999"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descr="A replica ship, named Hugin, sits proudly in the village of Cliffsend – the location where the two brothers are believed to have first landed in 410 AD, before arriving with their army.&#13;&#10;">
            <a:extLst>
              <a:ext uri="{FF2B5EF4-FFF2-40B4-BE49-F238E27FC236}">
                <a16:creationId xmlns:a16="http://schemas.microsoft.com/office/drawing/2014/main" id="{9F92C6B4-31E7-E703-44BD-B3248DF6DCEE}"/>
              </a:ext>
            </a:extLst>
          </p:cNvPr>
          <p:cNvGrpSpPr/>
          <p:nvPr/>
        </p:nvGrpSpPr>
        <p:grpSpPr>
          <a:xfrm>
            <a:off x="8255632" y="489857"/>
            <a:ext cx="3429000" cy="3331028"/>
            <a:chOff x="8147957" y="506186"/>
            <a:chExt cx="3429000" cy="3331028"/>
          </a:xfrm>
        </p:grpSpPr>
        <p:sp>
          <p:nvSpPr>
            <p:cNvPr id="9" name="Rectangle 8">
              <a:extLst>
                <a:ext uri="{FF2B5EF4-FFF2-40B4-BE49-F238E27FC236}">
                  <a16:creationId xmlns:a16="http://schemas.microsoft.com/office/drawing/2014/main" id="{562B31AF-6E07-F1C5-7A75-CD80261F673B}"/>
                </a:ext>
              </a:extLst>
            </p:cNvPr>
            <p:cNvSpPr/>
            <p:nvPr/>
          </p:nvSpPr>
          <p:spPr>
            <a:xfrm>
              <a:off x="8147957" y="506186"/>
              <a:ext cx="3429000" cy="333102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rIns="108000" bIns="36000" rtlCol="0" anchor="ctr"/>
            <a:lstStyle/>
            <a:p>
              <a:pPr>
                <a:lnSpc>
                  <a:spcPct val="150000"/>
                </a:lnSpc>
              </a:pPr>
              <a:endParaRPr lang="en-GB" sz="1600" dirty="0">
                <a:latin typeface="Linkpen 17a Print" panose="03050602060000000000" pitchFamily="66" charset="77"/>
              </a:endParaRPr>
            </a:p>
          </p:txBody>
        </p:sp>
        <p:sp>
          <p:nvSpPr>
            <p:cNvPr id="12" name="TextBox 11">
              <a:extLst>
                <a:ext uri="{FF2B5EF4-FFF2-40B4-BE49-F238E27FC236}">
                  <a16:creationId xmlns:a16="http://schemas.microsoft.com/office/drawing/2014/main" id="{349C1BB4-40AD-58E1-216E-C7370C074624}"/>
                </a:ext>
              </a:extLst>
            </p:cNvPr>
            <p:cNvSpPr txBox="1"/>
            <p:nvPr/>
          </p:nvSpPr>
          <p:spPr>
            <a:xfrm>
              <a:off x="8294913" y="651063"/>
              <a:ext cx="3145293" cy="3016210"/>
            </a:xfrm>
            <a:prstGeom prst="rect">
              <a:avLst/>
            </a:prstGeom>
            <a:noFill/>
          </p:spPr>
          <p:txBody>
            <a:bodyPr wrap="square" rtlCol="0">
              <a:spAutoFit/>
            </a:bodyPr>
            <a:lstStyle/>
            <a:p>
              <a:pPr>
                <a:lnSpc>
                  <a:spcPct val="150000"/>
                </a:lnSpc>
              </a:pPr>
              <a:r>
                <a:rPr lang="en-GB" sz="1600" dirty="0">
                  <a:solidFill>
                    <a:schemeClr val="tx1"/>
                  </a:solidFill>
                  <a:latin typeface="Linkpen 17a Print" panose="03050602060000000000" pitchFamily="66" charset="77"/>
                </a:rPr>
                <a:t>A replica ship, named Hugin, sits proudly in the village of Cliffsend – the location where the two brothers are believed to have first landed in 410 AD, before arriving with their army.</a:t>
              </a:r>
            </a:p>
          </p:txBody>
        </p:sp>
      </p:grpSp>
      <p:pic>
        <p:nvPicPr>
          <p:cNvPr id="11" name="Picture 10">
            <a:extLst>
              <a:ext uri="{FF2B5EF4-FFF2-40B4-BE49-F238E27FC236}">
                <a16:creationId xmlns:a16="http://schemas.microsoft.com/office/drawing/2014/main" id="{C1DF0034-F31F-1C7E-FC0E-0DFC6D9CD7E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28598504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A1ECFC4-90E3-D7DE-97F8-0002B4E1F332}"/>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354D8F15-500F-E7DC-2106-E44967223A6A}"/>
              </a:ext>
            </a:extLst>
          </p:cNvPr>
          <p:cNvSpPr>
            <a:spLocks noGrp="1"/>
          </p:cNvSpPr>
          <p:nvPr>
            <p:ph type="ctrTitle"/>
          </p:nvPr>
        </p:nvSpPr>
        <p:spPr>
          <a:xfrm>
            <a:off x="1524000" y="-1158087"/>
            <a:ext cx="9144000" cy="993225"/>
          </a:xfrm>
        </p:spPr>
        <p:txBody>
          <a:bodyPr/>
          <a:lstStyle/>
          <a:p>
            <a:r>
              <a:rPr lang="en-US" dirty="0"/>
              <a:t>Burials</a:t>
            </a:r>
          </a:p>
        </p:txBody>
      </p:sp>
      <p:sp>
        <p:nvSpPr>
          <p:cNvPr id="6" name="TextBox 5">
            <a:extLst>
              <a:ext uri="{FF2B5EF4-FFF2-40B4-BE49-F238E27FC236}">
                <a16:creationId xmlns:a16="http://schemas.microsoft.com/office/drawing/2014/main" id="{3F3D6DC9-4DEC-FAF1-6B92-BCD1C392BFF6}"/>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Angles, Saxons and Jutes influence the area?</a:t>
            </a:r>
          </a:p>
        </p:txBody>
      </p:sp>
      <p:sp>
        <p:nvSpPr>
          <p:cNvPr id="7" name="Title 1">
            <a:extLst>
              <a:ext uri="{FF2B5EF4-FFF2-40B4-BE49-F238E27FC236}">
                <a16:creationId xmlns:a16="http://schemas.microsoft.com/office/drawing/2014/main" id="{C9AC0EB7-9AD9-FADD-8992-6899E97F273B}"/>
              </a:ext>
            </a:extLst>
          </p:cNvPr>
          <p:cNvSpPr txBox="1">
            <a:spLocks/>
          </p:cNvSpPr>
          <p:nvPr/>
        </p:nvSpPr>
        <p:spPr>
          <a:xfrm>
            <a:off x="510597" y="436568"/>
            <a:ext cx="4457748" cy="10400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6600" dirty="0">
                <a:ln w="12700">
                  <a:noFill/>
                </a:ln>
                <a:latin typeface="Superclarendon Rg" panose="02060605060000020003" pitchFamily="18" charset="77"/>
              </a:rPr>
              <a:t>Burials</a:t>
            </a:r>
          </a:p>
        </p:txBody>
      </p:sp>
      <p:sp>
        <p:nvSpPr>
          <p:cNvPr id="8" name="TextBox 7">
            <a:extLst>
              <a:ext uri="{FF2B5EF4-FFF2-40B4-BE49-F238E27FC236}">
                <a16:creationId xmlns:a16="http://schemas.microsoft.com/office/drawing/2014/main" id="{47B6FC03-871B-5BEA-D22F-259D4A218B66}"/>
              </a:ext>
            </a:extLst>
          </p:cNvPr>
          <p:cNvSpPr txBox="1"/>
          <p:nvPr/>
        </p:nvSpPr>
        <p:spPr>
          <a:xfrm>
            <a:off x="510597" y="1476653"/>
            <a:ext cx="4192032"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an area known as </a:t>
            </a:r>
            <a:r>
              <a:rPr lang="en-GB" sz="1400" dirty="0" err="1">
                <a:latin typeface="Linkpen 17a Print" panose="03050602060000000000" pitchFamily="66" charset="77"/>
              </a:rPr>
              <a:t>Ozengell</a:t>
            </a:r>
            <a:r>
              <a:rPr lang="en-GB" sz="1400" dirty="0">
                <a:latin typeface="Linkpen 17a Print" panose="03050602060000000000" pitchFamily="66" charset="77"/>
              </a:rPr>
              <a:t> Grange, a large cemetery was uncovered when the town was building its railway.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Within the burial site, there were skeletons adorned with necklaces, brooches and other jewels. Bowls and other pottery were also found in this area.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These all date back to the Anglo-Saxon period, providing evidence of their presence in the area.</a:t>
            </a:r>
          </a:p>
        </p:txBody>
      </p:sp>
      <p:grpSp>
        <p:nvGrpSpPr>
          <p:cNvPr id="13" name="Group 12" descr="A collection of necklaces and brooches.">
            <a:extLst>
              <a:ext uri="{FF2B5EF4-FFF2-40B4-BE49-F238E27FC236}">
                <a16:creationId xmlns:a16="http://schemas.microsoft.com/office/drawing/2014/main" id="{C76CAF5B-A7A5-E6BD-503F-93D65B8D6E3B}"/>
              </a:ext>
            </a:extLst>
          </p:cNvPr>
          <p:cNvGrpSpPr/>
          <p:nvPr/>
        </p:nvGrpSpPr>
        <p:grpSpPr>
          <a:xfrm>
            <a:off x="4735287" y="265656"/>
            <a:ext cx="7131019" cy="5940847"/>
            <a:chOff x="4735287" y="273030"/>
            <a:chExt cx="7131019" cy="5940847"/>
          </a:xfrm>
        </p:grpSpPr>
        <p:pic>
          <p:nvPicPr>
            <p:cNvPr id="9" name="Picture 8">
              <a:extLst>
                <a:ext uri="{FF2B5EF4-FFF2-40B4-BE49-F238E27FC236}">
                  <a16:creationId xmlns:a16="http://schemas.microsoft.com/office/drawing/2014/main" id="{223883F3-4D1B-4BB0-1BDF-F91543EFBB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5287" y="273030"/>
              <a:ext cx="7000214" cy="5940847"/>
            </a:xfrm>
            <a:prstGeom prst="rect">
              <a:avLst/>
            </a:prstGeom>
          </p:spPr>
        </p:pic>
        <p:sp>
          <p:nvSpPr>
            <p:cNvPr id="12" name="TextBox 11">
              <a:extLst>
                <a:ext uri="{FF2B5EF4-FFF2-40B4-BE49-F238E27FC236}">
                  <a16:creationId xmlns:a16="http://schemas.microsoft.com/office/drawing/2014/main" id="{F78B4618-8686-B276-235A-F2B430CC53FE}"/>
                </a:ext>
              </a:extLst>
            </p:cNvPr>
            <p:cNvSpPr txBox="1"/>
            <p:nvPr/>
          </p:nvSpPr>
          <p:spPr>
            <a:xfrm rot="5400000">
              <a:off x="10704725" y="1173001"/>
              <a:ext cx="2061552" cy="261610"/>
            </a:xfrm>
            <a:prstGeom prst="rect">
              <a:avLst/>
            </a:prstGeom>
            <a:noFill/>
          </p:spPr>
          <p:txBody>
            <a:bodyPr wrap="square" rtlCol="0">
              <a:spAutoFit/>
            </a:bodyPr>
            <a:lstStyle/>
            <a:p>
              <a:r>
                <a:rPr lang="en-GB" sz="1050" dirty="0">
                  <a:solidFill>
                    <a:schemeClr val="bg1">
                      <a:lumMod val="85000"/>
                    </a:schemeClr>
                  </a:solidFill>
                </a:rPr>
                <a:t>© World Museum</a:t>
              </a:r>
            </a:p>
          </p:txBody>
        </p:sp>
      </p:grpSp>
      <p:pic>
        <p:nvPicPr>
          <p:cNvPr id="11" name="Picture 10">
            <a:extLst>
              <a:ext uri="{FF2B5EF4-FFF2-40B4-BE49-F238E27FC236}">
                <a16:creationId xmlns:a16="http://schemas.microsoft.com/office/drawing/2014/main" id="{41FB2D67-6146-A6DD-FAE8-58801540039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25115620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7D4929C-EDC5-E946-68BD-A87D2EF9F181}"/>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F0141DD4-0383-9324-E5A4-465C7E9CCE60}"/>
              </a:ext>
            </a:extLst>
          </p:cNvPr>
          <p:cNvSpPr>
            <a:spLocks noGrp="1"/>
          </p:cNvSpPr>
          <p:nvPr>
            <p:ph type="ctrTitle"/>
          </p:nvPr>
        </p:nvSpPr>
        <p:spPr>
          <a:xfrm>
            <a:off x="1524000" y="-1478657"/>
            <a:ext cx="9144000" cy="1034900"/>
          </a:xfrm>
        </p:spPr>
        <p:txBody>
          <a:bodyPr/>
          <a:lstStyle/>
          <a:p>
            <a:r>
              <a:rPr lang="en-US" dirty="0"/>
              <a:t>St Augustine</a:t>
            </a:r>
          </a:p>
        </p:txBody>
      </p:sp>
      <p:sp>
        <p:nvSpPr>
          <p:cNvPr id="6" name="TextBox 5">
            <a:extLst>
              <a:ext uri="{FF2B5EF4-FFF2-40B4-BE49-F238E27FC236}">
                <a16:creationId xmlns:a16="http://schemas.microsoft.com/office/drawing/2014/main" id="{F063D18C-79C3-6750-ADDC-77774874F928}"/>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Angles, Saxons and Jutes influence the area?</a:t>
            </a:r>
          </a:p>
        </p:txBody>
      </p:sp>
      <p:sp>
        <p:nvSpPr>
          <p:cNvPr id="7" name="Title 1">
            <a:extLst>
              <a:ext uri="{FF2B5EF4-FFF2-40B4-BE49-F238E27FC236}">
                <a16:creationId xmlns:a16="http://schemas.microsoft.com/office/drawing/2014/main" id="{1586525D-3BEE-47E7-5BB8-D8062FD1F761}"/>
              </a:ext>
            </a:extLst>
          </p:cNvPr>
          <p:cNvSpPr txBox="1">
            <a:spLocks/>
          </p:cNvSpPr>
          <p:nvPr/>
        </p:nvSpPr>
        <p:spPr>
          <a:xfrm>
            <a:off x="261257" y="273030"/>
            <a:ext cx="11609614" cy="75987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sz="3800" dirty="0">
                <a:ln w="12700">
                  <a:noFill/>
                </a:ln>
                <a:latin typeface="Superclarendon Rg" panose="02060605060000020003" pitchFamily="18" charset="77"/>
              </a:rPr>
              <a:t>Arrival of St Augustine on Isle of Thanet</a:t>
            </a:r>
          </a:p>
        </p:txBody>
      </p:sp>
      <p:grpSp>
        <p:nvGrpSpPr>
          <p:cNvPr id="12" name="Group 11" descr="A photo of St Augustines Church, it has a square based a tower with lots of windows.">
            <a:extLst>
              <a:ext uri="{FF2B5EF4-FFF2-40B4-BE49-F238E27FC236}">
                <a16:creationId xmlns:a16="http://schemas.microsoft.com/office/drawing/2014/main" id="{D6079F7A-1BDF-D9D3-4439-9398C7FCDEF8}"/>
              </a:ext>
            </a:extLst>
          </p:cNvPr>
          <p:cNvGrpSpPr/>
          <p:nvPr/>
        </p:nvGrpSpPr>
        <p:grpSpPr>
          <a:xfrm>
            <a:off x="507449" y="1210876"/>
            <a:ext cx="5354151" cy="3721323"/>
            <a:chOff x="742899" y="1693228"/>
            <a:chExt cx="4550842" cy="3162995"/>
          </a:xfrm>
        </p:grpSpPr>
        <p:pic>
          <p:nvPicPr>
            <p:cNvPr id="4" name="Picture 3">
              <a:extLst>
                <a:ext uri="{FF2B5EF4-FFF2-40B4-BE49-F238E27FC236}">
                  <a16:creationId xmlns:a16="http://schemas.microsoft.com/office/drawing/2014/main" id="{6C46589B-4CC5-2ACC-97F6-DB7DA2F0B0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2899" y="1735954"/>
              <a:ext cx="4515766" cy="3120269"/>
            </a:xfrm>
            <a:prstGeom prst="rect">
              <a:avLst/>
            </a:prstGeom>
            <a:ln w="28575">
              <a:solidFill>
                <a:schemeClr val="tx1"/>
              </a:solidFill>
            </a:ln>
          </p:spPr>
        </p:pic>
        <p:sp>
          <p:nvSpPr>
            <p:cNvPr id="9" name="TextBox 8">
              <a:extLst>
                <a:ext uri="{FF2B5EF4-FFF2-40B4-BE49-F238E27FC236}">
                  <a16:creationId xmlns:a16="http://schemas.microsoft.com/office/drawing/2014/main" id="{0268317B-F4F8-8D73-C635-EC481762AC67}"/>
                </a:ext>
              </a:extLst>
            </p:cNvPr>
            <p:cNvSpPr txBox="1"/>
            <p:nvPr/>
          </p:nvSpPr>
          <p:spPr>
            <a:xfrm>
              <a:off x="2819749" y="1693228"/>
              <a:ext cx="247399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dirty="0">
                  <a:solidFill>
                    <a:schemeClr val="bg1">
                      <a:lumMod val="85000"/>
                    </a:schemeClr>
                  </a:solidFill>
                  <a:ea typeface="Calibri"/>
                  <a:cs typeface="Calibri"/>
                </a:rPr>
                <a:t>© Wikimedia Commons</a:t>
              </a:r>
            </a:p>
          </p:txBody>
        </p:sp>
      </p:grpSp>
      <p:grpSp>
        <p:nvGrpSpPr>
          <p:cNvPr id="5" name="Group 4" descr="St Augustine’s church, built in 1846, is named after the Saint and sits near to the location where he first arrived in England.&#13;&#10;">
            <a:extLst>
              <a:ext uri="{FF2B5EF4-FFF2-40B4-BE49-F238E27FC236}">
                <a16:creationId xmlns:a16="http://schemas.microsoft.com/office/drawing/2014/main" id="{B66997E2-00FF-C48B-6732-C6BF372401DE}"/>
              </a:ext>
            </a:extLst>
          </p:cNvPr>
          <p:cNvGrpSpPr/>
          <p:nvPr/>
        </p:nvGrpSpPr>
        <p:grpSpPr>
          <a:xfrm>
            <a:off x="669459" y="5044147"/>
            <a:ext cx="5150873" cy="1034899"/>
            <a:chOff x="5121850" y="2417403"/>
            <a:chExt cx="5150873" cy="1034899"/>
          </a:xfrm>
        </p:grpSpPr>
        <p:pic>
          <p:nvPicPr>
            <p:cNvPr id="2" name="Picture 1">
              <a:extLst>
                <a:ext uri="{FF2B5EF4-FFF2-40B4-BE49-F238E27FC236}">
                  <a16:creationId xmlns:a16="http://schemas.microsoft.com/office/drawing/2014/main" id="{C3AFACA9-296D-7386-A19C-37404FA7858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59346313-D0F8-7552-9A5C-28DCE9910626}"/>
                </a:ext>
              </a:extLst>
            </p:cNvPr>
            <p:cNvSpPr txBox="1"/>
            <p:nvPr/>
          </p:nvSpPr>
          <p:spPr>
            <a:xfrm>
              <a:off x="5308761" y="2417403"/>
              <a:ext cx="496396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St Augustine’s church, built in 1846, is named after the Saint and sits near to the location where he first arrived in England.</a:t>
              </a:r>
            </a:p>
          </p:txBody>
        </p:sp>
      </p:grpSp>
      <p:sp>
        <p:nvSpPr>
          <p:cNvPr id="8" name="TextBox 7">
            <a:extLst>
              <a:ext uri="{FF2B5EF4-FFF2-40B4-BE49-F238E27FC236}">
                <a16:creationId xmlns:a16="http://schemas.microsoft.com/office/drawing/2014/main" id="{5895658F-370A-6A25-C17E-7477E458A54D}"/>
              </a:ext>
            </a:extLst>
          </p:cNvPr>
          <p:cNvSpPr txBox="1"/>
          <p:nvPr/>
        </p:nvSpPr>
        <p:spPr>
          <a:xfrm>
            <a:off x="6126791" y="1280034"/>
            <a:ext cx="5588551"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One of the biggest changes to Britain began on the Isle of Thanet!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According to legend, it was in 557 AD that the first meeting between the King (</a:t>
            </a:r>
            <a:r>
              <a:rPr lang="en-GB" sz="1500" dirty="0" err="1">
                <a:latin typeface="Linkpen 17a Print" panose="03050602060000000000" pitchFamily="66" charset="77"/>
              </a:rPr>
              <a:t>Ethelberht</a:t>
            </a:r>
            <a:r>
              <a:rPr lang="en-GB" sz="1500" dirty="0">
                <a:latin typeface="Linkpen 17a Print" panose="03050602060000000000" pitchFamily="66" charset="77"/>
              </a:rPr>
              <a:t>) and a monk named Augustine took place.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Augustine was a Christian monk, sent to Britain, from Rome, by the Pope to convert the population to Christianity. St Augustine is believed to have been responsible for bringing the religion to the UK for the first time - shaping the future of Britain for </a:t>
            </a:r>
            <a:br>
              <a:rPr lang="en-GB" sz="1500" dirty="0">
                <a:latin typeface="Linkpen 17a Print" panose="03050602060000000000" pitchFamily="66" charset="77"/>
              </a:rPr>
            </a:br>
            <a:r>
              <a:rPr lang="en-GB" sz="1500" dirty="0">
                <a:latin typeface="Linkpen 17a Print" panose="03050602060000000000" pitchFamily="66" charset="77"/>
              </a:rPr>
              <a:t>hundreds of years to come. </a:t>
            </a:r>
          </a:p>
        </p:txBody>
      </p:sp>
      <p:pic>
        <p:nvPicPr>
          <p:cNvPr id="11" name="Picture 10">
            <a:extLst>
              <a:ext uri="{FF2B5EF4-FFF2-40B4-BE49-F238E27FC236}">
                <a16:creationId xmlns:a16="http://schemas.microsoft.com/office/drawing/2014/main" id="{56FB73D6-CA01-AD64-E02D-06A807CAA2B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21270998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D681296-D1ED-B449-3455-D1C411A2A7A0}"/>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9700112F-91C1-A74A-6341-94894EC37E16}"/>
              </a:ext>
            </a:extLst>
          </p:cNvPr>
          <p:cNvSpPr>
            <a:spLocks noGrp="1"/>
          </p:cNvSpPr>
          <p:nvPr>
            <p:ph type="ctrTitle"/>
          </p:nvPr>
        </p:nvSpPr>
        <p:spPr>
          <a:xfrm>
            <a:off x="1524000" y="-1365517"/>
            <a:ext cx="9144000" cy="1037935"/>
          </a:xfrm>
        </p:spPr>
        <p:txBody>
          <a:bodyPr/>
          <a:lstStyle/>
          <a:p>
            <a:r>
              <a:rPr lang="en-US" dirty="0"/>
              <a:t>Norman Rule</a:t>
            </a:r>
          </a:p>
        </p:txBody>
      </p:sp>
      <p:sp>
        <p:nvSpPr>
          <p:cNvPr id="7" name="Title 1">
            <a:extLst>
              <a:ext uri="{FF2B5EF4-FFF2-40B4-BE49-F238E27FC236}">
                <a16:creationId xmlns:a16="http://schemas.microsoft.com/office/drawing/2014/main" id="{888C0A1B-9A2F-B348-62F8-E6637240985D}"/>
              </a:ext>
            </a:extLst>
          </p:cNvPr>
          <p:cNvSpPr txBox="1">
            <a:spLocks/>
          </p:cNvSpPr>
          <p:nvPr/>
        </p:nvSpPr>
        <p:spPr>
          <a:xfrm>
            <a:off x="375508" y="295158"/>
            <a:ext cx="6057949" cy="9910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5400" dirty="0">
                <a:ln w="12700">
                  <a:noFill/>
                </a:ln>
                <a:latin typeface="Superclarendon Rg" panose="02060605060000020003" pitchFamily="18" charset="77"/>
              </a:rPr>
              <a:t>Norman Rule</a:t>
            </a:r>
          </a:p>
        </p:txBody>
      </p:sp>
      <p:pic>
        <p:nvPicPr>
          <p:cNvPr id="11" name="Picture 10">
            <a:extLst>
              <a:ext uri="{FF2B5EF4-FFF2-40B4-BE49-F238E27FC236}">
                <a16:creationId xmlns:a16="http://schemas.microsoft.com/office/drawing/2014/main" id="{3DC86879-B415-6F21-9234-69673654EE6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0"/>
            <a:ext cx="1606825" cy="1480929"/>
          </a:xfrm>
          <a:prstGeom prst="rect">
            <a:avLst/>
          </a:prstGeom>
        </p:spPr>
      </p:pic>
      <p:sp>
        <p:nvSpPr>
          <p:cNvPr id="8" name="TextBox 7">
            <a:extLst>
              <a:ext uri="{FF2B5EF4-FFF2-40B4-BE49-F238E27FC236}">
                <a16:creationId xmlns:a16="http://schemas.microsoft.com/office/drawing/2014/main" id="{FAAA9966-9344-CF8B-40BA-1AB1E55C71FF}"/>
              </a:ext>
            </a:extLst>
          </p:cNvPr>
          <p:cNvSpPr txBox="1"/>
          <p:nvPr/>
        </p:nvSpPr>
        <p:spPr>
          <a:xfrm>
            <a:off x="375508" y="1286257"/>
            <a:ext cx="11170806"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After 1066, Britain was controlled by the Normans, under King William.</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overthrow of the old Saxon and Norse kingdom of England would transform the country – from language and customs to architecture and culture.</a:t>
            </a:r>
          </a:p>
        </p:txBody>
      </p:sp>
      <p:grpSp>
        <p:nvGrpSpPr>
          <p:cNvPr id="5" name="Group 4" descr="The famous ‘Bayeux Tapestry’ depicts the moment the Normans arrived in England.&#13;&#10;">
            <a:extLst>
              <a:ext uri="{FF2B5EF4-FFF2-40B4-BE49-F238E27FC236}">
                <a16:creationId xmlns:a16="http://schemas.microsoft.com/office/drawing/2014/main" id="{F1B3FC54-ED9E-9735-CAC5-AFF5F4117BE0}"/>
              </a:ext>
            </a:extLst>
          </p:cNvPr>
          <p:cNvGrpSpPr/>
          <p:nvPr/>
        </p:nvGrpSpPr>
        <p:grpSpPr>
          <a:xfrm>
            <a:off x="431441" y="3534680"/>
            <a:ext cx="2567068" cy="2277547"/>
            <a:chOff x="5322527" y="2417403"/>
            <a:chExt cx="2567068" cy="2277547"/>
          </a:xfrm>
        </p:grpSpPr>
        <p:pic>
          <p:nvPicPr>
            <p:cNvPr id="2" name="Picture 1">
              <a:extLst>
                <a:ext uri="{FF2B5EF4-FFF2-40B4-BE49-F238E27FC236}">
                  <a16:creationId xmlns:a16="http://schemas.microsoft.com/office/drawing/2014/main" id="{BD43ACA3-E682-F185-193E-C52B2A0CB4A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9328" y="2543846"/>
              <a:ext cx="350267" cy="248874"/>
            </a:xfrm>
            <a:prstGeom prst="rect">
              <a:avLst/>
            </a:prstGeom>
          </p:spPr>
        </p:pic>
        <p:sp>
          <p:nvSpPr>
            <p:cNvPr id="3" name="TextBox 2">
              <a:extLst>
                <a:ext uri="{FF2B5EF4-FFF2-40B4-BE49-F238E27FC236}">
                  <a16:creationId xmlns:a16="http://schemas.microsoft.com/office/drawing/2014/main" id="{6EF5A6E1-F4CE-C1B6-A9A9-A370CBEC68E8}"/>
                </a:ext>
              </a:extLst>
            </p:cNvPr>
            <p:cNvSpPr txBox="1"/>
            <p:nvPr/>
          </p:nvSpPr>
          <p:spPr>
            <a:xfrm>
              <a:off x="5322527" y="2417403"/>
              <a:ext cx="2281195" cy="2277547"/>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The famous ‘Bayeux Tapestry’ depicts the moment the Normans arrived in England.</a:t>
              </a:r>
            </a:p>
          </p:txBody>
        </p:sp>
      </p:grpSp>
      <p:grpSp>
        <p:nvGrpSpPr>
          <p:cNvPr id="12" name="Group 11" descr="A tapestry depiction of ships crossing water with soldiers on each other.">
            <a:extLst>
              <a:ext uri="{FF2B5EF4-FFF2-40B4-BE49-F238E27FC236}">
                <a16:creationId xmlns:a16="http://schemas.microsoft.com/office/drawing/2014/main" id="{9BD1E734-D25E-B6A4-9372-DE3A347ABC31}"/>
              </a:ext>
            </a:extLst>
          </p:cNvPr>
          <p:cNvGrpSpPr/>
          <p:nvPr/>
        </p:nvGrpSpPr>
        <p:grpSpPr>
          <a:xfrm>
            <a:off x="3167678" y="3141864"/>
            <a:ext cx="8513725" cy="3422740"/>
            <a:chOff x="3167678" y="3141864"/>
            <a:chExt cx="8513725" cy="3422740"/>
          </a:xfrm>
        </p:grpSpPr>
        <p:pic>
          <p:nvPicPr>
            <p:cNvPr id="4" name="Picture 3">
              <a:extLst>
                <a:ext uri="{FF2B5EF4-FFF2-40B4-BE49-F238E27FC236}">
                  <a16:creationId xmlns:a16="http://schemas.microsoft.com/office/drawing/2014/main" id="{31F003BE-5718-C1F6-3E70-838D55B119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67678" y="3141864"/>
              <a:ext cx="8513725" cy="3252958"/>
            </a:xfrm>
            <a:prstGeom prst="rect">
              <a:avLst/>
            </a:prstGeom>
            <a:ln w="28575">
              <a:solidFill>
                <a:schemeClr val="tx1"/>
              </a:solidFill>
            </a:ln>
          </p:spPr>
        </p:pic>
        <p:sp>
          <p:nvSpPr>
            <p:cNvPr id="9" name="Content Placeholder 2">
              <a:extLst>
                <a:ext uri="{FF2B5EF4-FFF2-40B4-BE49-F238E27FC236}">
                  <a16:creationId xmlns:a16="http://schemas.microsoft.com/office/drawing/2014/main" id="{85B3DAE5-3889-4A47-6F4C-518881EC51C1}"/>
                </a:ext>
              </a:extLst>
            </p:cNvPr>
            <p:cNvSpPr txBox="1">
              <a:spLocks/>
            </p:cNvSpPr>
            <p:nvPr/>
          </p:nvSpPr>
          <p:spPr>
            <a:xfrm>
              <a:off x="3167678" y="6225039"/>
              <a:ext cx="2177666" cy="339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800" dirty="0">
                  <a:solidFill>
                    <a:srgbClr val="876B4D"/>
                  </a:solidFill>
                </a:rPr>
                <a:t>© Wikimedia Commons</a:t>
              </a:r>
            </a:p>
          </p:txBody>
        </p:sp>
      </p:grpSp>
      <p:pic>
        <p:nvPicPr>
          <p:cNvPr id="14" name="Picture 13" descr="An illustration of a Norman Solider wearing chainmail, a helmet, holding a sword and teardrop shaped shield.">
            <a:extLst>
              <a:ext uri="{FF2B5EF4-FFF2-40B4-BE49-F238E27FC236}">
                <a16:creationId xmlns:a16="http://schemas.microsoft.com/office/drawing/2014/main" id="{E83F0D8F-1C98-6E43-DD2E-4493DE3740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62287" y="2472028"/>
            <a:ext cx="2421013" cy="4923968"/>
          </a:xfrm>
          <a:prstGeom prst="rect">
            <a:avLst/>
          </a:prstGeom>
        </p:spPr>
      </p:pic>
    </p:spTree>
    <p:extLst>
      <p:ext uri="{BB962C8B-B14F-4D97-AF65-F5344CB8AC3E}">
        <p14:creationId xmlns:p14="http://schemas.microsoft.com/office/powerpoint/2010/main" val="25616079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1+#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E6AE1F3-F5A3-EAB3-0C4F-E6F6504CDF99}"/>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DFCDE217-EC4E-A9C6-C8FC-8F8F95A4CDFF}"/>
              </a:ext>
            </a:extLst>
          </p:cNvPr>
          <p:cNvSpPr>
            <a:spLocks noGrp="1"/>
          </p:cNvSpPr>
          <p:nvPr>
            <p:ph type="ctrTitle"/>
          </p:nvPr>
        </p:nvSpPr>
        <p:spPr>
          <a:xfrm>
            <a:off x="1524000" y="-1493341"/>
            <a:ext cx="9144000" cy="1037696"/>
          </a:xfrm>
        </p:spPr>
        <p:txBody>
          <a:bodyPr/>
          <a:lstStyle/>
          <a:p>
            <a:r>
              <a:rPr lang="en-US" dirty="0"/>
              <a:t>The Church of St Laurence</a:t>
            </a:r>
          </a:p>
        </p:txBody>
      </p:sp>
      <p:sp>
        <p:nvSpPr>
          <p:cNvPr id="15" name="Rectangle 14" descr="A photograph of The Church of St Laurence. It is made of bricks, Part of the tower has different bricks around where the clock is situated, the sky behind it is a bright blue colour.">
            <a:extLst>
              <a:ext uri="{FF2B5EF4-FFF2-40B4-BE49-F238E27FC236}">
                <a16:creationId xmlns:a16="http://schemas.microsoft.com/office/drawing/2014/main" id="{4925674C-50D6-552D-C1E7-966046369766}"/>
              </a:ext>
            </a:extLst>
          </p:cNvPr>
          <p:cNvSpPr/>
          <p:nvPr/>
        </p:nvSpPr>
        <p:spPr>
          <a:xfrm>
            <a:off x="-1" y="0"/>
            <a:ext cx="12191999"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DF111B4-CCD2-6743-DB79-E752BB92671E}"/>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changed after the Normans arrived?</a:t>
            </a:r>
          </a:p>
        </p:txBody>
      </p:sp>
      <p:grpSp>
        <p:nvGrpSpPr>
          <p:cNvPr id="5" name="Group 4" descr="Notice how the top of the clock tower is a different brick? That is because in 1439 lightning struck the tower and it needed rebuilding.&#13;&#10;">
            <a:extLst>
              <a:ext uri="{FF2B5EF4-FFF2-40B4-BE49-F238E27FC236}">
                <a16:creationId xmlns:a16="http://schemas.microsoft.com/office/drawing/2014/main" id="{F454F768-5642-1FDB-E953-78DD6F42787A}"/>
              </a:ext>
            </a:extLst>
          </p:cNvPr>
          <p:cNvGrpSpPr/>
          <p:nvPr/>
        </p:nvGrpSpPr>
        <p:grpSpPr>
          <a:xfrm>
            <a:off x="571683" y="339398"/>
            <a:ext cx="2444856" cy="2650726"/>
            <a:chOff x="5263911" y="2544828"/>
            <a:chExt cx="2444856" cy="2650726"/>
          </a:xfrm>
        </p:grpSpPr>
        <p:pic>
          <p:nvPicPr>
            <p:cNvPr id="2" name="Picture 1">
              <a:extLst>
                <a:ext uri="{FF2B5EF4-FFF2-40B4-BE49-F238E27FC236}">
                  <a16:creationId xmlns:a16="http://schemas.microsoft.com/office/drawing/2014/main" id="{18BB07CE-F7E3-2823-AB19-63C3E6DE370F}"/>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7358500" y="2637071"/>
              <a:ext cx="350267" cy="248874"/>
            </a:xfrm>
            <a:prstGeom prst="rect">
              <a:avLst/>
            </a:prstGeom>
            <a:effectLst/>
          </p:spPr>
        </p:pic>
        <p:sp>
          <p:nvSpPr>
            <p:cNvPr id="3" name="TextBox 2">
              <a:extLst>
                <a:ext uri="{FF2B5EF4-FFF2-40B4-BE49-F238E27FC236}">
                  <a16:creationId xmlns:a16="http://schemas.microsoft.com/office/drawing/2014/main" id="{15D67FDC-2BC6-CB7D-644B-4A45F8EFF337}"/>
                </a:ext>
              </a:extLst>
            </p:cNvPr>
            <p:cNvSpPr txBox="1"/>
            <p:nvPr/>
          </p:nvSpPr>
          <p:spPr>
            <a:xfrm>
              <a:off x="5263911" y="2544828"/>
              <a:ext cx="2153583" cy="2650726"/>
            </a:xfrm>
            <a:prstGeom prst="rect">
              <a:avLst/>
            </a:prstGeom>
            <a:noFill/>
          </p:spPr>
          <p:txBody>
            <a:bodyPr wrap="square">
              <a:spAutoFit/>
            </a:bodyPr>
            <a:lstStyle/>
            <a:p>
              <a:pPr algn="r">
                <a:lnSpc>
                  <a:spcPct val="150000"/>
                </a:lnSpc>
              </a:pPr>
              <a:r>
                <a:rPr lang="en-GB" sz="1400" dirty="0">
                  <a:solidFill>
                    <a:schemeClr val="bg1"/>
                  </a:solidFill>
                  <a:latin typeface="Linkpen 17a Print" panose="03050602060000000000" pitchFamily="66" charset="77"/>
                </a:rPr>
                <a:t>Notice how the top of the clock tower is a different brick? That is because in 1439 lightning struck the tower and it needed rebuilding.</a:t>
              </a:r>
            </a:p>
          </p:txBody>
        </p:sp>
      </p:grpSp>
      <p:sp>
        <p:nvSpPr>
          <p:cNvPr id="7" name="Title 1">
            <a:extLst>
              <a:ext uri="{FF2B5EF4-FFF2-40B4-BE49-F238E27FC236}">
                <a16:creationId xmlns:a16="http://schemas.microsoft.com/office/drawing/2014/main" id="{7D081166-0BB3-FB4E-EEC7-8C29A535728B}"/>
              </a:ext>
            </a:extLst>
          </p:cNvPr>
          <p:cNvSpPr txBox="1">
            <a:spLocks/>
          </p:cNvSpPr>
          <p:nvPr/>
        </p:nvSpPr>
        <p:spPr>
          <a:xfrm>
            <a:off x="5693545" y="209499"/>
            <a:ext cx="5183414" cy="166516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solidFill>
                  <a:schemeClr val="bg1"/>
                </a:solidFill>
                <a:latin typeface="Superclarendon Rg" panose="02060605060000020003" pitchFamily="18" charset="77"/>
              </a:rPr>
              <a:t>The Church of St Laurence</a:t>
            </a:r>
          </a:p>
        </p:txBody>
      </p:sp>
      <p:grpSp>
        <p:nvGrpSpPr>
          <p:cNvPr id="9" name="Group 8" descr="The oldest church in Ramsgate – the Church of St Laurence, originates from this period.&#13;&#10;&#13;&#10;Built in 1062, it remained an abbey church until 1275 when it became a parish church. &#13;&#10;&#13;&#10;The Normans enlarged the church in the 12th and 13th century, including adding a chancel and side aisles.&#13;&#10;">
            <a:extLst>
              <a:ext uri="{FF2B5EF4-FFF2-40B4-BE49-F238E27FC236}">
                <a16:creationId xmlns:a16="http://schemas.microsoft.com/office/drawing/2014/main" id="{C466B8E1-6016-306A-9966-D2B3F0AEF81B}"/>
              </a:ext>
            </a:extLst>
          </p:cNvPr>
          <p:cNvGrpSpPr/>
          <p:nvPr/>
        </p:nvGrpSpPr>
        <p:grpSpPr>
          <a:xfrm>
            <a:off x="5693545" y="2072274"/>
            <a:ext cx="5912024" cy="3663692"/>
            <a:chOff x="8147956" y="506186"/>
            <a:chExt cx="5912024" cy="3663692"/>
          </a:xfrm>
        </p:grpSpPr>
        <p:sp>
          <p:nvSpPr>
            <p:cNvPr id="12" name="Rectangle 11">
              <a:extLst>
                <a:ext uri="{FF2B5EF4-FFF2-40B4-BE49-F238E27FC236}">
                  <a16:creationId xmlns:a16="http://schemas.microsoft.com/office/drawing/2014/main" id="{F7DC9A7F-BF8E-16BB-8BB5-903861833EF1}"/>
                </a:ext>
              </a:extLst>
            </p:cNvPr>
            <p:cNvSpPr/>
            <p:nvPr/>
          </p:nvSpPr>
          <p:spPr>
            <a:xfrm>
              <a:off x="8147956" y="506186"/>
              <a:ext cx="5912024" cy="3663692"/>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rIns="108000" bIns="36000" rtlCol="0" anchor="ctr"/>
            <a:lstStyle/>
            <a:p>
              <a:pPr>
                <a:lnSpc>
                  <a:spcPct val="150000"/>
                </a:lnSpc>
              </a:pPr>
              <a:endParaRPr lang="en-GB" sz="1600" dirty="0">
                <a:latin typeface="Linkpen 17a Print" panose="03050602060000000000" pitchFamily="66" charset="77"/>
              </a:endParaRPr>
            </a:p>
          </p:txBody>
        </p:sp>
        <p:sp>
          <p:nvSpPr>
            <p:cNvPr id="13" name="TextBox 12">
              <a:extLst>
                <a:ext uri="{FF2B5EF4-FFF2-40B4-BE49-F238E27FC236}">
                  <a16:creationId xmlns:a16="http://schemas.microsoft.com/office/drawing/2014/main" id="{76BB29B1-DDD4-2637-479A-B376D24AD741}"/>
                </a:ext>
              </a:extLst>
            </p:cNvPr>
            <p:cNvSpPr txBox="1"/>
            <p:nvPr/>
          </p:nvSpPr>
          <p:spPr>
            <a:xfrm>
              <a:off x="8263917" y="651063"/>
              <a:ext cx="5765067" cy="3385542"/>
            </a:xfrm>
            <a:prstGeom prst="rect">
              <a:avLst/>
            </a:prstGeom>
            <a:noFill/>
          </p:spPr>
          <p:txBody>
            <a:bodyPr wrap="square" rtlCol="0">
              <a:spAutoFit/>
            </a:bodyPr>
            <a:lstStyle/>
            <a:p>
              <a:pPr>
                <a:lnSpc>
                  <a:spcPct val="150000"/>
                </a:lnSpc>
              </a:pPr>
              <a:r>
                <a:rPr lang="en-GB" sz="1600" dirty="0">
                  <a:solidFill>
                    <a:schemeClr val="tx1"/>
                  </a:solidFill>
                  <a:latin typeface="Linkpen 17a Print" panose="03050602060000000000" pitchFamily="66" charset="77"/>
                </a:rPr>
                <a:t>The oldest church in Ramsgate – the Church of St Laurence, originates from this period.</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Built in 1062, it remained an abbey church until 1275 when it became a parish church.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Normans enlarged the church in the 12th and 13th century, including adding a chancel and side aisles.</a:t>
              </a:r>
            </a:p>
          </p:txBody>
        </p:sp>
      </p:grpSp>
      <p:pic>
        <p:nvPicPr>
          <p:cNvPr id="11" name="Picture 10">
            <a:extLst>
              <a:ext uri="{FF2B5EF4-FFF2-40B4-BE49-F238E27FC236}">
                <a16:creationId xmlns:a16="http://schemas.microsoft.com/office/drawing/2014/main" id="{98316F7D-7E1A-E816-DBC4-56A828AED6D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8183070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BF63340-D9B5-D061-BFCA-CE8080A154BB}"/>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4DD4045D-5A72-B4A7-42F5-9A9FD1704626}"/>
              </a:ext>
            </a:extLst>
          </p:cNvPr>
          <p:cNvSpPr>
            <a:spLocks noGrp="1"/>
          </p:cNvSpPr>
          <p:nvPr>
            <p:ph type="ctrTitle"/>
          </p:nvPr>
        </p:nvSpPr>
        <p:spPr>
          <a:xfrm>
            <a:off x="1524000" y="-1223746"/>
            <a:ext cx="9144000" cy="811513"/>
          </a:xfrm>
        </p:spPr>
        <p:txBody>
          <a:bodyPr>
            <a:normAutofit fontScale="90000"/>
          </a:bodyPr>
          <a:lstStyle/>
          <a:p>
            <a:r>
              <a:rPr lang="en-US" dirty="0"/>
              <a:t>Daily Life after</a:t>
            </a:r>
            <a:r>
              <a:rPr lang="en-US" baseline="0" dirty="0"/>
              <a:t> invasion</a:t>
            </a:r>
            <a:endParaRPr lang="en-US" dirty="0"/>
          </a:p>
        </p:txBody>
      </p:sp>
      <p:sp>
        <p:nvSpPr>
          <p:cNvPr id="6" name="TextBox 5">
            <a:extLst>
              <a:ext uri="{FF2B5EF4-FFF2-40B4-BE49-F238E27FC236}">
                <a16:creationId xmlns:a16="http://schemas.microsoft.com/office/drawing/2014/main" id="{177F4644-7339-A618-33CF-7C7D55AD08EB}"/>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changed after the Normans arrived?</a:t>
            </a:r>
          </a:p>
        </p:txBody>
      </p:sp>
      <p:sp>
        <p:nvSpPr>
          <p:cNvPr id="7" name="Title 1">
            <a:extLst>
              <a:ext uri="{FF2B5EF4-FFF2-40B4-BE49-F238E27FC236}">
                <a16:creationId xmlns:a16="http://schemas.microsoft.com/office/drawing/2014/main" id="{38133226-FA25-899C-B7CF-FE10DAF28437}"/>
              </a:ext>
            </a:extLst>
          </p:cNvPr>
          <p:cNvSpPr txBox="1">
            <a:spLocks/>
          </p:cNvSpPr>
          <p:nvPr/>
        </p:nvSpPr>
        <p:spPr>
          <a:xfrm>
            <a:off x="375508" y="328233"/>
            <a:ext cx="8260491" cy="800219"/>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latin typeface="Superclarendon Rg" panose="02060605060000020003" pitchFamily="18" charset="77"/>
              </a:rPr>
              <a:t>Daily Life after Invasion</a:t>
            </a:r>
          </a:p>
        </p:txBody>
      </p:sp>
      <p:pic>
        <p:nvPicPr>
          <p:cNvPr id="11" name="Picture 10">
            <a:extLst>
              <a:ext uri="{FF2B5EF4-FFF2-40B4-BE49-F238E27FC236}">
                <a16:creationId xmlns:a16="http://schemas.microsoft.com/office/drawing/2014/main" id="{165C6450-AFD3-1C5D-E714-56F775ED05A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12123"/>
            <a:ext cx="1606825" cy="1480929"/>
          </a:xfrm>
          <a:prstGeom prst="rect">
            <a:avLst/>
          </a:prstGeom>
        </p:spPr>
      </p:pic>
      <p:pic>
        <p:nvPicPr>
          <p:cNvPr id="9" name="Picture 8" descr="An illustration of a woman in her mid 40's wearing a pale white scarf around her head. She is wearing a red rope over a green grass, a brown belt is across her middle.">
            <a:extLst>
              <a:ext uri="{FF2B5EF4-FFF2-40B4-BE49-F238E27FC236}">
                <a16:creationId xmlns:a16="http://schemas.microsoft.com/office/drawing/2014/main" id="{171EE0B7-91D1-0E23-939E-8056C23EBC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869" y="1128452"/>
            <a:ext cx="2367692" cy="5097387"/>
          </a:xfrm>
          <a:prstGeom prst="rect">
            <a:avLst/>
          </a:prstGeom>
        </p:spPr>
      </p:pic>
      <p:sp>
        <p:nvSpPr>
          <p:cNvPr id="8" name="TextBox 7">
            <a:extLst>
              <a:ext uri="{FF2B5EF4-FFF2-40B4-BE49-F238E27FC236}">
                <a16:creationId xmlns:a16="http://schemas.microsoft.com/office/drawing/2014/main" id="{C9BF04B4-E3A5-DAE2-7C82-AAEDAA4C4C4E}"/>
              </a:ext>
            </a:extLst>
          </p:cNvPr>
          <p:cNvSpPr txBox="1"/>
          <p:nvPr/>
        </p:nvSpPr>
        <p:spPr>
          <a:xfrm>
            <a:off x="2974561" y="1217521"/>
            <a:ext cx="8760239"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The Norman invasion was the last time that Britain was conquered by an invading force.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They introduced a new system of ruling, known as the Feudal System. Once this was established a new period of growth and stability could begin.</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Those that lived on the Isle of Thanet would have had a life dedicated towards fishing and farming. It was in 1275 that </a:t>
            </a:r>
            <a:r>
              <a:rPr lang="en-GB">
                <a:latin typeface="Linkpen 17a Print" panose="03050602060000000000" pitchFamily="66" charset="77"/>
              </a:rPr>
              <a:t>the names </a:t>
            </a:r>
            <a:r>
              <a:rPr lang="en-GB" dirty="0" err="1">
                <a:latin typeface="Linkpen 17a Print" panose="03050602060000000000" pitchFamily="66" charset="77"/>
              </a:rPr>
              <a:t>Remmesgate</a:t>
            </a:r>
            <a:r>
              <a:rPr lang="en-GB" dirty="0">
                <a:latin typeface="Linkpen 17a Print" panose="03050602060000000000" pitchFamily="66" charset="77"/>
              </a:rPr>
              <a:t> and </a:t>
            </a:r>
            <a:r>
              <a:rPr lang="en-GB" dirty="0" err="1">
                <a:latin typeface="Linkpen 17a Print" panose="03050602060000000000" pitchFamily="66" charset="77"/>
              </a:rPr>
              <a:t>Remisgat</a:t>
            </a:r>
            <a:r>
              <a:rPr lang="en-GB" dirty="0">
                <a:latin typeface="Linkpen 17a Print" panose="03050602060000000000" pitchFamily="66" charset="77"/>
              </a:rPr>
              <a:t> are first recorded, noting that the settlement had a handful of fisherman's cottages, a small pier and a few storehouses.</a:t>
            </a:r>
          </a:p>
        </p:txBody>
      </p:sp>
    </p:spTree>
    <p:extLst>
      <p:ext uri="{BB962C8B-B14F-4D97-AF65-F5344CB8AC3E}">
        <p14:creationId xmlns:p14="http://schemas.microsoft.com/office/powerpoint/2010/main" val="5629453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E77F2F-BF1C-3E31-8CA6-E8D41C25A4FD}"/>
              </a:ext>
            </a:extLst>
          </p:cNvPr>
          <p:cNvSpPr>
            <a:spLocks noGrp="1"/>
          </p:cNvSpPr>
          <p:nvPr>
            <p:ph type="ctrTitle"/>
          </p:nvPr>
        </p:nvSpPr>
        <p:spPr>
          <a:xfrm>
            <a:off x="1524000" y="-1429976"/>
            <a:ext cx="9144000" cy="1077219"/>
          </a:xfrm>
        </p:spPr>
        <p:txBody>
          <a:bodyPr/>
          <a:lstStyle/>
          <a:p>
            <a:r>
              <a:rPr lang="en-US" dirty="0"/>
              <a:t>Questions</a:t>
            </a:r>
          </a:p>
        </p:txBody>
      </p:sp>
      <p:grpSp>
        <p:nvGrpSpPr>
          <p:cNvPr id="14" name="Group 13" descr="How did the Romans influence the area?&#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46774"/>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Romans influence the area?</a:t>
              </a:r>
            </a:p>
          </p:txBody>
        </p:sp>
      </p:grpSp>
      <p:grpSp>
        <p:nvGrpSpPr>
          <p:cNvPr id="17" name="Group 16" descr="How did the Angles, Saxons and Jutes influence the area?&#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46719"/>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Angles, Saxons and Jutes influence the area?</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949080" y="2753413"/>
            <a:ext cx="8210920" cy="1077218"/>
          </a:xfrm>
          <a:prstGeom prst="rect">
            <a:avLst/>
          </a:prstGeom>
          <a:noFill/>
        </p:spPr>
        <p:txBody>
          <a:bodyPr wrap="square">
            <a:spAutoFit/>
          </a:bodyPr>
          <a:lstStyle/>
          <a:p>
            <a:pPr algn="ctr"/>
            <a:r>
              <a:rPr lang="en-GB" sz="3200" dirty="0">
                <a:solidFill>
                  <a:srgbClr val="79B963"/>
                </a:solidFill>
                <a:latin typeface="Superclarendon Rg" panose="02000505080000020003" pitchFamily="2" charset="77"/>
              </a:rPr>
              <a:t>How did invaders change Ramsgate and the Isle of Thanet?</a:t>
            </a:r>
          </a:p>
        </p:txBody>
      </p:sp>
      <p:grpSp>
        <p:nvGrpSpPr>
          <p:cNvPr id="20" name="Group 19" descr="What changed after the Normans arrived?&#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53930"/>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changed after the Normans arrived?</a:t>
              </a:r>
            </a:p>
          </p:txBody>
        </p:sp>
      </p:grpSp>
      <p:grpSp>
        <p:nvGrpSpPr>
          <p:cNvPr id="23" name="Group 22" descr="What was Ramsgate like in the Middle Ages?&#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875"/>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Ramsgate like in the Middle Ages?</a:t>
              </a:r>
            </a:p>
          </p:txBody>
        </p:sp>
      </p:grpSp>
      <p:pic>
        <p:nvPicPr>
          <p:cNvPr id="3" name="Picture 2">
            <a:extLst>
              <a:ext uri="{FF2B5EF4-FFF2-40B4-BE49-F238E27FC236}">
                <a16:creationId xmlns:a16="http://schemas.microsoft.com/office/drawing/2014/main" id="{2EBE572D-EAEF-7B1A-A648-F2ABB0E63A4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F674A7-4BFF-B614-15C7-2864B7729E71}"/>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5CBBD1DD-9855-08F3-4F92-D482B3A22A3D}"/>
              </a:ext>
            </a:extLst>
          </p:cNvPr>
          <p:cNvSpPr>
            <a:spLocks noGrp="1"/>
          </p:cNvSpPr>
          <p:nvPr>
            <p:ph type="ctrTitle"/>
          </p:nvPr>
        </p:nvSpPr>
        <p:spPr>
          <a:xfrm>
            <a:off x="1524000" y="-1251062"/>
            <a:ext cx="9144000" cy="1037696"/>
          </a:xfrm>
        </p:spPr>
        <p:txBody>
          <a:bodyPr/>
          <a:lstStyle/>
          <a:p>
            <a:r>
              <a:rPr lang="en-US" dirty="0"/>
              <a:t>Through the Middle Ages</a:t>
            </a:r>
          </a:p>
        </p:txBody>
      </p:sp>
      <p:sp>
        <p:nvSpPr>
          <p:cNvPr id="6" name="TextBox 5">
            <a:extLst>
              <a:ext uri="{FF2B5EF4-FFF2-40B4-BE49-F238E27FC236}">
                <a16:creationId xmlns:a16="http://schemas.microsoft.com/office/drawing/2014/main" id="{F2CF69A7-6689-298D-1123-03038178466F}"/>
              </a:ext>
            </a:extLst>
          </p:cNvPr>
          <p:cNvSpPr txBox="1"/>
          <p:nvPr/>
        </p:nvSpPr>
        <p:spPr>
          <a:xfrm>
            <a:off x="0" y="-83093"/>
            <a:ext cx="79502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Ramsgate like in the Middle Ages?</a:t>
            </a:r>
          </a:p>
        </p:txBody>
      </p:sp>
      <p:sp>
        <p:nvSpPr>
          <p:cNvPr id="7" name="Title 1">
            <a:extLst>
              <a:ext uri="{FF2B5EF4-FFF2-40B4-BE49-F238E27FC236}">
                <a16:creationId xmlns:a16="http://schemas.microsoft.com/office/drawing/2014/main" id="{82836E54-768D-B4D4-3C59-AE6522768B31}"/>
              </a:ext>
            </a:extLst>
          </p:cNvPr>
          <p:cNvSpPr txBox="1">
            <a:spLocks/>
          </p:cNvSpPr>
          <p:nvPr/>
        </p:nvSpPr>
        <p:spPr>
          <a:xfrm>
            <a:off x="476919" y="347315"/>
            <a:ext cx="9005558" cy="80021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400" dirty="0">
                <a:ln w="12700">
                  <a:noFill/>
                </a:ln>
                <a:latin typeface="Superclarendon Rg" panose="02060605060000020003" pitchFamily="18" charset="77"/>
              </a:rPr>
              <a:t>Through the Middle Ages</a:t>
            </a:r>
          </a:p>
        </p:txBody>
      </p:sp>
      <p:sp>
        <p:nvSpPr>
          <p:cNvPr id="12" name="TextBox 11">
            <a:extLst>
              <a:ext uri="{FF2B5EF4-FFF2-40B4-BE49-F238E27FC236}">
                <a16:creationId xmlns:a16="http://schemas.microsoft.com/office/drawing/2014/main" id="{F94EF5DA-308E-0DCA-B2E5-060F26037637}"/>
              </a:ext>
            </a:extLst>
          </p:cNvPr>
          <p:cNvSpPr txBox="1"/>
          <p:nvPr/>
        </p:nvSpPr>
        <p:spPr>
          <a:xfrm>
            <a:off x="510786" y="1408081"/>
            <a:ext cx="7227748" cy="444160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By 1354, the township of Ramsgate was under the control of nearby Sandwich.</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In 1586, a topographer named William Camden observed the population of Ramsgate and noted that they were ‘excessively industrious, getting their living like amphibious animals both by sea and land. Depending on the time of year they make nets, catch cod, make trading voyages and manure their land.’</a:t>
            </a:r>
          </a:p>
        </p:txBody>
      </p:sp>
      <p:grpSp>
        <p:nvGrpSpPr>
          <p:cNvPr id="15" name="Group 14" descr="A painting of a man with a receding hairline, he wear a black cap on his head and has a filly neck garment.">
            <a:extLst>
              <a:ext uri="{FF2B5EF4-FFF2-40B4-BE49-F238E27FC236}">
                <a16:creationId xmlns:a16="http://schemas.microsoft.com/office/drawing/2014/main" id="{52E485B7-5987-15C8-DCBF-821FA85B1400}"/>
              </a:ext>
            </a:extLst>
          </p:cNvPr>
          <p:cNvGrpSpPr/>
          <p:nvPr/>
        </p:nvGrpSpPr>
        <p:grpSpPr>
          <a:xfrm>
            <a:off x="7990440" y="1272618"/>
            <a:ext cx="3741574" cy="5250845"/>
            <a:chOff x="7939641" y="1221819"/>
            <a:chExt cx="3741574" cy="5250845"/>
          </a:xfrm>
        </p:grpSpPr>
        <p:pic>
          <p:nvPicPr>
            <p:cNvPr id="13" name="Picture 12">
              <a:extLst>
                <a:ext uri="{FF2B5EF4-FFF2-40B4-BE49-F238E27FC236}">
                  <a16:creationId xmlns:a16="http://schemas.microsoft.com/office/drawing/2014/main" id="{41182671-F28A-C6E6-3634-51E3E09C16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50200" y="1221819"/>
              <a:ext cx="3731015" cy="5127036"/>
            </a:xfrm>
            <a:prstGeom prst="rect">
              <a:avLst/>
            </a:prstGeom>
            <a:ln w="28575">
              <a:solidFill>
                <a:schemeClr val="tx1"/>
              </a:solidFill>
            </a:ln>
          </p:spPr>
        </p:pic>
        <p:sp>
          <p:nvSpPr>
            <p:cNvPr id="14" name="Content Placeholder 2">
              <a:extLst>
                <a:ext uri="{FF2B5EF4-FFF2-40B4-BE49-F238E27FC236}">
                  <a16:creationId xmlns:a16="http://schemas.microsoft.com/office/drawing/2014/main" id="{64606457-C8C0-A42F-9749-70987411A33A}"/>
                </a:ext>
              </a:extLst>
            </p:cNvPr>
            <p:cNvSpPr txBox="1">
              <a:spLocks/>
            </p:cNvSpPr>
            <p:nvPr/>
          </p:nvSpPr>
          <p:spPr>
            <a:xfrm>
              <a:off x="7939641" y="6133099"/>
              <a:ext cx="2177666" cy="339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100" dirty="0">
                  <a:solidFill>
                    <a:schemeClr val="tx1">
                      <a:lumMod val="50000"/>
                      <a:lumOff val="50000"/>
                    </a:schemeClr>
                  </a:solidFill>
                </a:rPr>
                <a:t>© Wikimedia Commons</a:t>
              </a:r>
            </a:p>
          </p:txBody>
        </p:sp>
      </p:grpSp>
      <p:pic>
        <p:nvPicPr>
          <p:cNvPr id="11" name="Picture 10">
            <a:extLst>
              <a:ext uri="{FF2B5EF4-FFF2-40B4-BE49-F238E27FC236}">
                <a16:creationId xmlns:a16="http://schemas.microsoft.com/office/drawing/2014/main" id="{EB2C0745-CA42-3051-7190-D747B40124B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6350387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974D295-E275-D6D7-F3B8-861D50B79DB5}"/>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A5526CD2-E762-26FE-CCBD-951DEAEB513C}"/>
              </a:ext>
            </a:extLst>
          </p:cNvPr>
          <p:cNvSpPr>
            <a:spLocks noGrp="1"/>
          </p:cNvSpPr>
          <p:nvPr>
            <p:ph type="ctrTitle"/>
          </p:nvPr>
        </p:nvSpPr>
        <p:spPr>
          <a:xfrm>
            <a:off x="1524000" y="-1865243"/>
            <a:ext cx="9144000" cy="1218268"/>
          </a:xfrm>
        </p:spPr>
        <p:txBody>
          <a:bodyPr/>
          <a:lstStyle/>
          <a:p>
            <a:r>
              <a:rPr lang="en-US" dirty="0"/>
              <a:t>Maps</a:t>
            </a:r>
          </a:p>
        </p:txBody>
      </p:sp>
      <p:grpSp>
        <p:nvGrpSpPr>
          <p:cNvPr id="19" name="Group 18" descr="An aerial photo of Kent.">
            <a:extLst>
              <a:ext uri="{FF2B5EF4-FFF2-40B4-BE49-F238E27FC236}">
                <a16:creationId xmlns:a16="http://schemas.microsoft.com/office/drawing/2014/main" id="{A50C7EE8-4506-BD00-9597-9FED240E6466}"/>
              </a:ext>
            </a:extLst>
          </p:cNvPr>
          <p:cNvGrpSpPr/>
          <p:nvPr/>
        </p:nvGrpSpPr>
        <p:grpSpPr>
          <a:xfrm>
            <a:off x="432023" y="406995"/>
            <a:ext cx="4751433" cy="4012083"/>
            <a:chOff x="432023" y="406995"/>
            <a:chExt cx="4751433" cy="4012083"/>
          </a:xfrm>
        </p:grpSpPr>
        <p:pic>
          <p:nvPicPr>
            <p:cNvPr id="15" name="Picture 14" descr="An aerial view of a city&#10;&#10;Description automatically generated">
              <a:extLst>
                <a:ext uri="{FF2B5EF4-FFF2-40B4-BE49-F238E27FC236}">
                  <a16:creationId xmlns:a16="http://schemas.microsoft.com/office/drawing/2014/main" id="{0ABC982E-9000-3DB9-CE52-39CF1F749E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2264" y="406995"/>
              <a:ext cx="4721192" cy="3943717"/>
            </a:xfrm>
            <a:prstGeom prst="rect">
              <a:avLst/>
            </a:prstGeom>
            <a:ln w="28575">
              <a:solidFill>
                <a:schemeClr val="tx1"/>
              </a:solidFill>
            </a:ln>
          </p:spPr>
        </p:pic>
        <p:sp>
          <p:nvSpPr>
            <p:cNvPr id="18" name="Content Placeholder 2">
              <a:extLst>
                <a:ext uri="{FF2B5EF4-FFF2-40B4-BE49-F238E27FC236}">
                  <a16:creationId xmlns:a16="http://schemas.microsoft.com/office/drawing/2014/main" id="{031D56FA-D6F9-4D47-77B8-CC58A427EC7A}"/>
                </a:ext>
              </a:extLst>
            </p:cNvPr>
            <p:cNvSpPr txBox="1">
              <a:spLocks/>
            </p:cNvSpPr>
            <p:nvPr/>
          </p:nvSpPr>
          <p:spPr>
            <a:xfrm>
              <a:off x="432023" y="4115324"/>
              <a:ext cx="2177666" cy="3037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100" dirty="0">
                  <a:solidFill>
                    <a:srgbClr val="8FB1A9"/>
                  </a:solidFill>
                </a:rPr>
                <a:t>© Google Earth 2024</a:t>
              </a:r>
            </a:p>
          </p:txBody>
        </p:sp>
      </p:grpSp>
      <p:sp>
        <p:nvSpPr>
          <p:cNvPr id="17" name="Oval 16" descr="A circle showing where ramsgate is located.">
            <a:extLst>
              <a:ext uri="{FF2B5EF4-FFF2-40B4-BE49-F238E27FC236}">
                <a16:creationId xmlns:a16="http://schemas.microsoft.com/office/drawing/2014/main" id="{D6183E6B-7E32-DCE6-EF0B-9CF0347C7C0D}"/>
              </a:ext>
            </a:extLst>
          </p:cNvPr>
          <p:cNvSpPr/>
          <p:nvPr/>
        </p:nvSpPr>
        <p:spPr>
          <a:xfrm>
            <a:off x="961094" y="557450"/>
            <a:ext cx="1449934" cy="1449934"/>
          </a:xfrm>
          <a:prstGeom prst="ellipse">
            <a:avLst/>
          </a:prstGeom>
          <a:solidFill>
            <a:srgbClr val="79B963">
              <a:alpha val="25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descr="An old map depicting the location of Kent ">
            <a:extLst>
              <a:ext uri="{FF2B5EF4-FFF2-40B4-BE49-F238E27FC236}">
                <a16:creationId xmlns:a16="http://schemas.microsoft.com/office/drawing/2014/main" id="{9EE020B7-7396-CC63-DA98-8D6A0C7E2B70}"/>
              </a:ext>
            </a:extLst>
          </p:cNvPr>
          <p:cNvGrpSpPr/>
          <p:nvPr/>
        </p:nvGrpSpPr>
        <p:grpSpPr>
          <a:xfrm>
            <a:off x="5400998" y="406995"/>
            <a:ext cx="6328738" cy="6095629"/>
            <a:chOff x="5400998" y="406995"/>
            <a:chExt cx="6328738" cy="6095629"/>
          </a:xfrm>
        </p:grpSpPr>
        <p:pic>
          <p:nvPicPr>
            <p:cNvPr id="9" name="Picture 8" descr="A map of an island&#10;&#10;Description automatically generated">
              <a:extLst>
                <a:ext uri="{FF2B5EF4-FFF2-40B4-BE49-F238E27FC236}">
                  <a16:creationId xmlns:a16="http://schemas.microsoft.com/office/drawing/2014/main" id="{29ECDECE-A2A1-E488-5A76-FA30B20739C2}"/>
                </a:ext>
              </a:extLst>
            </p:cNvPr>
            <p:cNvPicPr>
              <a:picLocks noChangeAspect="1"/>
            </p:cNvPicPr>
            <p:nvPr/>
          </p:nvPicPr>
          <p:blipFill>
            <a:blip r:embed="rId5"/>
            <a:stretch>
              <a:fillRect/>
            </a:stretch>
          </p:blipFill>
          <p:spPr>
            <a:xfrm>
              <a:off x="5400998" y="406995"/>
              <a:ext cx="6328738" cy="6044010"/>
            </a:xfrm>
            <a:prstGeom prst="rect">
              <a:avLst/>
            </a:prstGeom>
            <a:ln w="28575">
              <a:solidFill>
                <a:schemeClr val="tx1"/>
              </a:solidFill>
            </a:ln>
          </p:spPr>
        </p:pic>
        <p:sp>
          <p:nvSpPr>
            <p:cNvPr id="12" name="Content Placeholder 2">
              <a:extLst>
                <a:ext uri="{FF2B5EF4-FFF2-40B4-BE49-F238E27FC236}">
                  <a16:creationId xmlns:a16="http://schemas.microsoft.com/office/drawing/2014/main" id="{2DDDAC58-FD6D-7C7D-5B19-49BC93CE2ABC}"/>
                </a:ext>
              </a:extLst>
            </p:cNvPr>
            <p:cNvSpPr txBox="1">
              <a:spLocks/>
            </p:cNvSpPr>
            <p:nvPr/>
          </p:nvSpPr>
          <p:spPr>
            <a:xfrm>
              <a:off x="5400998" y="6198870"/>
              <a:ext cx="2177666" cy="3037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100" dirty="0">
                  <a:solidFill>
                    <a:srgbClr val="658757"/>
                  </a:solidFill>
                </a:rPr>
                <a:t>© John Rogers 1610</a:t>
              </a:r>
            </a:p>
          </p:txBody>
        </p:sp>
      </p:grpSp>
      <p:sp>
        <p:nvSpPr>
          <p:cNvPr id="10" name="TextBox 9">
            <a:extLst>
              <a:ext uri="{FF2B5EF4-FFF2-40B4-BE49-F238E27FC236}">
                <a16:creationId xmlns:a16="http://schemas.microsoft.com/office/drawing/2014/main" id="{C85A9294-3254-D7F4-3EE0-CDDC2C5395CD}"/>
              </a:ext>
            </a:extLst>
          </p:cNvPr>
          <p:cNvSpPr txBox="1"/>
          <p:nvPr/>
        </p:nvSpPr>
        <p:spPr>
          <a:xfrm>
            <a:off x="8565367" y="611395"/>
            <a:ext cx="3011465" cy="1815882"/>
          </a:xfrm>
          <a:prstGeom prst="rect">
            <a:avLst/>
          </a:prstGeom>
          <a:solidFill>
            <a:srgbClr val="79B963"/>
          </a:solidFill>
          <a:ln w="28575">
            <a:solidFill>
              <a:schemeClr val="tx1"/>
            </a:solidFill>
          </a:ln>
        </p:spPr>
        <p:txBody>
          <a:bodyPr wrap="square">
            <a:spAutoFit/>
          </a:bodyPr>
          <a:lstStyle/>
          <a:p>
            <a:pPr algn="ctr"/>
            <a:r>
              <a:rPr lang="en-GB" sz="2800" dirty="0">
                <a:latin typeface="Superclarendon Rg" panose="02000505080000020003" pitchFamily="2" charset="77"/>
              </a:rPr>
              <a:t>Can you find Ramsgate on this 1610 map of the Isle?</a:t>
            </a:r>
          </a:p>
        </p:txBody>
      </p:sp>
      <p:sp>
        <p:nvSpPr>
          <p:cNvPr id="14" name="Oval 13" descr="A circle showing where ramsgate is located.">
            <a:extLst>
              <a:ext uri="{FF2B5EF4-FFF2-40B4-BE49-F238E27FC236}">
                <a16:creationId xmlns:a16="http://schemas.microsoft.com/office/drawing/2014/main" id="{117B3FC3-FA14-797E-F395-F00A2E778AA1}"/>
              </a:ext>
            </a:extLst>
          </p:cNvPr>
          <p:cNvSpPr/>
          <p:nvPr/>
        </p:nvSpPr>
        <p:spPr>
          <a:xfrm>
            <a:off x="5770162" y="3378201"/>
            <a:ext cx="889000" cy="889000"/>
          </a:xfrm>
          <a:prstGeom prst="ellipse">
            <a:avLst/>
          </a:prstGeom>
          <a:solidFill>
            <a:srgbClr val="79B963">
              <a:alpha val="25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69260A39-8038-7751-9C3A-D027ACB63EC7}"/>
              </a:ext>
            </a:extLst>
          </p:cNvPr>
          <p:cNvSpPr txBox="1"/>
          <p:nvPr/>
        </p:nvSpPr>
        <p:spPr>
          <a:xfrm>
            <a:off x="961094" y="4703389"/>
            <a:ext cx="4724780" cy="1384995"/>
          </a:xfrm>
          <a:prstGeom prst="rect">
            <a:avLst/>
          </a:prstGeom>
          <a:solidFill>
            <a:srgbClr val="79B963"/>
          </a:solidFill>
          <a:ln w="28575">
            <a:solidFill>
              <a:schemeClr val="tx1"/>
            </a:solidFill>
          </a:ln>
        </p:spPr>
        <p:txBody>
          <a:bodyPr wrap="square">
            <a:spAutoFit/>
          </a:bodyPr>
          <a:lstStyle/>
          <a:p>
            <a:pPr algn="ctr"/>
            <a:r>
              <a:rPr lang="en-GB" sz="2800" dirty="0">
                <a:latin typeface="Superclarendon Rg" panose="02000505080000020003" pitchFamily="2" charset="77"/>
              </a:rPr>
              <a:t>What is unusual about the orientation of this map?</a:t>
            </a:r>
          </a:p>
        </p:txBody>
      </p:sp>
      <p:pic>
        <p:nvPicPr>
          <p:cNvPr id="11" name="Picture 10">
            <a:extLst>
              <a:ext uri="{FF2B5EF4-FFF2-40B4-BE49-F238E27FC236}">
                <a16:creationId xmlns:a16="http://schemas.microsoft.com/office/drawing/2014/main" id="{BF10BE28-8431-CD77-1D00-4C94CBE3B00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2868736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1000"/>
                                        <p:tgtEl>
                                          <p:spTgt spid="1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animBg="1"/>
      <p:bldP spid="14"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8D05932-A5B9-A146-B7FC-8A9EFB228006}"/>
              </a:ext>
            </a:extLst>
          </p:cNvPr>
          <p:cNvSpPr>
            <a:spLocks noGrp="1"/>
          </p:cNvSpPr>
          <p:nvPr>
            <p:ph type="ctrTitle"/>
          </p:nvPr>
        </p:nvSpPr>
        <p:spPr>
          <a:xfrm>
            <a:off x="1524000" y="-954452"/>
            <a:ext cx="9144000" cy="875424"/>
          </a:xfrm>
        </p:spPr>
        <p:txBody>
          <a:bodyPr>
            <a:normAutofit fontScale="90000"/>
          </a:bodyPr>
          <a:lstStyle/>
          <a:p>
            <a:r>
              <a:rPr lang="en-US" dirty="0"/>
              <a:t>The Roman Empire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68540" y="407239"/>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Roman Empire </a:t>
            </a:r>
          </a:p>
        </p:txBody>
      </p:sp>
      <p:pic>
        <p:nvPicPr>
          <p:cNvPr id="11" name="Picture 10">
            <a:extLst>
              <a:ext uri="{FF2B5EF4-FFF2-40B4-BE49-F238E27FC236}">
                <a16:creationId xmlns:a16="http://schemas.microsoft.com/office/drawing/2014/main" id="{A1E15969-0CE8-F3F5-CEDB-B55CCCA24DC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74075" y="0"/>
            <a:ext cx="1517926" cy="1398995"/>
          </a:xfrm>
          <a:prstGeom prst="rect">
            <a:avLst/>
          </a:prstGeom>
        </p:spPr>
      </p:pic>
      <p:pic>
        <p:nvPicPr>
          <p:cNvPr id="14" name="Picture 13"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E7DE2849-FEDD-483B-296E-C52CA647420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539" y="1073624"/>
            <a:ext cx="5405740" cy="4034134"/>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683131" y="1235544"/>
            <a:ext cx="6140330" cy="3872214"/>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wasn’t until AD 43 that the Romans, under the orders of Emperor Claudius, returned to conquer Britain.</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For nearly 400 years, the Romans ruled Britain taking and founding cities, building roads and villas, and taking over and creating new farmsteads.</a:t>
            </a:r>
          </a:p>
        </p:txBody>
      </p:sp>
      <p:sp>
        <p:nvSpPr>
          <p:cNvPr id="15" name="TextBox 14">
            <a:extLst>
              <a:ext uri="{FF2B5EF4-FFF2-40B4-BE49-F238E27FC236}">
                <a16:creationId xmlns:a16="http://schemas.microsoft.com/office/drawing/2014/main" id="{A2DAC53B-AA70-74C7-60BA-9CECB89CC035}"/>
              </a:ext>
            </a:extLst>
          </p:cNvPr>
          <p:cNvSpPr txBox="1"/>
          <p:nvPr/>
        </p:nvSpPr>
        <p:spPr>
          <a:xfrm>
            <a:off x="472900" y="5263328"/>
            <a:ext cx="11249200"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Near to the Isle of Thanet, a location known as </a:t>
            </a:r>
            <a:r>
              <a:rPr lang="en-GB" sz="1500" dirty="0" err="1">
                <a:latin typeface="Linkpen 17a Print" panose="03050602060000000000" pitchFamily="66" charset="77"/>
              </a:rPr>
              <a:t>Richborough</a:t>
            </a:r>
            <a:r>
              <a:rPr lang="en-GB" sz="1500" dirty="0">
                <a:latin typeface="Linkpen 17a Print" panose="03050602060000000000" pitchFamily="66" charset="77"/>
              </a:rPr>
              <a:t>, played a very important role in the Roman’s invasion of the country.</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B61EB0E-749E-0564-4A7D-4FC5450FF62A}"/>
            </a:ext>
          </a:extLst>
        </p:cNvPr>
        <p:cNvGrpSpPr/>
        <p:nvPr/>
      </p:nvGrpSpPr>
      <p:grpSpPr>
        <a:xfrm>
          <a:off x="0" y="0"/>
          <a:ext cx="0" cy="0"/>
          <a:chOff x="0" y="0"/>
          <a:chExt cx="0" cy="0"/>
        </a:xfrm>
      </p:grpSpPr>
      <p:sp>
        <p:nvSpPr>
          <p:cNvPr id="22" name="Title 21">
            <a:extLst>
              <a:ext uri="{FF2B5EF4-FFF2-40B4-BE49-F238E27FC236}">
                <a16:creationId xmlns:a16="http://schemas.microsoft.com/office/drawing/2014/main" id="{0E3F6ABE-2B07-496F-DC76-FA99641EBDF5}"/>
              </a:ext>
            </a:extLst>
          </p:cNvPr>
          <p:cNvSpPr>
            <a:spLocks noGrp="1"/>
          </p:cNvSpPr>
          <p:nvPr>
            <p:ph type="ctrTitle"/>
          </p:nvPr>
        </p:nvSpPr>
        <p:spPr>
          <a:xfrm>
            <a:off x="1524000" y="-1367196"/>
            <a:ext cx="9144000" cy="1222702"/>
          </a:xfrm>
        </p:spPr>
        <p:txBody>
          <a:bodyPr/>
          <a:lstStyle/>
          <a:p>
            <a:r>
              <a:rPr lang="en-US" dirty="0" err="1"/>
              <a:t>Richborough</a:t>
            </a:r>
            <a:endParaRPr lang="en-US" dirty="0"/>
          </a:p>
        </p:txBody>
      </p:sp>
      <p:sp>
        <p:nvSpPr>
          <p:cNvPr id="4" name="TextBox 3">
            <a:extLst>
              <a:ext uri="{FF2B5EF4-FFF2-40B4-BE49-F238E27FC236}">
                <a16:creationId xmlns:a16="http://schemas.microsoft.com/office/drawing/2014/main" id="{C39BB5C5-A62F-CCDB-642E-1669F7FB7A80}"/>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3D4362D6-6C51-BA93-6BDB-FB1E24E93D10}"/>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err="1">
                <a:ln w="12700">
                  <a:noFill/>
                </a:ln>
                <a:latin typeface="Superclarendon Rg" panose="02060605060000020003" pitchFamily="18" charset="77"/>
              </a:rPr>
              <a:t>Richborough</a:t>
            </a:r>
            <a:r>
              <a:rPr lang="en-GB" dirty="0">
                <a:ln w="12700">
                  <a:noFill/>
                </a:ln>
                <a:latin typeface="Superclarendon Rg" panose="02060605060000020003" pitchFamily="18" charset="77"/>
              </a:rPr>
              <a:t> </a:t>
            </a:r>
          </a:p>
        </p:txBody>
      </p:sp>
      <p:sp>
        <p:nvSpPr>
          <p:cNvPr id="8" name="TextBox 7">
            <a:extLst>
              <a:ext uri="{FF2B5EF4-FFF2-40B4-BE49-F238E27FC236}">
                <a16:creationId xmlns:a16="http://schemas.microsoft.com/office/drawing/2014/main" id="{1D4A6817-EFF8-D0F6-7D74-B36CE887CB2D}"/>
              </a:ext>
            </a:extLst>
          </p:cNvPr>
          <p:cNvSpPr txBox="1"/>
          <p:nvPr/>
        </p:nvSpPr>
        <p:spPr>
          <a:xfrm>
            <a:off x="494269" y="1400717"/>
            <a:ext cx="6573281"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At the time of the Roman invasion, </a:t>
            </a:r>
            <a:r>
              <a:rPr lang="en-GB" sz="1600" dirty="0" err="1">
                <a:latin typeface="Linkpen 17a Print" panose="03050602060000000000" pitchFamily="66" charset="77"/>
              </a:rPr>
              <a:t>Richborough</a:t>
            </a:r>
            <a:r>
              <a:rPr lang="en-GB" sz="1600" dirty="0">
                <a:latin typeface="Linkpen 17a Print" panose="03050602060000000000" pitchFamily="66" charset="77"/>
              </a:rPr>
              <a:t> was a small island just off the coast of the Isle of Thanet.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As the Romans arrived from the south, this was one of the first locations that they arrived in. It is estimated almost 40,000 men arrived on the small island in AD 43.</a:t>
            </a:r>
          </a:p>
        </p:txBody>
      </p:sp>
      <p:pic>
        <p:nvPicPr>
          <p:cNvPr id="14" name="Picture 13" descr="A Map of the Isle of Thanet after the flooding expanded the Wantsum Channel with Richborough highlighted on a small piece of land under Thanet.">
            <a:extLst>
              <a:ext uri="{FF2B5EF4-FFF2-40B4-BE49-F238E27FC236}">
                <a16:creationId xmlns:a16="http://schemas.microsoft.com/office/drawing/2014/main" id="{C9E7104F-DD9C-5589-2243-DC9E752B9C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67550" y="306160"/>
            <a:ext cx="4959350" cy="3741435"/>
          </a:xfrm>
          <a:prstGeom prst="rect">
            <a:avLst/>
          </a:prstGeom>
        </p:spPr>
      </p:pic>
      <p:pic>
        <p:nvPicPr>
          <p:cNvPr id="20" name="Picture 19" descr="A metal coin with the side profile of a face on it.">
            <a:extLst>
              <a:ext uri="{FF2B5EF4-FFF2-40B4-BE49-F238E27FC236}">
                <a16:creationId xmlns:a16="http://schemas.microsoft.com/office/drawing/2014/main" id="{9C529AE3-65BC-11D4-38A5-7356E231862E}"/>
              </a:ext>
            </a:extLst>
          </p:cNvPr>
          <p:cNvPicPr>
            <a:picLocks noChangeAspect="1"/>
          </p:cNvPicPr>
          <p:nvPr/>
        </p:nvPicPr>
        <p:blipFill>
          <a:blip r:embed="rId5" cstate="screen">
            <a:extLst>
              <a:ext uri="{28A0092B-C50C-407E-A947-70E740481C1C}">
                <a14:useLocalDpi xmlns:a14="http://schemas.microsoft.com/office/drawing/2010/main"/>
              </a:ext>
            </a:extLst>
          </a:blip>
          <a:srcRect l="-1293"/>
          <a:stretch/>
        </p:blipFill>
        <p:spPr>
          <a:xfrm>
            <a:off x="1784966" y="4059732"/>
            <a:ext cx="2334708" cy="2138970"/>
          </a:xfrm>
          <a:prstGeom prst="rect">
            <a:avLst/>
          </a:prstGeom>
        </p:spPr>
      </p:pic>
      <p:grpSp>
        <p:nvGrpSpPr>
          <p:cNvPr id="17" name="Group 16" descr="The backside of a coin with a a horse carved into it.">
            <a:extLst>
              <a:ext uri="{FF2B5EF4-FFF2-40B4-BE49-F238E27FC236}">
                <a16:creationId xmlns:a16="http://schemas.microsoft.com/office/drawing/2014/main" id="{A827580E-8E4B-A2A4-E4BA-7016551846DF}"/>
              </a:ext>
            </a:extLst>
          </p:cNvPr>
          <p:cNvGrpSpPr/>
          <p:nvPr/>
        </p:nvGrpSpPr>
        <p:grpSpPr>
          <a:xfrm>
            <a:off x="4191000" y="4047595"/>
            <a:ext cx="2334708" cy="2200371"/>
            <a:chOff x="4191000" y="4047595"/>
            <a:chExt cx="2334708" cy="2200371"/>
          </a:xfrm>
        </p:grpSpPr>
        <p:pic>
          <p:nvPicPr>
            <p:cNvPr id="15" name="Picture 14">
              <a:extLst>
                <a:ext uri="{FF2B5EF4-FFF2-40B4-BE49-F238E27FC236}">
                  <a16:creationId xmlns:a16="http://schemas.microsoft.com/office/drawing/2014/main" id="{90CD9C93-CDCF-8DBC-D254-D3E9F03CCF7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191000" y="4047595"/>
              <a:ext cx="2334708" cy="2138970"/>
            </a:xfrm>
            <a:prstGeom prst="rect">
              <a:avLst/>
            </a:prstGeom>
          </p:spPr>
        </p:pic>
        <p:sp>
          <p:nvSpPr>
            <p:cNvPr id="16" name="TextBox 15">
              <a:extLst>
                <a:ext uri="{FF2B5EF4-FFF2-40B4-BE49-F238E27FC236}">
                  <a16:creationId xmlns:a16="http://schemas.microsoft.com/office/drawing/2014/main" id="{DCE64158-E858-E262-2CDB-273797D2E34C}"/>
                </a:ext>
              </a:extLst>
            </p:cNvPr>
            <p:cNvSpPr txBox="1"/>
            <p:nvPr/>
          </p:nvSpPr>
          <p:spPr>
            <a:xfrm>
              <a:off x="4822057" y="6063300"/>
              <a:ext cx="1064015" cy="184666"/>
            </a:xfrm>
            <a:prstGeom prst="rect">
              <a:avLst/>
            </a:prstGeom>
            <a:noFill/>
          </p:spPr>
          <p:txBody>
            <a:bodyPr wrap="square" rtlCol="0">
              <a:spAutoFit/>
            </a:bodyPr>
            <a:lstStyle/>
            <a:p>
              <a:r>
                <a:rPr lang="en-GB" sz="600" dirty="0">
                  <a:solidFill>
                    <a:schemeClr val="bg1">
                      <a:lumMod val="75000"/>
                    </a:schemeClr>
                  </a:solidFill>
                </a:rPr>
                <a:t>© Wikimedia Commons</a:t>
              </a:r>
            </a:p>
          </p:txBody>
        </p:sp>
      </p:grpSp>
      <p:grpSp>
        <p:nvGrpSpPr>
          <p:cNvPr id="6" name="Group 5" descr="Examples of Roman coins found in the area. These date to 290 AD.&#13;&#10;">
            <a:extLst>
              <a:ext uri="{FF2B5EF4-FFF2-40B4-BE49-F238E27FC236}">
                <a16:creationId xmlns:a16="http://schemas.microsoft.com/office/drawing/2014/main" id="{9392CB88-7170-8BB6-2315-757B12ED77B3}"/>
              </a:ext>
            </a:extLst>
          </p:cNvPr>
          <p:cNvGrpSpPr/>
          <p:nvPr/>
        </p:nvGrpSpPr>
        <p:grpSpPr>
          <a:xfrm>
            <a:off x="6602649" y="4697404"/>
            <a:ext cx="4440951" cy="1169551"/>
            <a:chOff x="5033053" y="2417403"/>
            <a:chExt cx="4440951" cy="1169551"/>
          </a:xfrm>
        </p:grpSpPr>
        <p:pic>
          <p:nvPicPr>
            <p:cNvPr id="9" name="Picture 8">
              <a:extLst>
                <a:ext uri="{FF2B5EF4-FFF2-40B4-BE49-F238E27FC236}">
                  <a16:creationId xmlns:a16="http://schemas.microsoft.com/office/drawing/2014/main" id="{79907140-5EDE-6503-0752-B856CE51A82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5033053" y="2498127"/>
              <a:ext cx="350267" cy="248874"/>
            </a:xfrm>
            <a:prstGeom prst="rect">
              <a:avLst/>
            </a:prstGeom>
          </p:spPr>
        </p:pic>
        <p:sp>
          <p:nvSpPr>
            <p:cNvPr id="12" name="TextBox 11">
              <a:extLst>
                <a:ext uri="{FF2B5EF4-FFF2-40B4-BE49-F238E27FC236}">
                  <a16:creationId xmlns:a16="http://schemas.microsoft.com/office/drawing/2014/main" id="{8F8C563F-FEAC-51BD-A2D1-5C8D229435A7}"/>
                </a:ext>
              </a:extLst>
            </p:cNvPr>
            <p:cNvSpPr txBox="1"/>
            <p:nvPr/>
          </p:nvSpPr>
          <p:spPr>
            <a:xfrm>
              <a:off x="5276103" y="2417403"/>
              <a:ext cx="419790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Examples of Roman coins found in the area. These date to 290 AD.</a:t>
              </a:r>
            </a:p>
            <a:p>
              <a:pPr>
                <a:lnSpc>
                  <a:spcPct val="150000"/>
                </a:lnSpc>
              </a:pPr>
              <a:endParaRPr lang="en-GB" sz="1600" dirty="0">
                <a:latin typeface="Linkpen 17a Print" panose="03050602060000000000" pitchFamily="66" charset="77"/>
              </a:endParaRPr>
            </a:p>
          </p:txBody>
        </p:sp>
      </p:grpSp>
      <p:pic>
        <p:nvPicPr>
          <p:cNvPr id="11" name="Picture 10">
            <a:extLst>
              <a:ext uri="{FF2B5EF4-FFF2-40B4-BE49-F238E27FC236}">
                <a16:creationId xmlns:a16="http://schemas.microsoft.com/office/drawing/2014/main" id="{0D161AA9-EE2E-D4B4-EBEA-40518EB9C984}"/>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1480171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45"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000"/>
                                        <p:tgtEl>
                                          <p:spTgt spid="20"/>
                                        </p:tgtEl>
                                      </p:cBhvr>
                                    </p:animEffect>
                                    <p:anim calcmode="lin" valueType="num">
                                      <p:cBhvr>
                                        <p:cTn id="24" dur="2000" fill="hold"/>
                                        <p:tgtEl>
                                          <p:spTgt spid="20"/>
                                        </p:tgtEl>
                                        <p:attrNameLst>
                                          <p:attrName>ppt_w</p:attrName>
                                        </p:attrNameLst>
                                      </p:cBhvr>
                                      <p:tavLst>
                                        <p:tav tm="0" fmla="#ppt_w*sin(2.5*pi*$)">
                                          <p:val>
                                            <p:fltVal val="0"/>
                                          </p:val>
                                        </p:tav>
                                        <p:tav tm="100000">
                                          <p:val>
                                            <p:fltVal val="1"/>
                                          </p:val>
                                        </p:tav>
                                      </p:tavLst>
                                    </p:anim>
                                    <p:anim calcmode="lin" valueType="num">
                                      <p:cBhvr>
                                        <p:cTn id="25" dur="2000" fill="hold"/>
                                        <p:tgtEl>
                                          <p:spTgt spid="20"/>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000"/>
                                        <p:tgtEl>
                                          <p:spTgt spid="17"/>
                                        </p:tgtEl>
                                      </p:cBhvr>
                                    </p:animEffect>
                                    <p:anim calcmode="lin" valueType="num">
                                      <p:cBhvr>
                                        <p:cTn id="29" dur="2000" fill="hold"/>
                                        <p:tgtEl>
                                          <p:spTgt spid="17"/>
                                        </p:tgtEl>
                                        <p:attrNameLst>
                                          <p:attrName>ppt_w</p:attrName>
                                        </p:attrNameLst>
                                      </p:cBhvr>
                                      <p:tavLst>
                                        <p:tav tm="0" fmla="#ppt_w*sin(2.5*pi*$)">
                                          <p:val>
                                            <p:fltVal val="0"/>
                                          </p:val>
                                        </p:tav>
                                        <p:tav tm="100000">
                                          <p:val>
                                            <p:fltVal val="1"/>
                                          </p:val>
                                        </p:tav>
                                      </p:tavLst>
                                    </p:anim>
                                    <p:anim calcmode="lin" valueType="num">
                                      <p:cBhvr>
                                        <p:cTn id="30" dur="2000" fill="hold"/>
                                        <p:tgtEl>
                                          <p:spTgt spid="17"/>
                                        </p:tgtEl>
                                        <p:attrNameLst>
                                          <p:attrName>ppt_h</p:attrName>
                                        </p:attrNameLst>
                                      </p:cBhvr>
                                      <p:tavLst>
                                        <p:tav tm="0">
                                          <p:val>
                                            <p:strVal val="#ppt_h"/>
                                          </p:val>
                                        </p:tav>
                                        <p:tav tm="100000">
                                          <p:val>
                                            <p:strVal val="#ppt_h"/>
                                          </p:val>
                                        </p:tav>
                                      </p:tavLst>
                                    </p:anim>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39123F6-714D-17A2-12EB-B8D8E47A5929}"/>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48052780-FD6E-B811-073C-9C03B47A1459}"/>
              </a:ext>
            </a:extLst>
          </p:cNvPr>
          <p:cNvSpPr>
            <a:spLocks noGrp="1"/>
          </p:cNvSpPr>
          <p:nvPr>
            <p:ph type="ctrTitle"/>
          </p:nvPr>
        </p:nvSpPr>
        <p:spPr>
          <a:xfrm>
            <a:off x="1524000" y="-1520001"/>
            <a:ext cx="9144000" cy="949201"/>
          </a:xfrm>
        </p:spPr>
        <p:txBody>
          <a:bodyPr/>
          <a:lstStyle/>
          <a:p>
            <a:r>
              <a:rPr lang="en-US" dirty="0"/>
              <a:t>Defensive location</a:t>
            </a:r>
          </a:p>
        </p:txBody>
      </p:sp>
      <p:sp>
        <p:nvSpPr>
          <p:cNvPr id="4" name="TextBox 3">
            <a:extLst>
              <a:ext uri="{FF2B5EF4-FFF2-40B4-BE49-F238E27FC236}">
                <a16:creationId xmlns:a16="http://schemas.microsoft.com/office/drawing/2014/main" id="{4FC4B77D-F032-EC01-5CDB-EB58DB69FFC1}"/>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01C46008-787A-E59F-8050-2318A1970FFD}"/>
              </a:ext>
            </a:extLst>
          </p:cNvPr>
          <p:cNvSpPr txBox="1">
            <a:spLocks/>
          </p:cNvSpPr>
          <p:nvPr/>
        </p:nvSpPr>
        <p:spPr>
          <a:xfrm>
            <a:off x="375509" y="415325"/>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Defensive Location</a:t>
            </a:r>
          </a:p>
        </p:txBody>
      </p:sp>
      <p:sp>
        <p:nvSpPr>
          <p:cNvPr id="8" name="TextBox 7">
            <a:extLst>
              <a:ext uri="{FF2B5EF4-FFF2-40B4-BE49-F238E27FC236}">
                <a16:creationId xmlns:a16="http://schemas.microsoft.com/office/drawing/2014/main" id="{9A3B810A-2ECA-8AA1-D89E-CE59CDE06BAE}"/>
              </a:ext>
            </a:extLst>
          </p:cNvPr>
          <p:cNvSpPr txBox="1"/>
          <p:nvPr/>
        </p:nvSpPr>
        <p:spPr>
          <a:xfrm>
            <a:off x="494268" y="1296241"/>
            <a:ext cx="11330250"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As it was an island, it provided the Romans with a highly defensive spot to launch their forward attacks across the southern areas of England.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We know that they built two deep V shaped ditches on the south-east coast, facing the sea, which ran for at least 650 metres. They were used to defend the location from any invasions – protecting ships, soldiers and supplies.</a:t>
            </a:r>
          </a:p>
        </p:txBody>
      </p:sp>
      <p:sp>
        <p:nvSpPr>
          <p:cNvPr id="12" name="TextBox 11">
            <a:extLst>
              <a:ext uri="{FF2B5EF4-FFF2-40B4-BE49-F238E27FC236}">
                <a16:creationId xmlns:a16="http://schemas.microsoft.com/office/drawing/2014/main" id="{7E294B2E-423F-90E4-A634-338CCF41F0DE}"/>
              </a:ext>
            </a:extLst>
          </p:cNvPr>
          <p:cNvSpPr txBox="1"/>
          <p:nvPr/>
        </p:nvSpPr>
        <p:spPr>
          <a:xfrm>
            <a:off x="500341" y="4194122"/>
            <a:ext cx="5595659"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As the Romans moved across the rest of Kent, it became a supply base and later a port town known as </a:t>
            </a:r>
            <a:r>
              <a:rPr lang="en-GB" dirty="0" err="1">
                <a:latin typeface="Linkpen 17a Print" panose="03050602060000000000" pitchFamily="66" charset="77"/>
              </a:rPr>
              <a:t>Rutupiae</a:t>
            </a:r>
            <a:r>
              <a:rPr lang="en-GB" dirty="0">
                <a:latin typeface="Linkpen 17a Print" panose="03050602060000000000" pitchFamily="66" charset="77"/>
              </a:rPr>
              <a:t>.</a:t>
            </a:r>
          </a:p>
        </p:txBody>
      </p:sp>
      <p:pic>
        <p:nvPicPr>
          <p:cNvPr id="9" name="Picture 8" descr="An aerial sketch of the roman Arch surrounded by buildings, there are V shaped trenches dug out all around it.">
            <a:extLst>
              <a:ext uri="{FF2B5EF4-FFF2-40B4-BE49-F238E27FC236}">
                <a16:creationId xmlns:a16="http://schemas.microsoft.com/office/drawing/2014/main" id="{C9A4AA7C-AE26-DEFC-D3F6-DE9C379805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75288" y="3821539"/>
            <a:ext cx="5722444" cy="2691416"/>
          </a:xfrm>
          <a:prstGeom prst="rect">
            <a:avLst/>
          </a:prstGeom>
        </p:spPr>
      </p:pic>
      <p:pic>
        <p:nvPicPr>
          <p:cNvPr id="17" name="magnifying glass" descr="Magnifying glass.">
            <a:extLst>
              <a:ext uri="{FF2B5EF4-FFF2-40B4-BE49-F238E27FC236}">
                <a16:creationId xmlns:a16="http://schemas.microsoft.com/office/drawing/2014/main" id="{5C67566B-61F3-121C-C87B-FF9855C566B9}"/>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191798">
            <a:off x="5642629" y="5201716"/>
            <a:ext cx="1047236" cy="1221776"/>
          </a:xfrm>
          <a:prstGeom prst="rect">
            <a:avLst/>
          </a:prstGeom>
        </p:spPr>
      </p:pic>
      <p:pic>
        <p:nvPicPr>
          <p:cNvPr id="11" name="Picture 10">
            <a:extLst>
              <a:ext uri="{FF2B5EF4-FFF2-40B4-BE49-F238E27FC236}">
                <a16:creationId xmlns:a16="http://schemas.microsoft.com/office/drawing/2014/main" id="{BC33758B-A142-44B2-D4B1-818ABB3B5A0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grpSp>
        <p:nvGrpSpPr>
          <p:cNvPr id="14" name="Back button" descr="Back button">
            <a:extLst>
              <a:ext uri="{FF2B5EF4-FFF2-40B4-BE49-F238E27FC236}">
                <a16:creationId xmlns:a16="http://schemas.microsoft.com/office/drawing/2014/main" id="{78E4D2A8-B9F6-5533-CDE0-4C149421E245}"/>
              </a:ext>
            </a:extLst>
          </p:cNvPr>
          <p:cNvGrpSpPr/>
          <p:nvPr/>
        </p:nvGrpSpPr>
        <p:grpSpPr>
          <a:xfrm>
            <a:off x="-140494" y="-121444"/>
            <a:ext cx="12472988" cy="7100888"/>
            <a:chOff x="-128587" y="-122165"/>
            <a:chExt cx="12472988" cy="7100888"/>
          </a:xfrm>
        </p:grpSpPr>
        <p:sp>
          <p:nvSpPr>
            <p:cNvPr id="15" name="Rectangle black">
              <a:extLst>
                <a:ext uri="{FF2B5EF4-FFF2-40B4-BE49-F238E27FC236}">
                  <a16:creationId xmlns:a16="http://schemas.microsoft.com/office/drawing/2014/main" id="{2811F683-6B7E-CDB1-1B4F-0409705EAFE3}"/>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back">
              <a:extLst>
                <a:ext uri="{FF2B5EF4-FFF2-40B4-BE49-F238E27FC236}">
                  <a16:creationId xmlns:a16="http://schemas.microsoft.com/office/drawing/2014/main" id="{C8789C9D-F648-6936-8AFA-C899D99EA7B9}"/>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19" name="Group 18" descr="An aerial sketch of the roman Arch surrounded by buildings, there are V shaped trenches dug out all around it.">
            <a:extLst>
              <a:ext uri="{FF2B5EF4-FFF2-40B4-BE49-F238E27FC236}">
                <a16:creationId xmlns:a16="http://schemas.microsoft.com/office/drawing/2014/main" id="{1AAFA2D3-EE40-3849-2504-B16C0BC23C6A}"/>
              </a:ext>
            </a:extLst>
          </p:cNvPr>
          <p:cNvGrpSpPr/>
          <p:nvPr/>
        </p:nvGrpSpPr>
        <p:grpSpPr>
          <a:xfrm>
            <a:off x="14598" y="912739"/>
            <a:ext cx="11713977" cy="5509391"/>
            <a:chOff x="-6904827" y="8743544"/>
            <a:chExt cx="10879928" cy="5117116"/>
          </a:xfrm>
        </p:grpSpPr>
        <p:sp>
          <p:nvSpPr>
            <p:cNvPr id="18" name="Rectangle 17">
              <a:extLst>
                <a:ext uri="{FF2B5EF4-FFF2-40B4-BE49-F238E27FC236}">
                  <a16:creationId xmlns:a16="http://schemas.microsoft.com/office/drawing/2014/main" id="{A7B9E6BD-6AE9-73C4-0DCB-A5478267018B}"/>
                </a:ext>
              </a:extLst>
            </p:cNvPr>
            <p:cNvSpPr/>
            <p:nvPr/>
          </p:nvSpPr>
          <p:spPr>
            <a:xfrm>
              <a:off x="-6447321" y="8743544"/>
              <a:ext cx="10422422" cy="511711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drawing of a building&#10;&#10;Description automatically generated">
              <a:extLst>
                <a:ext uri="{FF2B5EF4-FFF2-40B4-BE49-F238E27FC236}">
                  <a16:creationId xmlns:a16="http://schemas.microsoft.com/office/drawing/2014/main" id="{A5981FA1-372E-8EF7-849F-0AB4117872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04827" y="8743544"/>
              <a:ext cx="10879927" cy="5117116"/>
            </a:xfrm>
            <a:prstGeom prst="rect">
              <a:avLst/>
            </a:prstGeom>
            <a:ln>
              <a:noFill/>
            </a:ln>
          </p:spPr>
        </p:pic>
      </p:grpSp>
    </p:spTree>
    <p:extLst>
      <p:ext uri="{BB962C8B-B14F-4D97-AF65-F5344CB8AC3E}">
        <p14:creationId xmlns:p14="http://schemas.microsoft.com/office/powerpoint/2010/main" val="39779513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7"/>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14"/>
                    </p:tgtEl>
                  </p:cond>
                </p:stCondLst>
                <p:endSync evt="end" delay="0">
                  <p:rtn val="all"/>
                </p:endSync>
                <p:childTnLst>
                  <p:par>
                    <p:cTn id="42" fill="hold">
                      <p:stCondLst>
                        <p:cond delay="0"/>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8" grpId="0" uiExpand="1" build="allAtOnce"/>
      <p:bldP spid="1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BB02F5-4C57-D174-35D8-F62B8D2F023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416FCEC-F368-0A1F-A692-AF3134FB6452}"/>
              </a:ext>
            </a:extLst>
          </p:cNvPr>
          <p:cNvSpPr>
            <a:spLocks noGrp="1"/>
          </p:cNvSpPr>
          <p:nvPr>
            <p:ph type="ctrTitle"/>
          </p:nvPr>
        </p:nvSpPr>
        <p:spPr>
          <a:xfrm>
            <a:off x="1524000" y="-1203782"/>
            <a:ext cx="9144000" cy="953030"/>
          </a:xfrm>
        </p:spPr>
        <p:txBody>
          <a:bodyPr/>
          <a:lstStyle/>
          <a:p>
            <a:r>
              <a:rPr lang="en-US" dirty="0"/>
              <a:t>A Bustling Port</a:t>
            </a:r>
          </a:p>
        </p:txBody>
      </p:sp>
      <p:sp>
        <p:nvSpPr>
          <p:cNvPr id="4" name="TextBox 3">
            <a:extLst>
              <a:ext uri="{FF2B5EF4-FFF2-40B4-BE49-F238E27FC236}">
                <a16:creationId xmlns:a16="http://schemas.microsoft.com/office/drawing/2014/main" id="{7C92DC1E-0AA5-CCE3-0674-2F9D57ABDE0A}"/>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pic>
        <p:nvPicPr>
          <p:cNvPr id="11" name="Picture 10">
            <a:extLst>
              <a:ext uri="{FF2B5EF4-FFF2-40B4-BE49-F238E27FC236}">
                <a16:creationId xmlns:a16="http://schemas.microsoft.com/office/drawing/2014/main" id="{47B714E1-BEF6-0710-AA98-531C78B6885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83093"/>
            <a:ext cx="1606825" cy="1480929"/>
          </a:xfrm>
          <a:prstGeom prst="rect">
            <a:avLst/>
          </a:prstGeom>
        </p:spPr>
      </p:pic>
      <p:sp>
        <p:nvSpPr>
          <p:cNvPr id="7" name="Title 1">
            <a:extLst>
              <a:ext uri="{FF2B5EF4-FFF2-40B4-BE49-F238E27FC236}">
                <a16:creationId xmlns:a16="http://schemas.microsoft.com/office/drawing/2014/main" id="{7BEDE929-CD05-9F1B-C449-F1F708BB5AA5}"/>
              </a:ext>
            </a:extLst>
          </p:cNvPr>
          <p:cNvSpPr txBox="1">
            <a:spLocks/>
          </p:cNvSpPr>
          <p:nvPr/>
        </p:nvSpPr>
        <p:spPr>
          <a:xfrm>
            <a:off x="375509" y="39604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Bustling Port</a:t>
            </a:r>
          </a:p>
        </p:txBody>
      </p:sp>
      <p:sp>
        <p:nvSpPr>
          <p:cNvPr id="8" name="TextBox 7">
            <a:extLst>
              <a:ext uri="{FF2B5EF4-FFF2-40B4-BE49-F238E27FC236}">
                <a16:creationId xmlns:a16="http://schemas.microsoft.com/office/drawing/2014/main" id="{D8E17549-BA4B-B4B4-87F5-D852192CCD09}"/>
              </a:ext>
            </a:extLst>
          </p:cNvPr>
          <p:cNvSpPr txBox="1"/>
          <p:nvPr/>
        </p:nvSpPr>
        <p:spPr>
          <a:xfrm>
            <a:off x="545069" y="1303110"/>
            <a:ext cx="4395231"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The port and surrounding town grew into a hub of trade and entertainment.</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One of the most important buildings was the grand monumental arch. This was one of the largest arches built across the entire Roman empire and would have served as the Romans’ ‘Gateway to Britain’.</a:t>
            </a:r>
          </a:p>
        </p:txBody>
      </p:sp>
      <p:sp>
        <p:nvSpPr>
          <p:cNvPr id="9" name="Rectangle 8" descr="A reconstruction of a Roman archway among red roofed buildings with Roman people walking around.">
            <a:extLst>
              <a:ext uri="{FF2B5EF4-FFF2-40B4-BE49-F238E27FC236}">
                <a16:creationId xmlns:a16="http://schemas.microsoft.com/office/drawing/2014/main" id="{21E2309E-57C9-4822-9966-BA54D1E00B94}"/>
              </a:ext>
            </a:extLst>
          </p:cNvPr>
          <p:cNvSpPr/>
          <p:nvPr/>
        </p:nvSpPr>
        <p:spPr>
          <a:xfrm>
            <a:off x="5943600" y="0"/>
            <a:ext cx="6248398"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36059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A85385A-4AB7-BB69-23AD-08C5AAC84454}"/>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A183BEF0-AEDE-443A-0F9C-59B51BD50580}"/>
              </a:ext>
            </a:extLst>
          </p:cNvPr>
          <p:cNvSpPr>
            <a:spLocks noGrp="1"/>
          </p:cNvSpPr>
          <p:nvPr>
            <p:ph type="ctrTitle"/>
          </p:nvPr>
        </p:nvSpPr>
        <p:spPr>
          <a:xfrm>
            <a:off x="1524000" y="-1394217"/>
            <a:ext cx="9144000" cy="1113339"/>
          </a:xfrm>
        </p:spPr>
        <p:txBody>
          <a:bodyPr/>
          <a:lstStyle/>
          <a:p>
            <a:r>
              <a:rPr lang="en-US" dirty="0"/>
              <a:t>A Grand Amphitheatre</a:t>
            </a:r>
          </a:p>
        </p:txBody>
      </p:sp>
      <p:sp>
        <p:nvSpPr>
          <p:cNvPr id="13" name="Rectangle 12" descr="A photograph of a flat piece of land with a rounded off part of grass that stands out in the middle.">
            <a:extLst>
              <a:ext uri="{FF2B5EF4-FFF2-40B4-BE49-F238E27FC236}">
                <a16:creationId xmlns:a16="http://schemas.microsoft.com/office/drawing/2014/main" id="{147A6A9A-6BD8-9994-9FE1-3EAE3C4FCD56}"/>
              </a:ext>
            </a:extLst>
          </p:cNvPr>
          <p:cNvSpPr/>
          <p:nvPr/>
        </p:nvSpPr>
        <p:spPr>
          <a:xfrm>
            <a:off x="0" y="0"/>
            <a:ext cx="7950200"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2CC3A05-2172-2758-A4EF-6281E76DBCE6}"/>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5C1338FB-C10C-AF96-B83F-25A78BCA5C0D}"/>
              </a:ext>
            </a:extLst>
          </p:cNvPr>
          <p:cNvSpPr txBox="1">
            <a:spLocks/>
          </p:cNvSpPr>
          <p:nvPr/>
        </p:nvSpPr>
        <p:spPr>
          <a:xfrm>
            <a:off x="451756" y="178711"/>
            <a:ext cx="7266262" cy="931632"/>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dirty="0">
                <a:ln w="12700">
                  <a:noFill/>
                </a:ln>
                <a:solidFill>
                  <a:schemeClr val="bg1"/>
                </a:solidFill>
                <a:latin typeface="Superclarendon Rg" panose="02060605060000020003" pitchFamily="18" charset="77"/>
              </a:rPr>
              <a:t>A Grand Amphitheatre</a:t>
            </a:r>
          </a:p>
        </p:txBody>
      </p:sp>
      <p:pic>
        <p:nvPicPr>
          <p:cNvPr id="9" name="Picture 8" descr="A sketch of a round amphitheatre.">
            <a:extLst>
              <a:ext uri="{FF2B5EF4-FFF2-40B4-BE49-F238E27FC236}">
                <a16:creationId xmlns:a16="http://schemas.microsoft.com/office/drawing/2014/main" id="{23F2BF36-DA58-878B-271D-9C2911E349B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557837"/>
            <a:ext cx="7950200" cy="4189820"/>
          </a:xfrm>
          <a:prstGeom prst="rect">
            <a:avLst/>
          </a:prstGeom>
        </p:spPr>
      </p:pic>
      <p:sp>
        <p:nvSpPr>
          <p:cNvPr id="8" name="TextBox 7">
            <a:extLst>
              <a:ext uri="{FF2B5EF4-FFF2-40B4-BE49-F238E27FC236}">
                <a16:creationId xmlns:a16="http://schemas.microsoft.com/office/drawing/2014/main" id="{91E84022-EBA2-BF41-467F-EB3AC75D935E}"/>
              </a:ext>
            </a:extLst>
          </p:cNvPr>
          <p:cNvSpPr txBox="1"/>
          <p:nvPr/>
        </p:nvSpPr>
        <p:spPr>
          <a:xfrm>
            <a:off x="8213272" y="440871"/>
            <a:ext cx="3526972" cy="555344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A grand amphitheatre was also built on a prominent hill near the edge of the current town.</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This would have hosted events such as wild hunts, and gladiator battles.</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Excavations found that the venue had a capacity to accommodate over 5,000 people!</a:t>
            </a:r>
          </a:p>
        </p:txBody>
      </p:sp>
      <p:pic>
        <p:nvPicPr>
          <p:cNvPr id="11" name="Picture 10">
            <a:extLst>
              <a:ext uri="{FF2B5EF4-FFF2-40B4-BE49-F238E27FC236}">
                <a16:creationId xmlns:a16="http://schemas.microsoft.com/office/drawing/2014/main" id="{68A45400-9052-608E-BB6E-E4786BF5A16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377069"/>
            <a:ext cx="1606825" cy="1480929"/>
          </a:xfrm>
          <a:prstGeom prst="rect">
            <a:avLst/>
          </a:prstGeom>
        </p:spPr>
      </p:pic>
    </p:spTree>
    <p:extLst>
      <p:ext uri="{BB962C8B-B14F-4D97-AF65-F5344CB8AC3E}">
        <p14:creationId xmlns:p14="http://schemas.microsoft.com/office/powerpoint/2010/main" val="3127152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6" presetClass="entr" presetSubtype="3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out)">
                                      <p:cBhvr>
                                        <p:cTn id="15" dur="2000"/>
                                        <p:tgtEl>
                                          <p:spTgt spid="9"/>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7FDFB27-7840-8A2E-4520-BB55B1F93C4B}"/>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C3003F1-E539-4719-BF41-D45312A85234}"/>
              </a:ext>
            </a:extLst>
          </p:cNvPr>
          <p:cNvSpPr>
            <a:spLocks noGrp="1"/>
          </p:cNvSpPr>
          <p:nvPr>
            <p:ph type="ctrTitle"/>
          </p:nvPr>
        </p:nvSpPr>
        <p:spPr>
          <a:xfrm>
            <a:off x="1524000" y="-2218148"/>
            <a:ext cx="9144000" cy="1801442"/>
          </a:xfrm>
        </p:spPr>
        <p:txBody>
          <a:bodyPr/>
          <a:lstStyle/>
          <a:p>
            <a:r>
              <a:rPr lang="en-US" dirty="0"/>
              <a:t>Reconstruction drawing of </a:t>
            </a:r>
            <a:r>
              <a:rPr lang="en-US" dirty="0" err="1"/>
              <a:t>Rutupiae</a:t>
            </a:r>
            <a:endParaRPr lang="en-US" dirty="0"/>
          </a:p>
        </p:txBody>
      </p:sp>
      <p:sp>
        <p:nvSpPr>
          <p:cNvPr id="4" name="TextBox 3">
            <a:extLst>
              <a:ext uri="{FF2B5EF4-FFF2-40B4-BE49-F238E27FC236}">
                <a16:creationId xmlns:a16="http://schemas.microsoft.com/office/drawing/2014/main" id="{EA434184-38A5-BF00-0A7D-9B0116519D56}"/>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13" name="Rectangle 12" descr="A reconstruction of Rupupiae (Richborough). It is a told with red roof houses, smoke is billowing from chimneys.">
            <a:extLst>
              <a:ext uri="{FF2B5EF4-FFF2-40B4-BE49-F238E27FC236}">
                <a16:creationId xmlns:a16="http://schemas.microsoft.com/office/drawing/2014/main" id="{AC4250D4-521B-34D6-1C22-1E8C525725C0}"/>
              </a:ext>
            </a:extLst>
          </p:cNvPr>
          <p:cNvSpPr/>
          <p:nvPr/>
        </p:nvSpPr>
        <p:spPr>
          <a:xfrm>
            <a:off x="-1" y="0"/>
            <a:ext cx="12191999" cy="6857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AD6DE47-C0FA-0A09-C9F3-E7346C9EFA40}"/>
              </a:ext>
            </a:extLst>
          </p:cNvPr>
          <p:cNvSpPr txBox="1">
            <a:spLocks/>
          </p:cNvSpPr>
          <p:nvPr/>
        </p:nvSpPr>
        <p:spPr>
          <a:xfrm>
            <a:off x="375509" y="361760"/>
            <a:ext cx="11446378" cy="74664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dirty="0">
                <a:ln w="12700">
                  <a:noFill/>
                </a:ln>
                <a:latin typeface="Superclarendon Rg" panose="02060605060000020003" pitchFamily="18" charset="77"/>
              </a:rPr>
              <a:t>Reconstruction drawing of </a:t>
            </a:r>
            <a:r>
              <a:rPr lang="en-GB" dirty="0" err="1">
                <a:ln w="12700">
                  <a:noFill/>
                </a:ln>
                <a:latin typeface="Superclarendon Rg" panose="02060605060000020003" pitchFamily="18" charset="77"/>
              </a:rPr>
              <a:t>Rutupiae</a:t>
            </a:r>
            <a:endParaRPr lang="en-GB" dirty="0">
              <a:ln w="12700">
                <a:noFill/>
              </a:ln>
              <a:latin typeface="Superclarendon Rg" panose="02060605060000020003" pitchFamily="18" charset="77"/>
            </a:endParaRPr>
          </a:p>
        </p:txBody>
      </p:sp>
      <p:sp>
        <p:nvSpPr>
          <p:cNvPr id="9" name="Title 1">
            <a:extLst>
              <a:ext uri="{FF2B5EF4-FFF2-40B4-BE49-F238E27FC236}">
                <a16:creationId xmlns:a16="http://schemas.microsoft.com/office/drawing/2014/main" id="{C5A2F92A-2E0F-ABBC-375A-A2ECD36857A5}"/>
              </a:ext>
            </a:extLst>
          </p:cNvPr>
          <p:cNvSpPr txBox="1">
            <a:spLocks/>
          </p:cNvSpPr>
          <p:nvPr/>
        </p:nvSpPr>
        <p:spPr>
          <a:xfrm>
            <a:off x="8703130" y="961873"/>
            <a:ext cx="3113362" cy="5714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sz="2400" dirty="0">
                <a:ln w="12700">
                  <a:noFill/>
                </a:ln>
                <a:latin typeface="Superclarendon Rg" panose="02060605060000020003" pitchFamily="18" charset="77"/>
              </a:rPr>
              <a:t>(</a:t>
            </a:r>
            <a:r>
              <a:rPr lang="en-GB" sz="2400" dirty="0" err="1">
                <a:ln w="12700">
                  <a:noFill/>
                </a:ln>
                <a:latin typeface="Superclarendon Rg" panose="02060605060000020003" pitchFamily="18" charset="77"/>
              </a:rPr>
              <a:t>Richborough</a:t>
            </a:r>
            <a:r>
              <a:rPr lang="en-GB" sz="2400" dirty="0">
                <a:ln w="12700">
                  <a:noFill/>
                </a:ln>
                <a:latin typeface="Superclarendon Rg" panose="02060605060000020003" pitchFamily="18" charset="77"/>
              </a:rPr>
              <a:t>) </a:t>
            </a:r>
            <a:endParaRPr lang="en-GB" sz="4000" dirty="0">
              <a:ln w="12700">
                <a:noFill/>
              </a:ln>
              <a:latin typeface="Superclarendon Rg" panose="02060605060000020003" pitchFamily="18" charset="77"/>
            </a:endParaRPr>
          </a:p>
        </p:txBody>
      </p:sp>
      <p:pic>
        <p:nvPicPr>
          <p:cNvPr id="11" name="Picture 10">
            <a:extLst>
              <a:ext uri="{FF2B5EF4-FFF2-40B4-BE49-F238E27FC236}">
                <a16:creationId xmlns:a16="http://schemas.microsoft.com/office/drawing/2014/main" id="{ADD9B893-58D4-448D-E848-0367FE3DE9F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
        <p:nvSpPr>
          <p:cNvPr id="2" name="Oval 1" descr="A circle showing where the amphitheatre is located in the distance on the left of the reconstruction.">
            <a:extLst>
              <a:ext uri="{FF2B5EF4-FFF2-40B4-BE49-F238E27FC236}">
                <a16:creationId xmlns:a16="http://schemas.microsoft.com/office/drawing/2014/main" id="{122799EE-7D03-274C-4EC7-3AFA9FDB2363}"/>
              </a:ext>
            </a:extLst>
          </p:cNvPr>
          <p:cNvSpPr/>
          <p:nvPr/>
        </p:nvSpPr>
        <p:spPr>
          <a:xfrm>
            <a:off x="2731127" y="1972930"/>
            <a:ext cx="889000" cy="889000"/>
          </a:xfrm>
          <a:prstGeom prst="ellipse">
            <a:avLst/>
          </a:prstGeom>
          <a:solidFill>
            <a:srgbClr val="79B963">
              <a:alpha val="25000"/>
            </a:srgb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1">
            <a:extLst>
              <a:ext uri="{FF2B5EF4-FFF2-40B4-BE49-F238E27FC236}">
                <a16:creationId xmlns:a16="http://schemas.microsoft.com/office/drawing/2014/main" id="{0ED1E91E-25BD-7FAB-A32B-D670364D424E}"/>
              </a:ext>
            </a:extLst>
          </p:cNvPr>
          <p:cNvSpPr txBox="1">
            <a:spLocks/>
          </p:cNvSpPr>
          <p:nvPr/>
        </p:nvSpPr>
        <p:spPr>
          <a:xfrm>
            <a:off x="3620127" y="2089478"/>
            <a:ext cx="3113362" cy="5714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2400" dirty="0">
                <a:ln w="12700">
                  <a:noFill/>
                </a:ln>
                <a:solidFill>
                  <a:schemeClr val="bg1"/>
                </a:solidFill>
                <a:latin typeface="Superclarendon Rg" panose="02060605060000020003" pitchFamily="18" charset="77"/>
              </a:rPr>
              <a:t>Amphitheatre </a:t>
            </a:r>
            <a:endParaRPr lang="en-GB" sz="4000" dirty="0">
              <a:ln w="12700">
                <a:noFill/>
              </a:ln>
              <a:solidFill>
                <a:schemeClr val="bg1"/>
              </a:solidFill>
              <a:latin typeface="Superclarendon Rg" panose="02060605060000020003" pitchFamily="18" charset="77"/>
            </a:endParaRPr>
          </a:p>
        </p:txBody>
      </p:sp>
      <p:sp>
        <p:nvSpPr>
          <p:cNvPr id="5" name="Oval 4" descr="A circle showing the location of the Arch.">
            <a:extLst>
              <a:ext uri="{FF2B5EF4-FFF2-40B4-BE49-F238E27FC236}">
                <a16:creationId xmlns:a16="http://schemas.microsoft.com/office/drawing/2014/main" id="{3DDC9DBF-443E-EDDB-B24B-B7F9169F8700}"/>
              </a:ext>
            </a:extLst>
          </p:cNvPr>
          <p:cNvSpPr/>
          <p:nvPr/>
        </p:nvSpPr>
        <p:spPr>
          <a:xfrm>
            <a:off x="3988179" y="3178101"/>
            <a:ext cx="889000" cy="889000"/>
          </a:xfrm>
          <a:prstGeom prst="ellipse">
            <a:avLst/>
          </a:prstGeom>
          <a:solidFill>
            <a:srgbClr val="79B963">
              <a:alpha val="25000"/>
            </a:srgb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5457052A-62C6-EE35-262C-74A596A025C4}"/>
              </a:ext>
            </a:extLst>
          </p:cNvPr>
          <p:cNvSpPr txBox="1">
            <a:spLocks/>
          </p:cNvSpPr>
          <p:nvPr/>
        </p:nvSpPr>
        <p:spPr>
          <a:xfrm>
            <a:off x="4877179" y="3294649"/>
            <a:ext cx="3113362" cy="5714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2400" dirty="0">
                <a:ln w="12700">
                  <a:noFill/>
                </a:ln>
                <a:solidFill>
                  <a:schemeClr val="bg1"/>
                </a:solidFill>
                <a:latin typeface="Superclarendon Rg" panose="02060605060000020003" pitchFamily="18" charset="77"/>
              </a:rPr>
              <a:t>Arch </a:t>
            </a:r>
            <a:endParaRPr lang="en-GB" sz="4000" dirty="0">
              <a:ln w="12700">
                <a:noFill/>
              </a:ln>
              <a:solidFill>
                <a:schemeClr val="bg1"/>
              </a:solidFill>
              <a:latin typeface="Superclarendon Rg" panose="02060605060000020003" pitchFamily="18" charset="77"/>
            </a:endParaRPr>
          </a:p>
        </p:txBody>
      </p:sp>
      <p:sp>
        <p:nvSpPr>
          <p:cNvPr id="8" name="Oval 7" descr="A circle showing the port to the lower left corner of the reconstruction.">
            <a:extLst>
              <a:ext uri="{FF2B5EF4-FFF2-40B4-BE49-F238E27FC236}">
                <a16:creationId xmlns:a16="http://schemas.microsoft.com/office/drawing/2014/main" id="{A7DF175C-71BB-F193-C1E9-8089A068F2C9}"/>
              </a:ext>
            </a:extLst>
          </p:cNvPr>
          <p:cNvSpPr/>
          <p:nvPr/>
        </p:nvSpPr>
        <p:spPr>
          <a:xfrm rot="900314">
            <a:off x="1020248" y="4000860"/>
            <a:ext cx="3136719" cy="1536526"/>
          </a:xfrm>
          <a:prstGeom prst="ellipse">
            <a:avLst/>
          </a:prstGeom>
          <a:solidFill>
            <a:srgbClr val="79B963">
              <a:alpha val="25000"/>
            </a:srgb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A9D2A460-51B8-A45E-2CFE-8BAD56C1320D}"/>
              </a:ext>
            </a:extLst>
          </p:cNvPr>
          <p:cNvSpPr txBox="1">
            <a:spLocks/>
          </p:cNvSpPr>
          <p:nvPr/>
        </p:nvSpPr>
        <p:spPr>
          <a:xfrm>
            <a:off x="4079602" y="4708530"/>
            <a:ext cx="3113362" cy="5714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2400" dirty="0">
                <a:ln w="12700">
                  <a:noFill/>
                </a:ln>
                <a:solidFill>
                  <a:schemeClr val="bg1"/>
                </a:solidFill>
                <a:latin typeface="Superclarendon Rg" panose="02060605060000020003" pitchFamily="18" charset="77"/>
              </a:rPr>
              <a:t>Port </a:t>
            </a:r>
            <a:endParaRPr lang="en-GB" sz="4000" dirty="0">
              <a:ln w="12700">
                <a:noFill/>
              </a:ln>
              <a:solidFill>
                <a:schemeClr val="bg1"/>
              </a:solidFill>
              <a:latin typeface="Superclarendon Rg" panose="02060605060000020003" pitchFamily="18" charset="77"/>
            </a:endParaRPr>
          </a:p>
        </p:txBody>
      </p:sp>
    </p:spTree>
    <p:extLst>
      <p:ext uri="{BB962C8B-B14F-4D97-AF65-F5344CB8AC3E}">
        <p14:creationId xmlns:p14="http://schemas.microsoft.com/office/powerpoint/2010/main" val="13838627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500"/>
                            </p:stCondLst>
                            <p:childTnLst>
                              <p:par>
                                <p:cTn id="26" presetID="21"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10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 grpId="0" animBg="1"/>
      <p:bldP spid="3" grpId="0"/>
      <p:bldP spid="5" grpId="0" animBg="1"/>
      <p:bldP spid="6" grpId="0"/>
      <p:bldP spid="8"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E6F4A79-CFB0-0E02-A35A-805049E1AB4A}"/>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B1674139-C141-32A0-FABE-674230EA99FE}"/>
              </a:ext>
            </a:extLst>
          </p:cNvPr>
          <p:cNvSpPr>
            <a:spLocks noGrp="1"/>
          </p:cNvSpPr>
          <p:nvPr>
            <p:ph type="ctrTitle"/>
          </p:nvPr>
        </p:nvSpPr>
        <p:spPr>
          <a:xfrm>
            <a:off x="1524000" y="-1544464"/>
            <a:ext cx="9144000" cy="1020763"/>
          </a:xfrm>
        </p:spPr>
        <p:txBody>
          <a:bodyPr/>
          <a:lstStyle/>
          <a:p>
            <a:r>
              <a:rPr lang="en-US" dirty="0"/>
              <a:t>Increased </a:t>
            </a:r>
            <a:r>
              <a:rPr lang="en-US" dirty="0" err="1"/>
              <a:t>Defence</a:t>
            </a:r>
            <a:endParaRPr lang="en-US" dirty="0"/>
          </a:p>
        </p:txBody>
      </p:sp>
      <p:sp>
        <p:nvSpPr>
          <p:cNvPr id="4" name="TextBox 3">
            <a:extLst>
              <a:ext uri="{FF2B5EF4-FFF2-40B4-BE49-F238E27FC236}">
                <a16:creationId xmlns:a16="http://schemas.microsoft.com/office/drawing/2014/main" id="{BFB949D9-5774-11B6-8FD3-027B5E62D1E9}"/>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B6574C57-AF19-8844-33B0-A335C1CD553C}"/>
              </a:ext>
            </a:extLst>
          </p:cNvPr>
          <p:cNvSpPr txBox="1">
            <a:spLocks/>
          </p:cNvSpPr>
          <p:nvPr/>
        </p:nvSpPr>
        <p:spPr>
          <a:xfrm>
            <a:off x="426036" y="346941"/>
            <a:ext cx="6890705" cy="80021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800" dirty="0">
                <a:ln w="12700">
                  <a:noFill/>
                </a:ln>
                <a:latin typeface="Superclarendon Rg" panose="02060605060000020003" pitchFamily="18" charset="77"/>
              </a:rPr>
              <a:t>Increased Defence</a:t>
            </a:r>
          </a:p>
        </p:txBody>
      </p:sp>
      <p:sp>
        <p:nvSpPr>
          <p:cNvPr id="8" name="TextBox 7">
            <a:extLst>
              <a:ext uri="{FF2B5EF4-FFF2-40B4-BE49-F238E27FC236}">
                <a16:creationId xmlns:a16="http://schemas.microsoft.com/office/drawing/2014/main" id="{971F937D-9B1F-7FAF-9FC8-2DE19194B4A1}"/>
              </a:ext>
            </a:extLst>
          </p:cNvPr>
          <p:cNvSpPr txBox="1"/>
          <p:nvPr/>
        </p:nvSpPr>
        <p:spPr>
          <a:xfrm>
            <a:off x="426036" y="1222545"/>
            <a:ext cx="6089064"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port town thrived for nearly 200 years, and it was a real hub within the heart of Kent. The neighbouring Isle of Thanet, where future Ramsgate sits, would have also benefitted from the nearby presence of the Romans. We know they went there as Roman burials have been found in the area where The Granville Hotel sits today.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As time went on, however, the Empire began to lose its grip on all of the lands they had conquered. This caused them to increase their defences where possible.</a:t>
            </a:r>
          </a:p>
        </p:txBody>
      </p:sp>
      <p:pic>
        <p:nvPicPr>
          <p:cNvPr id="9" name="Picture 8" descr="A map of the coast of Ramsgate with a star near the right.">
            <a:extLst>
              <a:ext uri="{FF2B5EF4-FFF2-40B4-BE49-F238E27FC236}">
                <a16:creationId xmlns:a16="http://schemas.microsoft.com/office/drawing/2014/main" id="{ECCD0253-EAA2-7808-1814-550696421A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62059" y="1425029"/>
            <a:ext cx="5041947" cy="4292069"/>
          </a:xfrm>
          <a:prstGeom prst="rect">
            <a:avLst/>
          </a:prstGeom>
        </p:spPr>
      </p:pic>
      <p:pic>
        <p:nvPicPr>
          <p:cNvPr id="11" name="Picture 10">
            <a:extLst>
              <a:ext uri="{FF2B5EF4-FFF2-40B4-BE49-F238E27FC236}">
                <a16:creationId xmlns:a16="http://schemas.microsoft.com/office/drawing/2014/main" id="{AE2E074A-BD95-4904-E264-6F1E2404E9B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85174" y="5377069"/>
            <a:ext cx="1606825" cy="1480929"/>
          </a:xfrm>
          <a:prstGeom prst="rect">
            <a:avLst/>
          </a:prstGeom>
        </p:spPr>
      </p:pic>
    </p:spTree>
    <p:extLst>
      <p:ext uri="{BB962C8B-B14F-4D97-AF65-F5344CB8AC3E}">
        <p14:creationId xmlns:p14="http://schemas.microsoft.com/office/powerpoint/2010/main" val="405870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435</TotalTime>
  <Words>1675</Words>
  <Application>Microsoft Macintosh PowerPoint</Application>
  <PresentationFormat>Widescreen</PresentationFormat>
  <Paragraphs>165</Paragraphs>
  <Slides>21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Linkpen 17a Print</vt:lpstr>
      <vt:lpstr>Calibri</vt:lpstr>
      <vt:lpstr>Superclarendon Rg</vt:lpstr>
      <vt:lpstr>Calibri Light</vt:lpstr>
      <vt:lpstr>Aptos</vt:lpstr>
      <vt:lpstr>Office Theme</vt:lpstr>
      <vt:lpstr>Invaders of the Isle of Thanet</vt:lpstr>
      <vt:lpstr>Questions</vt:lpstr>
      <vt:lpstr>The Roman Empire</vt:lpstr>
      <vt:lpstr>Richborough</vt:lpstr>
      <vt:lpstr>Defensive location</vt:lpstr>
      <vt:lpstr>A Bustling Port</vt:lpstr>
      <vt:lpstr>A Grand Amphitheatre</vt:lpstr>
      <vt:lpstr>Reconstruction drawing of Rutupiae</vt:lpstr>
      <vt:lpstr>Increased Defence</vt:lpstr>
      <vt:lpstr>Levelling Up</vt:lpstr>
      <vt:lpstr>Roman Departure</vt:lpstr>
      <vt:lpstr>Angles, Saxons, and Jutes</vt:lpstr>
      <vt:lpstr>Hengist and Horsa</vt:lpstr>
      <vt:lpstr>Replica Ship</vt:lpstr>
      <vt:lpstr>Burials</vt:lpstr>
      <vt:lpstr>St Augustine</vt:lpstr>
      <vt:lpstr>Norman Rule</vt:lpstr>
      <vt:lpstr>The Church of St Laurence</vt:lpstr>
      <vt:lpstr>Daily Life after invasion</vt:lpstr>
      <vt:lpstr>Through the Middle Ages</vt:lpstr>
      <vt:lpstr>Maps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42</cp:revision>
  <dcterms:created xsi:type="dcterms:W3CDTF">2022-12-09T08:02:53Z</dcterms:created>
  <dcterms:modified xsi:type="dcterms:W3CDTF">2024-09-30T14:09:21Z</dcterms:modified>
</cp:coreProperties>
</file>