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modernComment_10C_4096C6EF.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0"/>
  </p:notesMasterIdLst>
  <p:sldIdLst>
    <p:sldId id="256" r:id="rId2"/>
    <p:sldId id="259" r:id="rId3"/>
    <p:sldId id="257" r:id="rId4"/>
    <p:sldId id="262" r:id="rId5"/>
    <p:sldId id="264" r:id="rId6"/>
    <p:sldId id="265" r:id="rId7"/>
    <p:sldId id="266" r:id="rId8"/>
    <p:sldId id="268" r:id="rId9"/>
    <p:sldId id="267" r:id="rId10"/>
    <p:sldId id="269" r:id="rId11"/>
    <p:sldId id="270" r:id="rId12"/>
    <p:sldId id="271" r:id="rId13"/>
    <p:sldId id="272" r:id="rId14"/>
    <p:sldId id="274" r:id="rId15"/>
    <p:sldId id="275" r:id="rId16"/>
    <p:sldId id="276" r:id="rId17"/>
    <p:sldId id="277" r:id="rId18"/>
    <p:sldId id="278" r:id="rId19"/>
  </p:sldIdLst>
  <p:sldSz cx="12192000" cy="6858000"/>
  <p:notesSz cx="6858000" cy="9144000"/>
  <p:embeddedFontLst>
    <p:embeddedFont>
      <p:font typeface="Linkpen 17a Print" panose="03050602060000000000" pitchFamily="66" charset="77"/>
      <p:regular r:id="rId21"/>
    </p:embeddedFont>
    <p:embeddedFont>
      <p:font typeface="Superclarendon Rg" panose="02060605060000020003" pitchFamily="18" charset="77"/>
      <p:regular r:id="rId22"/>
      <p:bold r:id="rId23"/>
      <p:italic r:id="rId24"/>
      <p:boldItalic r:id="rId2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4D45330-EABD-1F74-15E5-8736CA539639}" name="McHarg, Catherine" initials="MC" userId="S::Catherine.McHarg@HistoricEngland.org.uk::88b8f76c-9ae3-4745-88eb-fe0667a22af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AF9070"/>
    <a:srgbClr val="C8C07B"/>
    <a:srgbClr val="938D5B"/>
    <a:srgbClr val="796D3A"/>
    <a:srgbClr val="FAB721"/>
    <a:srgbClr val="F49734"/>
    <a:srgbClr val="B65379"/>
    <a:srgbClr val="F6A548"/>
    <a:srgbClr val="79B963"/>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0519"/>
    <p:restoredTop sz="96327"/>
  </p:normalViewPr>
  <p:slideViewPr>
    <p:cSldViewPr snapToGrid="0">
      <p:cViewPr>
        <p:scale>
          <a:sx n="77" d="100"/>
          <a:sy n="77" d="100"/>
        </p:scale>
        <p:origin x="144" y="11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viewProps" Target="viewProps.xml"/><Relationship Id="rId30" Type="http://schemas.microsoft.com/office/2018/10/relationships/authors" Target="authors.xml"/></Relationships>
</file>

<file path=ppt/comments/modernComment_10C_4096C6EF.xml><?xml version="1.0" encoding="utf-8"?>
<p188:cmLst xmlns:a="http://schemas.openxmlformats.org/drawingml/2006/main" xmlns:r="http://schemas.openxmlformats.org/officeDocument/2006/relationships" xmlns:p188="http://schemas.microsoft.com/office/powerpoint/2018/8/main">
  <p188:cm id="{60ACA39E-6995-479F-81E8-A586A2DB946C}" authorId="{F4D45330-EABD-1F74-15E5-8736CA539639}" created="2024-07-15T08:57:27.777">
    <ac:deMkLst xmlns:ac="http://schemas.microsoft.com/office/drawing/2013/main/command">
      <pc:docMk xmlns:pc="http://schemas.microsoft.com/office/powerpoint/2013/main/command"/>
      <pc:sldMk xmlns:pc="http://schemas.microsoft.com/office/powerpoint/2013/main/command" cId="1083623151" sldId="268"/>
      <ac:spMk id="8" creationId="{31452BA4-9374-882B-D2DE-A86065B070BE}"/>
    </ac:deMkLst>
    <p188:txBody>
      <a:bodyPr/>
      <a:lstStyle/>
      <a:p>
        <a:r>
          <a:rPr lang="en-GB"/>
          <a:t>This could now be more local and refence the site on the previous slide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9/30/24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14636545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25421537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6298173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40840818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2342103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9025839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32878820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27894667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1487125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1578473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1177345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2559622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214834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3620360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20402018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23363246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28978378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9/30/24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9/30/24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9/30/24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9/30/24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9/30/24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9/30/24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9/30/24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9/30/24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9/30/24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9/30/24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9/30/24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9/30/24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png"/><Relationship Id="rId7"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3.png"/><Relationship Id="rId9"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microsoft.com/office/2018/10/relationships/comments" Target="../comments/modernComment_10C_4096C6EF.xm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62F4390-ED9B-C06B-6730-BC0E31A68A78}"/>
              </a:ext>
            </a:extLst>
          </p:cNvPr>
          <p:cNvSpPr>
            <a:spLocks noGrp="1"/>
          </p:cNvSpPr>
          <p:nvPr>
            <p:ph type="ctrTitle"/>
          </p:nvPr>
        </p:nvSpPr>
        <p:spPr>
          <a:xfrm>
            <a:off x="1524000" y="-1350233"/>
            <a:ext cx="9144000" cy="976828"/>
          </a:xfrm>
        </p:spPr>
        <p:txBody>
          <a:bodyPr>
            <a:normAutofit fontScale="90000"/>
          </a:bodyPr>
          <a:lstStyle/>
          <a:p>
            <a:r>
              <a:rPr lang="en-US" dirty="0"/>
              <a:t>Ramsgate - Stone Age to Iron Age</a:t>
            </a:r>
          </a:p>
        </p:txBody>
      </p:sp>
      <p:sp>
        <p:nvSpPr>
          <p:cNvPr id="5" name="Rectangle 4" descr="An illustration of leathers and animal pelts coloured in different shades of brown. They are layered onto of eachother.">
            <a:extLst>
              <a:ext uri="{FF2B5EF4-FFF2-40B4-BE49-F238E27FC236}">
                <a16:creationId xmlns:a16="http://schemas.microsoft.com/office/drawing/2014/main" id="{FBCB35BF-CF67-DC08-AE4C-78B177F596E1}"/>
              </a:ext>
            </a:extLst>
          </p:cNvPr>
          <p:cNvSpPr/>
          <p:nvPr/>
        </p:nvSpPr>
        <p:spPr>
          <a:xfrm>
            <a:off x="-1" y="0"/>
            <a:ext cx="12191999"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A5BD8B5-5874-4293-E08C-C99A94CAA81F}"/>
              </a:ext>
            </a:extLst>
          </p:cNvPr>
          <p:cNvSpPr txBox="1"/>
          <p:nvPr/>
        </p:nvSpPr>
        <p:spPr>
          <a:xfrm>
            <a:off x="0" y="185492"/>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Who were the first people to live in Ramsgate?</a:t>
            </a:r>
          </a:p>
        </p:txBody>
      </p:sp>
      <p:pic>
        <p:nvPicPr>
          <p:cNvPr id="9" name="Picture 8" descr="Ramsgate - Stone Age to Iron Age">
            <a:extLst>
              <a:ext uri="{FF2B5EF4-FFF2-40B4-BE49-F238E27FC236}">
                <a16:creationId xmlns:a16="http://schemas.microsoft.com/office/drawing/2014/main" id="{010DC867-87C8-E427-DD50-9C1E5568531E}"/>
              </a:ext>
            </a:extLst>
          </p:cNvPr>
          <p:cNvPicPr>
            <a:picLocks noChangeAspect="1"/>
          </p:cNvPicPr>
          <p:nvPr/>
        </p:nvPicPr>
        <p:blipFill>
          <a:blip r:embed="rId4"/>
          <a:srcRect t="23295" b="31509"/>
          <a:stretch/>
        </p:blipFill>
        <p:spPr>
          <a:xfrm>
            <a:off x="0" y="1695797"/>
            <a:ext cx="12191997" cy="3098903"/>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84565" y="5476460"/>
            <a:ext cx="1507434" cy="1380097"/>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541B190-FAA1-ABA6-3770-47BF44E73C7F}"/>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982DBC81-EC64-DCB4-05EE-DFF3473DFB6E}"/>
              </a:ext>
            </a:extLst>
          </p:cNvPr>
          <p:cNvSpPr>
            <a:spLocks noGrp="1"/>
          </p:cNvSpPr>
          <p:nvPr>
            <p:ph type="ctrTitle"/>
          </p:nvPr>
        </p:nvSpPr>
        <p:spPr>
          <a:xfrm>
            <a:off x="1524000" y="-1445843"/>
            <a:ext cx="9144000" cy="1053634"/>
          </a:xfrm>
        </p:spPr>
        <p:txBody>
          <a:bodyPr>
            <a:normAutofit fontScale="90000"/>
          </a:bodyPr>
          <a:lstStyle/>
          <a:p>
            <a:r>
              <a:rPr lang="en-US" dirty="0"/>
              <a:t>Discoveries – early bronze age</a:t>
            </a:r>
          </a:p>
        </p:txBody>
      </p:sp>
      <p:sp>
        <p:nvSpPr>
          <p:cNvPr id="9" name="TextBox 8">
            <a:extLst>
              <a:ext uri="{FF2B5EF4-FFF2-40B4-BE49-F238E27FC236}">
                <a16:creationId xmlns:a16="http://schemas.microsoft.com/office/drawing/2014/main" id="{28F7BA29-FF9A-7C8A-9447-2FE451E6A237}"/>
              </a:ext>
            </a:extLst>
          </p:cNvPr>
          <p:cNvSpPr txBox="1"/>
          <p:nvPr/>
        </p:nvSpPr>
        <p:spPr>
          <a:xfrm>
            <a:off x="0" y="-83093"/>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excavations took place?</a:t>
            </a:r>
          </a:p>
        </p:txBody>
      </p:sp>
      <p:sp>
        <p:nvSpPr>
          <p:cNvPr id="5" name="Title 1">
            <a:extLst>
              <a:ext uri="{FF2B5EF4-FFF2-40B4-BE49-F238E27FC236}">
                <a16:creationId xmlns:a16="http://schemas.microsoft.com/office/drawing/2014/main" id="{38F0FE5B-CE7D-C6FF-7911-163095730202}"/>
              </a:ext>
            </a:extLst>
          </p:cNvPr>
          <p:cNvSpPr txBox="1">
            <a:spLocks/>
          </p:cNvSpPr>
          <p:nvPr/>
        </p:nvSpPr>
        <p:spPr>
          <a:xfrm>
            <a:off x="494269" y="346446"/>
            <a:ext cx="1019029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Discoveries </a:t>
            </a:r>
            <a:r>
              <a:rPr lang="en-GB" sz="3600" dirty="0">
                <a:ln w="12700">
                  <a:noFill/>
                </a:ln>
                <a:latin typeface="Superclarendon Rg" panose="02060605060000020003" pitchFamily="18" charset="77"/>
              </a:rPr>
              <a:t>– Early Bronze Age</a:t>
            </a:r>
            <a:endParaRPr lang="en-GB" sz="4400" dirty="0">
              <a:ln w="12700">
                <a:noFill/>
              </a:ln>
              <a:latin typeface="Superclarendon Rg" panose="02060605060000020003" pitchFamily="18" charset="77"/>
            </a:endParaRPr>
          </a:p>
        </p:txBody>
      </p:sp>
      <p:sp>
        <p:nvSpPr>
          <p:cNvPr id="6" name="TextBox 5">
            <a:extLst>
              <a:ext uri="{FF2B5EF4-FFF2-40B4-BE49-F238E27FC236}">
                <a16:creationId xmlns:a16="http://schemas.microsoft.com/office/drawing/2014/main" id="{BF77DC05-8C3F-54B8-4E0B-4FC9CCD7A4D8}"/>
              </a:ext>
            </a:extLst>
          </p:cNvPr>
          <p:cNvSpPr txBox="1"/>
          <p:nvPr/>
        </p:nvSpPr>
        <p:spPr>
          <a:xfrm>
            <a:off x="460183" y="1122820"/>
            <a:ext cx="5323688" cy="5043688"/>
          </a:xfrm>
          <a:prstGeom prst="rect">
            <a:avLst/>
          </a:prstGeom>
          <a:noFill/>
        </p:spPr>
        <p:txBody>
          <a:bodyPr wrap="square">
            <a:spAutoFit/>
          </a:bodyPr>
          <a:lstStyle/>
          <a:p>
            <a:pPr>
              <a:lnSpc>
                <a:spcPct val="150000"/>
              </a:lnSpc>
            </a:pPr>
            <a:r>
              <a:rPr lang="en-GB" dirty="0">
                <a:latin typeface="Linkpen 17a Print" panose="03050602060000000000" pitchFamily="66" charset="77"/>
              </a:rPr>
              <a:t>The discoveries made included six round barrows (burial mounds).</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These suggest it was an important place where people came to honour the dead.</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In the Bronze Age (c3,000-4,000 years ago) human burials were often covered by large circular mounds of earth or stone, which archaeologists call round barrows.</a:t>
            </a:r>
          </a:p>
        </p:txBody>
      </p:sp>
      <p:grpSp>
        <p:nvGrpSpPr>
          <p:cNvPr id="8" name="Group 7" descr="A depiction of burial mounds on a field with the sun shining down in the distance and birds flying over. A group of people is gathered around a mound that is being constructed.">
            <a:extLst>
              <a:ext uri="{FF2B5EF4-FFF2-40B4-BE49-F238E27FC236}">
                <a16:creationId xmlns:a16="http://schemas.microsoft.com/office/drawing/2014/main" id="{F299AF40-08CF-9DC2-555D-A24624C7C2F4}"/>
              </a:ext>
            </a:extLst>
          </p:cNvPr>
          <p:cNvGrpSpPr/>
          <p:nvPr/>
        </p:nvGrpSpPr>
        <p:grpSpPr>
          <a:xfrm>
            <a:off x="5783871" y="1416456"/>
            <a:ext cx="5913860" cy="4456416"/>
            <a:chOff x="5783871" y="1416456"/>
            <a:chExt cx="5913860" cy="4456416"/>
          </a:xfrm>
        </p:grpSpPr>
        <p:pic>
          <p:nvPicPr>
            <p:cNvPr id="2" name="Picture 1" descr="A group of people standing in a field&#10;&#10;Description automatically generated">
              <a:extLst>
                <a:ext uri="{FF2B5EF4-FFF2-40B4-BE49-F238E27FC236}">
                  <a16:creationId xmlns:a16="http://schemas.microsoft.com/office/drawing/2014/main" id="{56FFD27D-8434-626B-E87E-FB6519BB4B10}"/>
                </a:ext>
              </a:extLst>
            </p:cNvPr>
            <p:cNvPicPr>
              <a:picLocks noChangeAspect="1"/>
            </p:cNvPicPr>
            <p:nvPr/>
          </p:nvPicPr>
          <p:blipFill>
            <a:blip r:embed="rId4"/>
            <a:stretch>
              <a:fillRect/>
            </a:stretch>
          </p:blipFill>
          <p:spPr>
            <a:xfrm>
              <a:off x="5783871" y="1416456"/>
              <a:ext cx="5913860" cy="4456416"/>
            </a:xfrm>
            <a:prstGeom prst="rect">
              <a:avLst/>
            </a:prstGeom>
            <a:ln w="28575">
              <a:solidFill>
                <a:schemeClr val="tx1"/>
              </a:solidFill>
            </a:ln>
          </p:spPr>
        </p:pic>
        <p:sp>
          <p:nvSpPr>
            <p:cNvPr id="4" name="TextBox 3">
              <a:extLst>
                <a:ext uri="{FF2B5EF4-FFF2-40B4-BE49-F238E27FC236}">
                  <a16:creationId xmlns:a16="http://schemas.microsoft.com/office/drawing/2014/main" id="{7A76A286-2FB2-0670-8C2B-CF555B18F268}"/>
                </a:ext>
              </a:extLst>
            </p:cNvPr>
            <p:cNvSpPr txBox="1"/>
            <p:nvPr/>
          </p:nvSpPr>
          <p:spPr>
            <a:xfrm>
              <a:off x="5783871" y="5604375"/>
              <a:ext cx="2780270" cy="261610"/>
            </a:xfrm>
            <a:prstGeom prst="rect">
              <a:avLst/>
            </a:prstGeom>
            <a:noFill/>
          </p:spPr>
          <p:txBody>
            <a:bodyPr wrap="square" rtlCol="0">
              <a:spAutoFit/>
            </a:bodyPr>
            <a:lstStyle/>
            <a:p>
              <a:r>
                <a:rPr lang="en-GB" sz="1100" dirty="0">
                  <a:solidFill>
                    <a:srgbClr val="938D5B"/>
                  </a:solidFill>
                </a:rPr>
                <a:t>© Historic England</a:t>
              </a:r>
            </a:p>
          </p:txBody>
        </p:sp>
      </p:grpSp>
      <p:pic>
        <p:nvPicPr>
          <p:cNvPr id="13" name="Picture 12" descr="An illustration go a Bronze Age woman with red hair, wearing a coat and boots made of animal pelts.">
            <a:extLst>
              <a:ext uri="{FF2B5EF4-FFF2-40B4-BE49-F238E27FC236}">
                <a16:creationId xmlns:a16="http://schemas.microsoft.com/office/drawing/2014/main" id="{ADD8A997-8A2F-6A11-98A7-C1F6A0EFBFC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039388" y="770123"/>
            <a:ext cx="2797788" cy="6345382"/>
          </a:xfrm>
          <a:prstGeom prst="rect">
            <a:avLst/>
          </a:prstGeom>
        </p:spPr>
      </p:pic>
      <p:pic>
        <p:nvPicPr>
          <p:cNvPr id="3" name="Picture 2">
            <a:extLst>
              <a:ext uri="{FF2B5EF4-FFF2-40B4-BE49-F238E27FC236}">
                <a16:creationId xmlns:a16="http://schemas.microsoft.com/office/drawing/2014/main" id="{D142A598-28AB-A049-6B53-AA5D437B341B}"/>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84565" y="5476460"/>
            <a:ext cx="1507434" cy="1380097"/>
          </a:xfrm>
          <a:prstGeom prst="rect">
            <a:avLst/>
          </a:prstGeom>
        </p:spPr>
      </p:pic>
    </p:spTree>
    <p:extLst>
      <p:ext uri="{BB962C8B-B14F-4D97-AF65-F5344CB8AC3E}">
        <p14:creationId xmlns:p14="http://schemas.microsoft.com/office/powerpoint/2010/main" val="34582079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500"/>
                                        <p:tgtEl>
                                          <p:spTgt spid="6">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2" presetClass="entr" presetSubtype="2" decel="5000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1+#ppt_w/2"/>
                                          </p:val>
                                        </p:tav>
                                        <p:tav tm="100000">
                                          <p:val>
                                            <p:strVal val="#ppt_x"/>
                                          </p:val>
                                        </p:tav>
                                      </p:tavLst>
                                    </p:anim>
                                    <p:anim calcmode="lin" valueType="num">
                                      <p:cBhvr additive="base">
                                        <p:cTn id="28"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C849166-1CD5-AFD0-F496-825E3E0BAF86}"/>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B40762C9-E66B-B76E-CCF0-198BBCB6B02E}"/>
              </a:ext>
            </a:extLst>
          </p:cNvPr>
          <p:cNvSpPr>
            <a:spLocks noGrp="1"/>
          </p:cNvSpPr>
          <p:nvPr>
            <p:ph type="ctrTitle"/>
          </p:nvPr>
        </p:nvSpPr>
        <p:spPr>
          <a:xfrm>
            <a:off x="1524000" y="-1469397"/>
            <a:ext cx="9144000" cy="891454"/>
          </a:xfrm>
        </p:spPr>
        <p:txBody>
          <a:bodyPr>
            <a:normAutofit fontScale="90000"/>
          </a:bodyPr>
          <a:lstStyle/>
          <a:p>
            <a:r>
              <a:rPr lang="en-US" dirty="0"/>
              <a:t>What are round barrows?</a:t>
            </a:r>
          </a:p>
        </p:txBody>
      </p:sp>
      <p:sp>
        <p:nvSpPr>
          <p:cNvPr id="9" name="TextBox 8">
            <a:extLst>
              <a:ext uri="{FF2B5EF4-FFF2-40B4-BE49-F238E27FC236}">
                <a16:creationId xmlns:a16="http://schemas.microsoft.com/office/drawing/2014/main" id="{B61B6423-B955-C720-5AB2-3EBBA855E733}"/>
              </a:ext>
            </a:extLst>
          </p:cNvPr>
          <p:cNvSpPr txBox="1"/>
          <p:nvPr/>
        </p:nvSpPr>
        <p:spPr>
          <a:xfrm>
            <a:off x="0" y="-83093"/>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excavations took place?</a:t>
            </a:r>
          </a:p>
        </p:txBody>
      </p:sp>
      <p:sp>
        <p:nvSpPr>
          <p:cNvPr id="5" name="Title 1">
            <a:extLst>
              <a:ext uri="{FF2B5EF4-FFF2-40B4-BE49-F238E27FC236}">
                <a16:creationId xmlns:a16="http://schemas.microsoft.com/office/drawing/2014/main" id="{E196E18B-0E24-2105-51FB-2AE16258B547}"/>
              </a:ext>
            </a:extLst>
          </p:cNvPr>
          <p:cNvSpPr txBox="1">
            <a:spLocks/>
          </p:cNvSpPr>
          <p:nvPr/>
        </p:nvSpPr>
        <p:spPr>
          <a:xfrm>
            <a:off x="322441" y="393433"/>
            <a:ext cx="11578614"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000" dirty="0">
                <a:ln w="12700">
                  <a:noFill/>
                </a:ln>
                <a:latin typeface="Superclarendon Rg" panose="02060605060000020003" pitchFamily="18" charset="77"/>
              </a:rPr>
              <a:t>What are Round Barrows?</a:t>
            </a:r>
          </a:p>
        </p:txBody>
      </p:sp>
      <p:sp>
        <p:nvSpPr>
          <p:cNvPr id="6" name="TextBox 5">
            <a:extLst>
              <a:ext uri="{FF2B5EF4-FFF2-40B4-BE49-F238E27FC236}">
                <a16:creationId xmlns:a16="http://schemas.microsoft.com/office/drawing/2014/main" id="{2D8B4D74-42AC-0F0B-427A-EC6759AF428D}"/>
              </a:ext>
            </a:extLst>
          </p:cNvPr>
          <p:cNvSpPr txBox="1"/>
          <p:nvPr/>
        </p:nvSpPr>
        <p:spPr>
          <a:xfrm>
            <a:off x="540326" y="1198878"/>
            <a:ext cx="11111347"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At first most of the people buried under round barrows were buried as whole bodies in a crouched position, sometimes in a coffin. Over time cremation became more common, with the ashes being collected and put in a pottery urn, which was often placed upside down within the barrow.</a:t>
            </a:r>
          </a:p>
        </p:txBody>
      </p:sp>
      <p:grpSp>
        <p:nvGrpSpPr>
          <p:cNvPr id="8" name="Group 7" descr="A depiction of burial mounds on a field with the sun shining down in the distance and birds flying over. A group of people is gathered around a mound that is being constructed.">
            <a:extLst>
              <a:ext uri="{FF2B5EF4-FFF2-40B4-BE49-F238E27FC236}">
                <a16:creationId xmlns:a16="http://schemas.microsoft.com/office/drawing/2014/main" id="{D60275A3-E3B7-3B29-ED98-C18BDDD3DFB0}"/>
              </a:ext>
            </a:extLst>
          </p:cNvPr>
          <p:cNvGrpSpPr/>
          <p:nvPr/>
        </p:nvGrpSpPr>
        <p:grpSpPr>
          <a:xfrm>
            <a:off x="1430470" y="2618509"/>
            <a:ext cx="9331061" cy="3431757"/>
            <a:chOff x="1442535" y="2524233"/>
            <a:chExt cx="9738084" cy="3581451"/>
          </a:xfrm>
        </p:grpSpPr>
        <p:pic>
          <p:nvPicPr>
            <p:cNvPr id="2" name="Picture 1">
              <a:extLst>
                <a:ext uri="{FF2B5EF4-FFF2-40B4-BE49-F238E27FC236}">
                  <a16:creationId xmlns:a16="http://schemas.microsoft.com/office/drawing/2014/main" id="{1A5C46AC-01B3-61F9-C358-81F633A5997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442535" y="2524233"/>
              <a:ext cx="9738084" cy="3581451"/>
            </a:xfrm>
            <a:prstGeom prst="rect">
              <a:avLst/>
            </a:prstGeom>
            <a:ln w="28575">
              <a:solidFill>
                <a:schemeClr val="tx1"/>
              </a:solidFill>
            </a:ln>
          </p:spPr>
        </p:pic>
        <p:sp>
          <p:nvSpPr>
            <p:cNvPr id="4" name="TextBox 3">
              <a:extLst>
                <a:ext uri="{FF2B5EF4-FFF2-40B4-BE49-F238E27FC236}">
                  <a16:creationId xmlns:a16="http://schemas.microsoft.com/office/drawing/2014/main" id="{19CEA47A-C025-327F-E004-55E6E2125927}"/>
                </a:ext>
              </a:extLst>
            </p:cNvPr>
            <p:cNvSpPr txBox="1"/>
            <p:nvPr/>
          </p:nvSpPr>
          <p:spPr>
            <a:xfrm>
              <a:off x="1442535" y="5844074"/>
              <a:ext cx="4123295" cy="261610"/>
            </a:xfrm>
            <a:prstGeom prst="rect">
              <a:avLst/>
            </a:prstGeom>
            <a:noFill/>
          </p:spPr>
          <p:txBody>
            <a:bodyPr wrap="square" lIns="91440" tIns="45720" rIns="91440" bIns="45720" rtlCol="0" anchor="t">
              <a:spAutoFit/>
            </a:bodyPr>
            <a:lstStyle/>
            <a:p>
              <a:r>
                <a:rPr lang="en-GB" sz="1050" dirty="0">
                  <a:solidFill>
                    <a:srgbClr val="C8C07B"/>
                  </a:solidFill>
                </a:rPr>
                <a:t>© Historic England Archive Ref: </a:t>
              </a:r>
              <a:r>
                <a:rPr lang="en-GB" sz="1050" dirty="0">
                  <a:solidFill>
                    <a:srgbClr val="C8C07B"/>
                  </a:solidFill>
                  <a:latin typeface="Calibri"/>
                  <a:ea typeface="Calibri"/>
                  <a:cs typeface="Calibri"/>
                </a:rPr>
                <a:t>IC095/081</a:t>
              </a:r>
            </a:p>
          </p:txBody>
        </p:sp>
      </p:grpSp>
      <p:pic>
        <p:nvPicPr>
          <p:cNvPr id="3" name="Picture 2">
            <a:extLst>
              <a:ext uri="{FF2B5EF4-FFF2-40B4-BE49-F238E27FC236}">
                <a16:creationId xmlns:a16="http://schemas.microsoft.com/office/drawing/2014/main" id="{C8583B87-D293-73CE-4C53-A135024EFB9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84565" y="5476460"/>
            <a:ext cx="1507434" cy="1380097"/>
          </a:xfrm>
          <a:prstGeom prst="rect">
            <a:avLst/>
          </a:prstGeom>
        </p:spPr>
      </p:pic>
    </p:spTree>
    <p:extLst>
      <p:ext uri="{BB962C8B-B14F-4D97-AF65-F5344CB8AC3E}">
        <p14:creationId xmlns:p14="http://schemas.microsoft.com/office/powerpoint/2010/main" val="8770470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95412EF-8CF4-1923-C0D2-0CFB1DF425E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B32F258-CE9A-BAC1-F8E8-63EEB9E78C78}"/>
              </a:ext>
            </a:extLst>
          </p:cNvPr>
          <p:cNvSpPr>
            <a:spLocks noGrp="1"/>
          </p:cNvSpPr>
          <p:nvPr>
            <p:ph type="ctrTitle"/>
          </p:nvPr>
        </p:nvSpPr>
        <p:spPr>
          <a:xfrm>
            <a:off x="1168576" y="-1830324"/>
            <a:ext cx="9886344" cy="1225925"/>
          </a:xfrm>
        </p:spPr>
        <p:txBody>
          <a:bodyPr/>
          <a:lstStyle/>
          <a:p>
            <a:r>
              <a:rPr lang="en-US" dirty="0"/>
              <a:t>What are round barrows part 2</a:t>
            </a:r>
          </a:p>
        </p:txBody>
      </p:sp>
      <p:sp>
        <p:nvSpPr>
          <p:cNvPr id="7" name="TextBox 6">
            <a:extLst>
              <a:ext uri="{FF2B5EF4-FFF2-40B4-BE49-F238E27FC236}">
                <a16:creationId xmlns:a16="http://schemas.microsoft.com/office/drawing/2014/main" id="{EF7098F8-E59D-42A8-2067-0B17E3C1DB1D}"/>
              </a:ext>
            </a:extLst>
          </p:cNvPr>
          <p:cNvSpPr txBox="1"/>
          <p:nvPr/>
        </p:nvSpPr>
        <p:spPr>
          <a:xfrm>
            <a:off x="0" y="-83093"/>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excavations took place?</a:t>
            </a:r>
          </a:p>
        </p:txBody>
      </p:sp>
      <p:sp>
        <p:nvSpPr>
          <p:cNvPr id="2" name="Title 1">
            <a:extLst>
              <a:ext uri="{FF2B5EF4-FFF2-40B4-BE49-F238E27FC236}">
                <a16:creationId xmlns:a16="http://schemas.microsoft.com/office/drawing/2014/main" id="{1FA2D058-0420-4A2E-519D-8DBAFF86AE5F}"/>
              </a:ext>
            </a:extLst>
          </p:cNvPr>
          <p:cNvSpPr txBox="1">
            <a:spLocks/>
          </p:cNvSpPr>
          <p:nvPr/>
        </p:nvSpPr>
        <p:spPr>
          <a:xfrm>
            <a:off x="322441" y="393433"/>
            <a:ext cx="11578614"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000" dirty="0">
                <a:ln w="12700">
                  <a:noFill/>
                </a:ln>
                <a:solidFill>
                  <a:schemeClr val="bg1"/>
                </a:solidFill>
                <a:latin typeface="Superclarendon Rg" panose="02060605060000020003" pitchFamily="18" charset="77"/>
              </a:rPr>
              <a:t>What are Round Barrows?</a:t>
            </a:r>
          </a:p>
        </p:txBody>
      </p:sp>
      <p:pic>
        <p:nvPicPr>
          <p:cNvPr id="3" name="Picture 2">
            <a:extLst>
              <a:ext uri="{FF2B5EF4-FFF2-40B4-BE49-F238E27FC236}">
                <a16:creationId xmlns:a16="http://schemas.microsoft.com/office/drawing/2014/main" id="{67B85C5F-CEEB-46D5-DDD1-13D7BD5ABCF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84565" y="0"/>
            <a:ext cx="1507434" cy="1380097"/>
          </a:xfrm>
          <a:prstGeom prst="rect">
            <a:avLst/>
          </a:prstGeom>
        </p:spPr>
      </p:pic>
      <p:sp>
        <p:nvSpPr>
          <p:cNvPr id="4" name="TextBox 3">
            <a:extLst>
              <a:ext uri="{FF2B5EF4-FFF2-40B4-BE49-F238E27FC236}">
                <a16:creationId xmlns:a16="http://schemas.microsoft.com/office/drawing/2014/main" id="{8B354C0D-2695-E759-B6DC-3FC0BDF6030F}"/>
              </a:ext>
            </a:extLst>
          </p:cNvPr>
          <p:cNvSpPr txBox="1"/>
          <p:nvPr/>
        </p:nvSpPr>
        <p:spPr>
          <a:xfrm>
            <a:off x="540326" y="1060328"/>
            <a:ext cx="11111347" cy="473206"/>
          </a:xfrm>
          <a:prstGeom prst="rect">
            <a:avLst/>
          </a:prstGeom>
          <a:noFill/>
        </p:spPr>
        <p:txBody>
          <a:bodyPr wrap="square">
            <a:spAutoFit/>
          </a:bodyPr>
          <a:lstStyle/>
          <a:p>
            <a:pPr algn="ctr">
              <a:lnSpc>
                <a:spcPct val="150000"/>
              </a:lnSpc>
            </a:pPr>
            <a:r>
              <a:rPr lang="en-GB" dirty="0">
                <a:solidFill>
                  <a:schemeClr val="bg1"/>
                </a:solidFill>
                <a:latin typeface="Linkpen 17a Print" panose="03050602060000000000" pitchFamily="66" charset="77"/>
              </a:rPr>
              <a:t>Stages of a round barrow</a:t>
            </a:r>
          </a:p>
        </p:txBody>
      </p:sp>
      <p:pic>
        <p:nvPicPr>
          <p:cNvPr id="31" name="Picture 30" descr="A group of people digging a hole in a field.">
            <a:extLst>
              <a:ext uri="{FF2B5EF4-FFF2-40B4-BE49-F238E27FC236}">
                <a16:creationId xmlns:a16="http://schemas.microsoft.com/office/drawing/2014/main" id="{DEB6BFD7-8B3F-C4FA-A48B-470027E36C1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4399" y="1511567"/>
            <a:ext cx="4025900" cy="2476500"/>
          </a:xfrm>
          <a:prstGeom prst="rect">
            <a:avLst/>
          </a:prstGeom>
        </p:spPr>
      </p:pic>
      <p:pic>
        <p:nvPicPr>
          <p:cNvPr id="37" name="Picture 36" descr="A small hut being placed in a hole in the ground.">
            <a:extLst>
              <a:ext uri="{FF2B5EF4-FFF2-40B4-BE49-F238E27FC236}">
                <a16:creationId xmlns:a16="http://schemas.microsoft.com/office/drawing/2014/main" id="{0A3CD5CB-5451-4938-1622-610F08B97B6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072370" y="1513326"/>
            <a:ext cx="4025900" cy="2476500"/>
          </a:xfrm>
          <a:prstGeom prst="rect">
            <a:avLst/>
          </a:prstGeom>
        </p:spPr>
      </p:pic>
      <p:pic>
        <p:nvPicPr>
          <p:cNvPr id="35" name="Picture 34" descr="A body crouched facing downwards on the floor.">
            <a:extLst>
              <a:ext uri="{FF2B5EF4-FFF2-40B4-BE49-F238E27FC236}">
                <a16:creationId xmlns:a16="http://schemas.microsoft.com/office/drawing/2014/main" id="{77A5BDD5-3A59-B7FE-6F4F-B3618E30F53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984196" y="1495904"/>
            <a:ext cx="4025900" cy="2476500"/>
          </a:xfrm>
          <a:prstGeom prst="rect">
            <a:avLst/>
          </a:prstGeom>
        </p:spPr>
      </p:pic>
      <p:pic>
        <p:nvPicPr>
          <p:cNvPr id="39" name="Picture 38" descr="People burying the hut in the ground with dirt.">
            <a:extLst>
              <a:ext uri="{FF2B5EF4-FFF2-40B4-BE49-F238E27FC236}">
                <a16:creationId xmlns:a16="http://schemas.microsoft.com/office/drawing/2014/main" id="{023B4D09-39B0-9E77-1CC5-9A1AC42237C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88254" y="3988067"/>
            <a:ext cx="4025900" cy="2476500"/>
          </a:xfrm>
          <a:prstGeom prst="rect">
            <a:avLst/>
          </a:prstGeom>
        </p:spPr>
      </p:pic>
      <p:pic>
        <p:nvPicPr>
          <p:cNvPr id="41" name="Picture 40" descr="A circular structure is being dug around the buried hut.">
            <a:extLst>
              <a:ext uri="{FF2B5EF4-FFF2-40B4-BE49-F238E27FC236}">
                <a16:creationId xmlns:a16="http://schemas.microsoft.com/office/drawing/2014/main" id="{D398C7D1-832E-7149-69AA-8D76F684A97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072371" y="4007142"/>
            <a:ext cx="4025900" cy="2476500"/>
          </a:xfrm>
          <a:prstGeom prst="rect">
            <a:avLst/>
          </a:prstGeom>
        </p:spPr>
      </p:pic>
      <p:pic>
        <p:nvPicPr>
          <p:cNvPr id="33" name="Picture 32" descr="People have added more structures around this one.">
            <a:extLst>
              <a:ext uri="{FF2B5EF4-FFF2-40B4-BE49-F238E27FC236}">
                <a16:creationId xmlns:a16="http://schemas.microsoft.com/office/drawing/2014/main" id="{D1827D23-1004-BA0F-DC59-7D60A5C99C5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970341" y="3978842"/>
            <a:ext cx="4025900" cy="2476500"/>
          </a:xfrm>
          <a:prstGeom prst="rect">
            <a:avLst/>
          </a:prstGeom>
        </p:spPr>
      </p:pic>
      <p:sp>
        <p:nvSpPr>
          <p:cNvPr id="6" name="TextBox 5">
            <a:extLst>
              <a:ext uri="{FF2B5EF4-FFF2-40B4-BE49-F238E27FC236}">
                <a16:creationId xmlns:a16="http://schemas.microsoft.com/office/drawing/2014/main" id="{36B85245-3380-A34D-1D41-D607923D1B4D}"/>
              </a:ext>
            </a:extLst>
          </p:cNvPr>
          <p:cNvSpPr txBox="1"/>
          <p:nvPr/>
        </p:nvSpPr>
        <p:spPr>
          <a:xfrm>
            <a:off x="272057" y="1655509"/>
            <a:ext cx="3694417" cy="346249"/>
          </a:xfrm>
          <a:prstGeom prst="rect">
            <a:avLst/>
          </a:prstGeom>
          <a:noFill/>
        </p:spPr>
        <p:txBody>
          <a:bodyPr wrap="square">
            <a:spAutoFit/>
          </a:bodyPr>
          <a:lstStyle/>
          <a:p>
            <a:pPr algn="ctr">
              <a:lnSpc>
                <a:spcPct val="150000"/>
              </a:lnSpc>
            </a:pPr>
            <a:r>
              <a:rPr lang="en-GB" sz="1200" dirty="0">
                <a:latin typeface="Linkpen 17a Print" panose="03050602060000000000" pitchFamily="66" charset="77"/>
              </a:rPr>
              <a:t>1. Digging the first hole.</a:t>
            </a:r>
          </a:p>
        </p:txBody>
      </p:sp>
      <p:sp>
        <p:nvSpPr>
          <p:cNvPr id="19" name="TextBox 18">
            <a:extLst>
              <a:ext uri="{FF2B5EF4-FFF2-40B4-BE49-F238E27FC236}">
                <a16:creationId xmlns:a16="http://schemas.microsoft.com/office/drawing/2014/main" id="{59373FB4-1664-116B-6B08-6F769C764B99}"/>
              </a:ext>
            </a:extLst>
          </p:cNvPr>
          <p:cNvSpPr txBox="1"/>
          <p:nvPr/>
        </p:nvSpPr>
        <p:spPr>
          <a:xfrm>
            <a:off x="4214154" y="1646155"/>
            <a:ext cx="3694417" cy="346249"/>
          </a:xfrm>
          <a:prstGeom prst="rect">
            <a:avLst/>
          </a:prstGeom>
          <a:noFill/>
        </p:spPr>
        <p:txBody>
          <a:bodyPr wrap="square">
            <a:spAutoFit/>
          </a:bodyPr>
          <a:lstStyle/>
          <a:p>
            <a:pPr algn="ctr">
              <a:lnSpc>
                <a:spcPct val="150000"/>
              </a:lnSpc>
            </a:pPr>
            <a:r>
              <a:rPr lang="en-GB" sz="1200" dirty="0">
                <a:latin typeface="Linkpen 17a Print" panose="03050602060000000000" pitchFamily="66" charset="77"/>
              </a:rPr>
              <a:t>2. Making a place for the first burial.</a:t>
            </a:r>
          </a:p>
        </p:txBody>
      </p:sp>
      <p:sp>
        <p:nvSpPr>
          <p:cNvPr id="20" name="TextBox 19">
            <a:extLst>
              <a:ext uri="{FF2B5EF4-FFF2-40B4-BE49-F238E27FC236}">
                <a16:creationId xmlns:a16="http://schemas.microsoft.com/office/drawing/2014/main" id="{C15C61DA-0655-0B63-3A84-D54C45A8CFE8}"/>
              </a:ext>
            </a:extLst>
          </p:cNvPr>
          <p:cNvSpPr txBox="1"/>
          <p:nvPr/>
        </p:nvSpPr>
        <p:spPr>
          <a:xfrm>
            <a:off x="8149938" y="1623439"/>
            <a:ext cx="3694417" cy="623248"/>
          </a:xfrm>
          <a:prstGeom prst="rect">
            <a:avLst/>
          </a:prstGeom>
          <a:noFill/>
        </p:spPr>
        <p:txBody>
          <a:bodyPr wrap="square">
            <a:spAutoFit/>
          </a:bodyPr>
          <a:lstStyle/>
          <a:p>
            <a:pPr algn="ctr">
              <a:lnSpc>
                <a:spcPct val="150000"/>
              </a:lnSpc>
            </a:pPr>
            <a:r>
              <a:rPr lang="en-GB" sz="1200" dirty="0">
                <a:latin typeface="Linkpen 17a Print" panose="03050602060000000000" pitchFamily="66" charset="77"/>
              </a:rPr>
              <a:t>3. Placing the first burial, usually crouched and facing downwards.</a:t>
            </a:r>
          </a:p>
        </p:txBody>
      </p:sp>
      <p:sp>
        <p:nvSpPr>
          <p:cNvPr id="21" name="TextBox 20">
            <a:extLst>
              <a:ext uri="{FF2B5EF4-FFF2-40B4-BE49-F238E27FC236}">
                <a16:creationId xmlns:a16="http://schemas.microsoft.com/office/drawing/2014/main" id="{90EEB2F3-B13E-6B30-49DA-F10122BEEB61}"/>
              </a:ext>
            </a:extLst>
          </p:cNvPr>
          <p:cNvSpPr txBox="1"/>
          <p:nvPr/>
        </p:nvSpPr>
        <p:spPr>
          <a:xfrm>
            <a:off x="845128" y="4110896"/>
            <a:ext cx="2520566" cy="623248"/>
          </a:xfrm>
          <a:prstGeom prst="rect">
            <a:avLst/>
          </a:prstGeom>
          <a:noFill/>
        </p:spPr>
        <p:txBody>
          <a:bodyPr wrap="square">
            <a:spAutoFit/>
          </a:bodyPr>
          <a:lstStyle/>
          <a:p>
            <a:pPr algn="ctr">
              <a:lnSpc>
                <a:spcPct val="150000"/>
              </a:lnSpc>
            </a:pPr>
            <a:r>
              <a:rPr lang="en-GB" sz="1200" dirty="0">
                <a:latin typeface="Linkpen 17a Print" panose="03050602060000000000" pitchFamily="66" charset="77"/>
              </a:rPr>
              <a:t>4. Covering the first burial to make a mound.</a:t>
            </a:r>
          </a:p>
        </p:txBody>
      </p:sp>
      <p:sp>
        <p:nvSpPr>
          <p:cNvPr id="22" name="TextBox 21">
            <a:extLst>
              <a:ext uri="{FF2B5EF4-FFF2-40B4-BE49-F238E27FC236}">
                <a16:creationId xmlns:a16="http://schemas.microsoft.com/office/drawing/2014/main" id="{3155D9A3-CA1B-E819-47E3-525D3EC68782}"/>
              </a:ext>
            </a:extLst>
          </p:cNvPr>
          <p:cNvSpPr txBox="1"/>
          <p:nvPr/>
        </p:nvSpPr>
        <p:spPr>
          <a:xfrm>
            <a:off x="4200299" y="4129252"/>
            <a:ext cx="3694417" cy="623248"/>
          </a:xfrm>
          <a:prstGeom prst="rect">
            <a:avLst/>
          </a:prstGeom>
          <a:noFill/>
        </p:spPr>
        <p:txBody>
          <a:bodyPr wrap="square">
            <a:spAutoFit/>
          </a:bodyPr>
          <a:lstStyle/>
          <a:p>
            <a:pPr algn="ctr">
              <a:lnSpc>
                <a:spcPct val="150000"/>
              </a:lnSpc>
            </a:pPr>
            <a:r>
              <a:rPr lang="en-GB" sz="1200" dirty="0">
                <a:latin typeface="Linkpen 17a Print" panose="03050602060000000000" pitchFamily="66" charset="77"/>
              </a:rPr>
              <a:t>5. Digging a ditch around the first burial to get the soil to cover it.</a:t>
            </a:r>
          </a:p>
        </p:txBody>
      </p:sp>
      <p:sp>
        <p:nvSpPr>
          <p:cNvPr id="23" name="TextBox 22">
            <a:extLst>
              <a:ext uri="{FF2B5EF4-FFF2-40B4-BE49-F238E27FC236}">
                <a16:creationId xmlns:a16="http://schemas.microsoft.com/office/drawing/2014/main" id="{4BF480C1-EEB5-D3A8-346B-29AEEA45DCC0}"/>
              </a:ext>
            </a:extLst>
          </p:cNvPr>
          <p:cNvSpPr txBox="1"/>
          <p:nvPr/>
        </p:nvSpPr>
        <p:spPr>
          <a:xfrm>
            <a:off x="8136083" y="4120391"/>
            <a:ext cx="3694417" cy="623248"/>
          </a:xfrm>
          <a:prstGeom prst="rect">
            <a:avLst/>
          </a:prstGeom>
          <a:noFill/>
        </p:spPr>
        <p:txBody>
          <a:bodyPr wrap="square">
            <a:spAutoFit/>
          </a:bodyPr>
          <a:lstStyle/>
          <a:p>
            <a:pPr algn="ctr">
              <a:lnSpc>
                <a:spcPct val="150000"/>
              </a:lnSpc>
            </a:pPr>
            <a:r>
              <a:rPr lang="en-GB" sz="1200" dirty="0">
                <a:latin typeface="Linkpen 17a Print" panose="03050602060000000000" pitchFamily="66" charset="77"/>
              </a:rPr>
              <a:t>6. Coming back a later to add more burials – often pots of cremation ashes.</a:t>
            </a:r>
          </a:p>
        </p:txBody>
      </p:sp>
      <p:sp>
        <p:nvSpPr>
          <p:cNvPr id="8" name="TextBox 7">
            <a:extLst>
              <a:ext uri="{FF2B5EF4-FFF2-40B4-BE49-F238E27FC236}">
                <a16:creationId xmlns:a16="http://schemas.microsoft.com/office/drawing/2014/main" id="{0152E681-AAFD-3B42-85D1-698BFBBBD7C0}"/>
              </a:ext>
            </a:extLst>
          </p:cNvPr>
          <p:cNvSpPr txBox="1"/>
          <p:nvPr/>
        </p:nvSpPr>
        <p:spPr>
          <a:xfrm>
            <a:off x="8149938" y="6564711"/>
            <a:ext cx="4014352" cy="246221"/>
          </a:xfrm>
          <a:prstGeom prst="rect">
            <a:avLst/>
          </a:prstGeom>
          <a:noFill/>
        </p:spPr>
        <p:txBody>
          <a:bodyPr wrap="square" lIns="91440" tIns="45720" rIns="91440" bIns="45720" rtlCol="0" anchor="t">
            <a:spAutoFit/>
          </a:bodyPr>
          <a:lstStyle/>
          <a:p>
            <a:pPr algn="r"/>
            <a:r>
              <a:rPr lang="en-GB" sz="1000" dirty="0">
                <a:solidFill>
                  <a:srgbClr val="AF9070"/>
                </a:solidFill>
              </a:rPr>
              <a:t>© Historic England Archive Ref: IC095/098-103</a:t>
            </a:r>
            <a:endParaRPr lang="en-GB" sz="1000" dirty="0">
              <a:solidFill>
                <a:srgbClr val="AF9070"/>
              </a:solidFill>
              <a:latin typeface="Calibri"/>
              <a:ea typeface="Calibri"/>
              <a:cs typeface="Calibri"/>
            </a:endParaRPr>
          </a:p>
        </p:txBody>
      </p:sp>
    </p:spTree>
    <p:extLst>
      <p:ext uri="{BB962C8B-B14F-4D97-AF65-F5344CB8AC3E}">
        <p14:creationId xmlns:p14="http://schemas.microsoft.com/office/powerpoint/2010/main" val="37442183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500"/>
                                        <p:tgtEl>
                                          <p:spTgt spid="3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6">
                                            <p:txEl>
                                              <p:pRg st="0" end="0"/>
                                            </p:txEl>
                                          </p:spTgt>
                                        </p:tgtEl>
                                        <p:attrNameLst>
                                          <p:attrName>style.visibility</p:attrName>
                                        </p:attrNameLst>
                                      </p:cBhvr>
                                      <p:to>
                                        <p:strVal val="visible"/>
                                      </p:to>
                                    </p:set>
                                    <p:animEffect transition="in" filter="fade">
                                      <p:cBhvr>
                                        <p:cTn id="36" dur="500"/>
                                        <p:tgtEl>
                                          <p:spTgt spid="6">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9">
                                            <p:txEl>
                                              <p:pRg st="0" end="0"/>
                                            </p:txEl>
                                          </p:spTgt>
                                        </p:tgtEl>
                                        <p:attrNameLst>
                                          <p:attrName>style.visibility</p:attrName>
                                        </p:attrNameLst>
                                      </p:cBhvr>
                                      <p:to>
                                        <p:strVal val="visible"/>
                                      </p:to>
                                    </p:set>
                                    <p:animEffect transition="in" filter="fade">
                                      <p:cBhvr>
                                        <p:cTn id="41" dur="500"/>
                                        <p:tgtEl>
                                          <p:spTgt spid="19">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0">
                                            <p:txEl>
                                              <p:pRg st="0" end="0"/>
                                            </p:txEl>
                                          </p:spTgt>
                                        </p:tgtEl>
                                        <p:attrNameLst>
                                          <p:attrName>style.visibility</p:attrName>
                                        </p:attrNameLst>
                                      </p:cBhvr>
                                      <p:to>
                                        <p:strVal val="visible"/>
                                      </p:to>
                                    </p:set>
                                    <p:animEffect transition="in" filter="fade">
                                      <p:cBhvr>
                                        <p:cTn id="46" dur="500"/>
                                        <p:tgtEl>
                                          <p:spTgt spid="20">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1">
                                            <p:txEl>
                                              <p:pRg st="0" end="0"/>
                                            </p:txEl>
                                          </p:spTgt>
                                        </p:tgtEl>
                                        <p:attrNameLst>
                                          <p:attrName>style.visibility</p:attrName>
                                        </p:attrNameLst>
                                      </p:cBhvr>
                                      <p:to>
                                        <p:strVal val="visible"/>
                                      </p:to>
                                    </p:set>
                                    <p:animEffect transition="in" filter="fade">
                                      <p:cBhvr>
                                        <p:cTn id="51" dur="500"/>
                                        <p:tgtEl>
                                          <p:spTgt spid="21">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2">
                                            <p:txEl>
                                              <p:pRg st="0" end="0"/>
                                            </p:txEl>
                                          </p:spTgt>
                                        </p:tgtEl>
                                        <p:attrNameLst>
                                          <p:attrName>style.visibility</p:attrName>
                                        </p:attrNameLst>
                                      </p:cBhvr>
                                      <p:to>
                                        <p:strVal val="visible"/>
                                      </p:to>
                                    </p:set>
                                    <p:animEffect transition="in" filter="fade">
                                      <p:cBhvr>
                                        <p:cTn id="56" dur="500"/>
                                        <p:tgtEl>
                                          <p:spTgt spid="22">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3">
                                            <p:txEl>
                                              <p:pRg st="0" end="0"/>
                                            </p:txEl>
                                          </p:spTgt>
                                        </p:tgtEl>
                                        <p:attrNameLst>
                                          <p:attrName>style.visibility</p:attrName>
                                        </p:attrNameLst>
                                      </p:cBhvr>
                                      <p:to>
                                        <p:strVal val="visible"/>
                                      </p:to>
                                    </p:set>
                                    <p:animEffect transition="in" filter="fade">
                                      <p:cBhvr>
                                        <p:cTn id="61"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6" grpId="0" build="allAtOnce"/>
      <p:bldP spid="19" grpId="0" build="allAtOnce"/>
      <p:bldP spid="20" grpId="0" build="allAtOnce"/>
      <p:bldP spid="21" grpId="0" build="allAtOnce"/>
      <p:bldP spid="22" grpId="0" build="allAtOnce"/>
      <p:bldP spid="23"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CD56D89-F204-C15D-5E7B-B3F0B23E9E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CEEF03-59E0-4A9B-E291-2D6D183FE566}"/>
              </a:ext>
            </a:extLst>
          </p:cNvPr>
          <p:cNvSpPr>
            <a:spLocks noGrp="1"/>
          </p:cNvSpPr>
          <p:nvPr>
            <p:ph type="ctrTitle"/>
          </p:nvPr>
        </p:nvSpPr>
        <p:spPr>
          <a:xfrm>
            <a:off x="1524000" y="-1030478"/>
            <a:ext cx="9144000" cy="739406"/>
          </a:xfrm>
        </p:spPr>
        <p:txBody>
          <a:bodyPr>
            <a:normAutofit fontScale="90000"/>
          </a:bodyPr>
          <a:lstStyle/>
          <a:p>
            <a:r>
              <a:rPr lang="en-US" dirty="0"/>
              <a:t>Discoveries</a:t>
            </a:r>
            <a:r>
              <a:rPr lang="en-US" baseline="0" dirty="0"/>
              <a:t> – late bronze age</a:t>
            </a:r>
            <a:endParaRPr lang="en-US" dirty="0"/>
          </a:p>
        </p:txBody>
      </p:sp>
      <p:sp>
        <p:nvSpPr>
          <p:cNvPr id="7" name="TextBox 6">
            <a:extLst>
              <a:ext uri="{FF2B5EF4-FFF2-40B4-BE49-F238E27FC236}">
                <a16:creationId xmlns:a16="http://schemas.microsoft.com/office/drawing/2014/main" id="{6C64BC3E-8B42-0B53-2A80-D5AE1CE24E1D}"/>
              </a:ext>
            </a:extLst>
          </p:cNvPr>
          <p:cNvSpPr txBox="1"/>
          <p:nvPr/>
        </p:nvSpPr>
        <p:spPr>
          <a:xfrm>
            <a:off x="0" y="-83093"/>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excavations took place?</a:t>
            </a:r>
          </a:p>
        </p:txBody>
      </p:sp>
      <p:sp>
        <p:nvSpPr>
          <p:cNvPr id="5" name="Title 1">
            <a:extLst>
              <a:ext uri="{FF2B5EF4-FFF2-40B4-BE49-F238E27FC236}">
                <a16:creationId xmlns:a16="http://schemas.microsoft.com/office/drawing/2014/main" id="{78EC6A03-02D8-DF64-2FCC-63F2130A80D7}"/>
              </a:ext>
            </a:extLst>
          </p:cNvPr>
          <p:cNvSpPr txBox="1">
            <a:spLocks/>
          </p:cNvSpPr>
          <p:nvPr/>
        </p:nvSpPr>
        <p:spPr>
          <a:xfrm>
            <a:off x="360682" y="691492"/>
            <a:ext cx="4331793"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Discoveries – </a:t>
            </a:r>
            <a:r>
              <a:rPr lang="en-GB" sz="3200" dirty="0">
                <a:ln w="12700">
                  <a:noFill/>
                </a:ln>
                <a:latin typeface="Superclarendon Rg" panose="02060605060000020003" pitchFamily="18" charset="77"/>
              </a:rPr>
              <a:t>Late Bronze Age</a:t>
            </a:r>
            <a:endParaRPr lang="en-GB" sz="4000" dirty="0">
              <a:ln w="12700">
                <a:noFill/>
              </a:ln>
              <a:latin typeface="Superclarendon Rg" panose="02060605060000020003" pitchFamily="18" charset="77"/>
            </a:endParaRPr>
          </a:p>
        </p:txBody>
      </p:sp>
      <p:sp>
        <p:nvSpPr>
          <p:cNvPr id="6" name="TextBox 5">
            <a:extLst>
              <a:ext uri="{FF2B5EF4-FFF2-40B4-BE49-F238E27FC236}">
                <a16:creationId xmlns:a16="http://schemas.microsoft.com/office/drawing/2014/main" id="{A80E2750-8223-D89F-C482-7C514DEE76EE}"/>
              </a:ext>
            </a:extLst>
          </p:cNvPr>
          <p:cNvSpPr txBox="1"/>
          <p:nvPr/>
        </p:nvSpPr>
        <p:spPr>
          <a:xfrm>
            <a:off x="360682" y="1765211"/>
            <a:ext cx="3740264" cy="4212692"/>
          </a:xfrm>
          <a:prstGeom prst="rect">
            <a:avLst/>
          </a:prstGeom>
          <a:noFill/>
        </p:spPr>
        <p:txBody>
          <a:bodyPr wrap="square">
            <a:spAutoFit/>
          </a:bodyPr>
          <a:lstStyle/>
          <a:p>
            <a:pPr>
              <a:lnSpc>
                <a:spcPct val="150000"/>
              </a:lnSpc>
            </a:pPr>
            <a:r>
              <a:rPr lang="en-GB" dirty="0">
                <a:latin typeface="Linkpen 17a Print" panose="03050602060000000000" pitchFamily="66" charset="77"/>
              </a:rPr>
              <a:t>By the late Bronze Age the site had grown.</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 archaeological evidence suggests that ceremonies and feasts took place.</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Later on people were buried here.</a:t>
            </a:r>
          </a:p>
        </p:txBody>
      </p:sp>
      <p:sp>
        <p:nvSpPr>
          <p:cNvPr id="4" name="Rectangle 3" descr="A photo of people with helmets and high vis vests. They are excavating a Bronze Age site. The ground is muddy and dirty, diggers help them excavate.">
            <a:extLst>
              <a:ext uri="{FF2B5EF4-FFF2-40B4-BE49-F238E27FC236}">
                <a16:creationId xmlns:a16="http://schemas.microsoft.com/office/drawing/2014/main" id="{03959C8E-5684-E1EF-DFF9-8F75B803F3C1}"/>
              </a:ext>
            </a:extLst>
          </p:cNvPr>
          <p:cNvSpPr/>
          <p:nvPr/>
        </p:nvSpPr>
        <p:spPr>
          <a:xfrm>
            <a:off x="4320988" y="0"/>
            <a:ext cx="7871010"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7B016E62-4C4D-B473-D223-B5E32384301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84565" y="5476460"/>
            <a:ext cx="1507434" cy="1380097"/>
          </a:xfrm>
          <a:prstGeom prst="rect">
            <a:avLst/>
          </a:prstGeom>
        </p:spPr>
      </p:pic>
    </p:spTree>
    <p:extLst>
      <p:ext uri="{BB962C8B-B14F-4D97-AF65-F5344CB8AC3E}">
        <p14:creationId xmlns:p14="http://schemas.microsoft.com/office/powerpoint/2010/main" val="36624099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4B2A66A-B448-FB40-9422-B93EB6B92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90F138-9F08-3FE5-8402-E286300F0807}"/>
              </a:ext>
            </a:extLst>
          </p:cNvPr>
          <p:cNvSpPr>
            <a:spLocks noGrp="1"/>
          </p:cNvSpPr>
          <p:nvPr>
            <p:ph type="ctrTitle"/>
          </p:nvPr>
        </p:nvSpPr>
        <p:spPr>
          <a:xfrm>
            <a:off x="1524000" y="-1695234"/>
            <a:ext cx="9144000" cy="1053634"/>
          </a:xfrm>
        </p:spPr>
        <p:txBody>
          <a:bodyPr/>
          <a:lstStyle/>
          <a:p>
            <a:r>
              <a:rPr lang="en-US" dirty="0"/>
              <a:t>Burial Pit</a:t>
            </a:r>
          </a:p>
        </p:txBody>
      </p:sp>
      <p:sp>
        <p:nvSpPr>
          <p:cNvPr id="4" name="TextBox 3">
            <a:extLst>
              <a:ext uri="{FF2B5EF4-FFF2-40B4-BE49-F238E27FC236}">
                <a16:creationId xmlns:a16="http://schemas.microsoft.com/office/drawing/2014/main" id="{636C3E00-5AC9-068F-4AE8-11B084D5A7B3}"/>
              </a:ext>
            </a:extLst>
          </p:cNvPr>
          <p:cNvSpPr txBox="1"/>
          <p:nvPr/>
        </p:nvSpPr>
        <p:spPr>
          <a:xfrm>
            <a:off x="0" y="-83093"/>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important items were found?</a:t>
            </a:r>
          </a:p>
        </p:txBody>
      </p:sp>
      <p:sp>
        <p:nvSpPr>
          <p:cNvPr id="5" name="Title 1">
            <a:extLst>
              <a:ext uri="{FF2B5EF4-FFF2-40B4-BE49-F238E27FC236}">
                <a16:creationId xmlns:a16="http://schemas.microsoft.com/office/drawing/2014/main" id="{6FA91540-BC53-B1E4-DBFA-4168D81574BD}"/>
              </a:ext>
            </a:extLst>
          </p:cNvPr>
          <p:cNvSpPr txBox="1">
            <a:spLocks/>
          </p:cNvSpPr>
          <p:nvPr/>
        </p:nvSpPr>
        <p:spPr>
          <a:xfrm>
            <a:off x="419423" y="393433"/>
            <a:ext cx="11578614"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Discoveries – Late Bronze Age</a:t>
            </a:r>
          </a:p>
        </p:txBody>
      </p:sp>
      <p:pic>
        <p:nvPicPr>
          <p:cNvPr id="3" name="Picture 2">
            <a:extLst>
              <a:ext uri="{FF2B5EF4-FFF2-40B4-BE49-F238E27FC236}">
                <a16:creationId xmlns:a16="http://schemas.microsoft.com/office/drawing/2014/main" id="{26AD0A85-9245-54D7-1D58-A49E83A06B8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84565" y="116366"/>
            <a:ext cx="1507434" cy="1380097"/>
          </a:xfrm>
          <a:prstGeom prst="rect">
            <a:avLst/>
          </a:prstGeom>
        </p:spPr>
      </p:pic>
      <p:sp>
        <p:nvSpPr>
          <p:cNvPr id="6" name="TextBox 5">
            <a:extLst>
              <a:ext uri="{FF2B5EF4-FFF2-40B4-BE49-F238E27FC236}">
                <a16:creationId xmlns:a16="http://schemas.microsoft.com/office/drawing/2014/main" id="{6B9444AD-4B15-22A2-3590-0BF142AF6673}"/>
              </a:ext>
            </a:extLst>
          </p:cNvPr>
          <p:cNvSpPr txBox="1"/>
          <p:nvPr/>
        </p:nvSpPr>
        <p:spPr>
          <a:xfrm>
            <a:off x="651162" y="1496463"/>
            <a:ext cx="4821383" cy="4208844"/>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 most intriguing archaeological feature was Burial Pit 3666. It contained 5 burials and lots of other artefacts.</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It was Burial 3675 that was to pose the most interesting questions…</a:t>
            </a:r>
          </a:p>
        </p:txBody>
      </p:sp>
      <p:pic>
        <p:nvPicPr>
          <p:cNvPr id="13" name="Picture 12" descr="A map of a burial pit. There is animal bone, pottery, flint objects, and stone, along with skeletal remains.">
            <a:extLst>
              <a:ext uri="{FF2B5EF4-FFF2-40B4-BE49-F238E27FC236}">
                <a16:creationId xmlns:a16="http://schemas.microsoft.com/office/drawing/2014/main" id="{99F2EFF4-B360-6315-1EEC-815640F8389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616915" y="1409905"/>
            <a:ext cx="5395445" cy="5010056"/>
          </a:xfrm>
          <a:prstGeom prst="rect">
            <a:avLst/>
          </a:prstGeom>
        </p:spPr>
      </p:pic>
      <p:pic>
        <p:nvPicPr>
          <p:cNvPr id="20" name="magnifying glass" descr="Magnifying glass.">
            <a:extLst>
              <a:ext uri="{FF2B5EF4-FFF2-40B4-BE49-F238E27FC236}">
                <a16:creationId xmlns:a16="http://schemas.microsoft.com/office/drawing/2014/main" id="{732F9B1D-9303-41B8-BDC4-8928F8E16AB1}"/>
              </a:ext>
              <a:ext uri="{C183D7F6-B498-43B3-948B-1728B52AA6E4}">
                <adec:decorative xmlns:adec="http://schemas.microsoft.com/office/drawing/2017/decorative" val="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493602" y="5242791"/>
            <a:ext cx="1047236" cy="1221776"/>
          </a:xfrm>
          <a:prstGeom prst="rect">
            <a:avLst/>
          </a:prstGeom>
        </p:spPr>
      </p:pic>
      <p:grpSp>
        <p:nvGrpSpPr>
          <p:cNvPr id="17" name="Back button" descr="Back button">
            <a:extLst>
              <a:ext uri="{FF2B5EF4-FFF2-40B4-BE49-F238E27FC236}">
                <a16:creationId xmlns:a16="http://schemas.microsoft.com/office/drawing/2014/main" id="{447F4AEA-2563-6D0D-3173-1466ECCD6542}"/>
              </a:ext>
            </a:extLst>
          </p:cNvPr>
          <p:cNvGrpSpPr/>
          <p:nvPr/>
        </p:nvGrpSpPr>
        <p:grpSpPr>
          <a:xfrm>
            <a:off x="-140494" y="-121444"/>
            <a:ext cx="12472988" cy="7100888"/>
            <a:chOff x="-128587" y="-122165"/>
            <a:chExt cx="12472988" cy="7100888"/>
          </a:xfrm>
        </p:grpSpPr>
        <p:sp>
          <p:nvSpPr>
            <p:cNvPr id="18" name="Rectangle black">
              <a:extLst>
                <a:ext uri="{FF2B5EF4-FFF2-40B4-BE49-F238E27FC236}">
                  <a16:creationId xmlns:a16="http://schemas.microsoft.com/office/drawing/2014/main" id="{20448680-1676-7677-DBCE-CB0AF4F41F0B}"/>
                </a:ext>
              </a:extLst>
            </p:cNvPr>
            <p:cNvSpPr/>
            <p:nvPr/>
          </p:nvSpPr>
          <p:spPr>
            <a:xfrm>
              <a:off x="-128587" y="-122165"/>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back">
              <a:extLst>
                <a:ext uri="{FF2B5EF4-FFF2-40B4-BE49-F238E27FC236}">
                  <a16:creationId xmlns:a16="http://schemas.microsoft.com/office/drawing/2014/main" id="{719806B9-8EFF-380E-8138-0869C6E97FEB}"/>
                </a:ext>
              </a:extLst>
            </p:cNvPr>
            <p:cNvSpPr txBox="1">
              <a:spLocks/>
            </p:cNvSpPr>
            <p:nvPr/>
          </p:nvSpPr>
          <p:spPr>
            <a:xfrm>
              <a:off x="10033796" y="74068"/>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pic>
        <p:nvPicPr>
          <p:cNvPr id="21" name="Picture 20" descr="A map of a burial pit. There is animal bone, pottery, flint objects, and stone, along with skeletal remains.">
            <a:extLst>
              <a:ext uri="{FF2B5EF4-FFF2-40B4-BE49-F238E27FC236}">
                <a16:creationId xmlns:a16="http://schemas.microsoft.com/office/drawing/2014/main" id="{063C82AE-4CF8-8637-9F7D-65C6E0EC9BB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678434" y="391908"/>
            <a:ext cx="6835131" cy="6346907"/>
          </a:xfrm>
          <a:prstGeom prst="rect">
            <a:avLst/>
          </a:prstGeom>
        </p:spPr>
      </p:pic>
    </p:spTree>
    <p:extLst>
      <p:ext uri="{BB962C8B-B14F-4D97-AF65-F5344CB8AC3E}">
        <p14:creationId xmlns:p14="http://schemas.microsoft.com/office/powerpoint/2010/main" val="5489790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6" restart="whenNotActive" fill="hold" evtFilter="cancelBubble" nodeType="interactiveSeq">
                <p:stCondLst>
                  <p:cond evt="onClick" delay="0">
                    <p:tgtEl>
                      <p:spTgt spid="20"/>
                    </p:tgtEl>
                  </p:cond>
                </p:stCondLst>
                <p:endSync evt="end" delay="0">
                  <p:rtn val="all"/>
                </p:endSync>
                <p:childTnLst>
                  <p:par>
                    <p:cTn id="27" fill="hold">
                      <p:stCondLst>
                        <p:cond delay="0"/>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53" presetClass="entr" presetSubtype="16"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childTnLst>
                    </p:cTn>
                  </p:par>
                </p:childTnLst>
              </p:cTn>
              <p:nextCondLst>
                <p:cond evt="onClick" delay="0">
                  <p:tgtEl>
                    <p:spTgt spid="20"/>
                  </p:tgtEl>
                </p:cond>
              </p:nextCondLst>
            </p:seq>
            <p:seq concurrent="1" nextAc="seek">
              <p:cTn id="37" restart="whenNotActive" fill="hold" evtFilter="cancelBubble" nodeType="interactiveSeq">
                <p:stCondLst>
                  <p:cond evt="onClick" delay="0">
                    <p:tgtEl>
                      <p:spTgt spid="17"/>
                    </p:tgtEl>
                  </p:cond>
                </p:stCondLst>
                <p:endSync evt="end" delay="0">
                  <p:rtn val="all"/>
                </p:endSync>
                <p:childTnLst>
                  <p:par>
                    <p:cTn id="38" fill="hold">
                      <p:stCondLst>
                        <p:cond delay="0"/>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21"/>
                                        </p:tgtEl>
                                      </p:cBhvr>
                                    </p:animEffect>
                                    <p:set>
                                      <p:cBhvr>
                                        <p:cTn id="45"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5" grpId="0"/>
      <p:bldP spid="6"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F750A2A-EA89-5919-567D-2AF1BB8A1C14}"/>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A1344412-DE4A-DDD3-612D-4C2B4D91E1FC}"/>
              </a:ext>
            </a:extLst>
          </p:cNvPr>
          <p:cNvSpPr>
            <a:spLocks noGrp="1"/>
          </p:cNvSpPr>
          <p:nvPr>
            <p:ph type="ctrTitle"/>
          </p:nvPr>
        </p:nvSpPr>
        <p:spPr>
          <a:xfrm>
            <a:off x="842683" y="-1240750"/>
            <a:ext cx="10814566" cy="739406"/>
          </a:xfrm>
        </p:spPr>
        <p:txBody>
          <a:bodyPr>
            <a:normAutofit fontScale="90000"/>
          </a:bodyPr>
          <a:lstStyle/>
          <a:p>
            <a:r>
              <a:rPr lang="en-US" dirty="0"/>
              <a:t>What do we know about Burial</a:t>
            </a:r>
            <a:r>
              <a:rPr lang="en-US" baseline="0" dirty="0"/>
              <a:t> 3675?</a:t>
            </a:r>
            <a:endParaRPr lang="en-US" dirty="0"/>
          </a:p>
        </p:txBody>
      </p:sp>
      <p:sp>
        <p:nvSpPr>
          <p:cNvPr id="9" name="TextBox 8">
            <a:extLst>
              <a:ext uri="{FF2B5EF4-FFF2-40B4-BE49-F238E27FC236}">
                <a16:creationId xmlns:a16="http://schemas.microsoft.com/office/drawing/2014/main" id="{8A475DC6-D874-7865-74F6-F9CBBB892544}"/>
              </a:ext>
            </a:extLst>
          </p:cNvPr>
          <p:cNvSpPr txBox="1"/>
          <p:nvPr/>
        </p:nvSpPr>
        <p:spPr>
          <a:xfrm>
            <a:off x="0" y="-83093"/>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important items were found?</a:t>
            </a:r>
          </a:p>
        </p:txBody>
      </p:sp>
      <p:sp>
        <p:nvSpPr>
          <p:cNvPr id="5" name="Title 1">
            <a:extLst>
              <a:ext uri="{FF2B5EF4-FFF2-40B4-BE49-F238E27FC236}">
                <a16:creationId xmlns:a16="http://schemas.microsoft.com/office/drawing/2014/main" id="{64A1A0DB-BA87-B65A-2130-E15DC9B0CAB7}"/>
              </a:ext>
            </a:extLst>
          </p:cNvPr>
          <p:cNvSpPr txBox="1">
            <a:spLocks/>
          </p:cNvSpPr>
          <p:nvPr/>
        </p:nvSpPr>
        <p:spPr>
          <a:xfrm>
            <a:off x="322441" y="393433"/>
            <a:ext cx="11578614"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000" dirty="0">
                <a:ln w="12700">
                  <a:noFill/>
                </a:ln>
                <a:latin typeface="Superclarendon Rg" panose="02060605060000020003" pitchFamily="18" charset="77"/>
              </a:rPr>
              <a:t>What do we know about Burial 3675?</a:t>
            </a:r>
          </a:p>
        </p:txBody>
      </p:sp>
      <p:sp>
        <p:nvSpPr>
          <p:cNvPr id="6" name="TextBox 5">
            <a:extLst>
              <a:ext uri="{FF2B5EF4-FFF2-40B4-BE49-F238E27FC236}">
                <a16:creationId xmlns:a16="http://schemas.microsoft.com/office/drawing/2014/main" id="{34F9B5D0-6392-1B0A-98D8-CF459539F4A9}"/>
              </a:ext>
            </a:extLst>
          </p:cNvPr>
          <p:cNvSpPr txBox="1"/>
          <p:nvPr/>
        </p:nvSpPr>
        <p:spPr>
          <a:xfrm>
            <a:off x="534751" y="1121250"/>
            <a:ext cx="6641903" cy="4955203"/>
          </a:xfrm>
          <a:prstGeom prst="rect">
            <a:avLst/>
          </a:prstGeom>
          <a:noFill/>
        </p:spPr>
        <p:txBody>
          <a:bodyPr wrap="square">
            <a:spAutoFit/>
          </a:bodyPr>
          <a:lstStyle/>
          <a:p>
            <a:pPr marL="285750" indent="-285750">
              <a:lnSpc>
                <a:spcPct val="200000"/>
              </a:lnSpc>
              <a:buFont typeface="Arial" panose="020B0604020202020204" pitchFamily="34" charset="0"/>
              <a:buChar char="•"/>
            </a:pPr>
            <a:r>
              <a:rPr lang="en-GB" sz="1600" dirty="0">
                <a:latin typeface="Linkpen 17a Print" panose="03050602060000000000" pitchFamily="66" charset="77"/>
              </a:rPr>
              <a:t>It was an elderly female </a:t>
            </a:r>
          </a:p>
          <a:p>
            <a:pPr marL="285750" indent="-285750">
              <a:lnSpc>
                <a:spcPct val="200000"/>
              </a:lnSpc>
              <a:buFont typeface="Arial" panose="020B0604020202020204" pitchFamily="34" charset="0"/>
              <a:buChar char="•"/>
            </a:pPr>
            <a:r>
              <a:rPr lang="en-GB" sz="1600" dirty="0">
                <a:latin typeface="Linkpen 17a Print" panose="03050602060000000000" pitchFamily="66" charset="77"/>
              </a:rPr>
              <a:t>She was buried at the bottom of the pit</a:t>
            </a:r>
          </a:p>
          <a:p>
            <a:pPr marL="285750" indent="-285750">
              <a:lnSpc>
                <a:spcPct val="200000"/>
              </a:lnSpc>
              <a:buFont typeface="Arial" panose="020B0604020202020204" pitchFamily="34" charset="0"/>
              <a:buChar char="•"/>
            </a:pPr>
            <a:r>
              <a:rPr lang="en-GB" sz="1600" dirty="0">
                <a:latin typeface="Linkpen 17a Print" panose="03050602060000000000" pitchFamily="66" charset="77"/>
              </a:rPr>
              <a:t>She had been killed by a series of four blows to the back of the head with a long sharp weapon</a:t>
            </a:r>
          </a:p>
          <a:p>
            <a:pPr marL="285750" indent="-285750">
              <a:lnSpc>
                <a:spcPct val="200000"/>
              </a:lnSpc>
              <a:buFont typeface="Arial" panose="020B0604020202020204" pitchFamily="34" charset="0"/>
              <a:buChar char="•"/>
            </a:pPr>
            <a:r>
              <a:rPr lang="en-GB" sz="1600" dirty="0">
                <a:latin typeface="Linkpen 17a Print" panose="03050602060000000000" pitchFamily="66" charset="77"/>
              </a:rPr>
              <a:t>Swords had become common by the Late Bronze Age</a:t>
            </a:r>
          </a:p>
          <a:p>
            <a:pPr marL="285750" indent="-285750">
              <a:lnSpc>
                <a:spcPct val="200000"/>
              </a:lnSpc>
              <a:buFont typeface="Arial" panose="020B0604020202020204" pitchFamily="34" charset="0"/>
              <a:buChar char="•"/>
            </a:pPr>
            <a:r>
              <a:rPr lang="en-GB" sz="1600" dirty="0">
                <a:latin typeface="Linkpen 17a Print" panose="03050602060000000000" pitchFamily="66" charset="77"/>
              </a:rPr>
              <a:t>She was buried with great care and ceremony</a:t>
            </a:r>
          </a:p>
          <a:p>
            <a:pPr marL="285750" indent="-285750">
              <a:lnSpc>
                <a:spcPct val="200000"/>
              </a:lnSpc>
              <a:buFont typeface="Arial" panose="020B0604020202020204" pitchFamily="34" charset="0"/>
              <a:buChar char="•"/>
            </a:pPr>
            <a:r>
              <a:rPr lang="en-GB" sz="1600" dirty="0">
                <a:latin typeface="Linkpen 17a Print" panose="03050602060000000000" pitchFamily="66" charset="77"/>
              </a:rPr>
              <a:t>Her body was placed in an unusual position</a:t>
            </a:r>
          </a:p>
          <a:p>
            <a:pPr marL="285750" indent="-285750">
              <a:lnSpc>
                <a:spcPct val="200000"/>
              </a:lnSpc>
              <a:buFont typeface="Arial" panose="020B0604020202020204" pitchFamily="34" charset="0"/>
              <a:buChar char="•"/>
            </a:pPr>
            <a:r>
              <a:rPr lang="en-GB" sz="1600" dirty="0">
                <a:latin typeface="Linkpen 17a Print" panose="03050602060000000000" pitchFamily="66" charset="77"/>
              </a:rPr>
              <a:t>Was it a sacrifice, was it an accident, was it a murder, was it an execution or was it the result of a battle?</a:t>
            </a:r>
          </a:p>
        </p:txBody>
      </p:sp>
      <p:grpSp>
        <p:nvGrpSpPr>
          <p:cNvPr id="8" name="Group 7" descr="A photo of a skull with a series of cracks and holes showing it was damaged by a sharp weapon.">
            <a:extLst>
              <a:ext uri="{FF2B5EF4-FFF2-40B4-BE49-F238E27FC236}">
                <a16:creationId xmlns:a16="http://schemas.microsoft.com/office/drawing/2014/main" id="{ED7444F0-DB3C-7995-7F71-0F4060D659A2}"/>
              </a:ext>
            </a:extLst>
          </p:cNvPr>
          <p:cNvGrpSpPr/>
          <p:nvPr/>
        </p:nvGrpSpPr>
        <p:grpSpPr>
          <a:xfrm>
            <a:off x="7379342" y="1404118"/>
            <a:ext cx="4277907" cy="4277907"/>
            <a:chOff x="7379342" y="1524000"/>
            <a:chExt cx="4277907" cy="4277907"/>
          </a:xfrm>
        </p:grpSpPr>
        <p:pic>
          <p:nvPicPr>
            <p:cNvPr id="2" name="Picture 1" descr="A close up of a skull&#10;&#10;Description automatically generated">
              <a:extLst>
                <a:ext uri="{FF2B5EF4-FFF2-40B4-BE49-F238E27FC236}">
                  <a16:creationId xmlns:a16="http://schemas.microsoft.com/office/drawing/2014/main" id="{DD6B1643-EA03-8C0E-ED9C-3DAFB11E7A1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79342" y="1524000"/>
              <a:ext cx="4277907" cy="4277907"/>
            </a:xfrm>
            <a:prstGeom prst="rect">
              <a:avLst/>
            </a:prstGeom>
          </p:spPr>
        </p:pic>
        <p:sp>
          <p:nvSpPr>
            <p:cNvPr id="4" name="TextBox 3">
              <a:extLst>
                <a:ext uri="{FF2B5EF4-FFF2-40B4-BE49-F238E27FC236}">
                  <a16:creationId xmlns:a16="http://schemas.microsoft.com/office/drawing/2014/main" id="{F699C135-D363-7295-B5E8-266A5269C6F7}"/>
                </a:ext>
              </a:extLst>
            </p:cNvPr>
            <p:cNvSpPr txBox="1"/>
            <p:nvPr/>
          </p:nvSpPr>
          <p:spPr>
            <a:xfrm>
              <a:off x="7379342" y="5571075"/>
              <a:ext cx="3541281" cy="230832"/>
            </a:xfrm>
            <a:prstGeom prst="rect">
              <a:avLst/>
            </a:prstGeom>
            <a:noFill/>
          </p:spPr>
          <p:txBody>
            <a:bodyPr wrap="square" rtlCol="0">
              <a:spAutoFit/>
            </a:bodyPr>
            <a:lstStyle/>
            <a:p>
              <a:r>
                <a:rPr lang="en-GB" sz="900" dirty="0">
                  <a:solidFill>
                    <a:schemeClr val="bg1">
                      <a:lumMod val="50000"/>
                    </a:schemeClr>
                  </a:solidFill>
                </a:rPr>
                <a:t>© Wessex Archaeology via Flickr</a:t>
              </a:r>
            </a:p>
          </p:txBody>
        </p:sp>
      </p:grpSp>
      <p:sp>
        <p:nvSpPr>
          <p:cNvPr id="12" name="TextBox 11">
            <a:extLst>
              <a:ext uri="{FF2B5EF4-FFF2-40B4-BE49-F238E27FC236}">
                <a16:creationId xmlns:a16="http://schemas.microsoft.com/office/drawing/2014/main" id="{2EA0780A-372E-6534-B493-BFC8C91F7D84}"/>
              </a:ext>
            </a:extLst>
          </p:cNvPr>
          <p:cNvSpPr txBox="1"/>
          <p:nvPr/>
        </p:nvSpPr>
        <p:spPr>
          <a:xfrm>
            <a:off x="322441" y="5953305"/>
            <a:ext cx="11578614" cy="400110"/>
          </a:xfrm>
          <a:prstGeom prst="rect">
            <a:avLst/>
          </a:prstGeom>
          <a:noFill/>
        </p:spPr>
        <p:txBody>
          <a:bodyPr wrap="square">
            <a:spAutoFit/>
          </a:bodyPr>
          <a:lstStyle/>
          <a:p>
            <a:pPr algn="ctr">
              <a:lnSpc>
                <a:spcPts val="2420"/>
              </a:lnSpc>
            </a:pPr>
            <a:r>
              <a:rPr lang="en-GB" sz="2200" dirty="0">
                <a:solidFill>
                  <a:srgbClr val="FAB721"/>
                </a:solidFill>
                <a:latin typeface="Superclarendon Rg" panose="02000505080000020003" pitchFamily="2" charset="77"/>
              </a:rPr>
              <a:t>Was she one of the first people to live here?</a:t>
            </a:r>
          </a:p>
        </p:txBody>
      </p:sp>
      <p:pic>
        <p:nvPicPr>
          <p:cNvPr id="3" name="Picture 2">
            <a:extLst>
              <a:ext uri="{FF2B5EF4-FFF2-40B4-BE49-F238E27FC236}">
                <a16:creationId xmlns:a16="http://schemas.microsoft.com/office/drawing/2014/main" id="{BFF05705-2F15-E522-E1EC-B4D60C56780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84565" y="5476460"/>
            <a:ext cx="1507434" cy="1380097"/>
          </a:xfrm>
          <a:prstGeom prst="rect">
            <a:avLst/>
          </a:prstGeom>
        </p:spPr>
      </p:pic>
    </p:spTree>
    <p:extLst>
      <p:ext uri="{BB962C8B-B14F-4D97-AF65-F5344CB8AC3E}">
        <p14:creationId xmlns:p14="http://schemas.microsoft.com/office/powerpoint/2010/main" val="29730409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fade">
                                      <p:cBhvr>
                                        <p:cTn id="16" dur="500"/>
                                        <p:tgtEl>
                                          <p:spTgt spid="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500"/>
                                        <p:tgtEl>
                                          <p:spTgt spid="6">
                                            <p:txEl>
                                              <p:pRg st="2" end="2"/>
                                            </p:txEl>
                                          </p:spTgt>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500"/>
                                        <p:tgtEl>
                                          <p:spTgt spid="6">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500"/>
                                        <p:tgtEl>
                                          <p:spTgt spid="6">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6">
                                            <p:txEl>
                                              <p:pRg st="5" end="5"/>
                                            </p:txEl>
                                          </p:spTgt>
                                        </p:tgtEl>
                                        <p:attrNameLst>
                                          <p:attrName>style.visibility</p:attrName>
                                        </p:attrNameLst>
                                      </p:cBhvr>
                                      <p:to>
                                        <p:strVal val="visible"/>
                                      </p:to>
                                    </p:set>
                                    <p:animEffect transition="in" filter="fade">
                                      <p:cBhvr>
                                        <p:cTn id="40" dur="500"/>
                                        <p:tgtEl>
                                          <p:spTgt spid="6">
                                            <p:txEl>
                                              <p:pRg st="5" end="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6">
                                            <p:txEl>
                                              <p:pRg st="6" end="6"/>
                                            </p:txEl>
                                          </p:spTgt>
                                        </p:tgtEl>
                                        <p:attrNameLst>
                                          <p:attrName>style.visibility</p:attrName>
                                        </p:attrNameLst>
                                      </p:cBhvr>
                                      <p:to>
                                        <p:strVal val="visible"/>
                                      </p:to>
                                    </p:set>
                                    <p:animEffect transition="in" filter="fade">
                                      <p:cBhvr>
                                        <p:cTn id="45" dur="500"/>
                                        <p:tgtEl>
                                          <p:spTgt spid="6">
                                            <p:txEl>
                                              <p:pRg st="6" end="6"/>
                                            </p:txEl>
                                          </p:spTgt>
                                        </p:tgtEl>
                                      </p:cBhvr>
                                    </p:animEffect>
                                  </p:childTnLst>
                                </p:cTn>
                              </p:par>
                            </p:childTnLst>
                          </p:cTn>
                        </p:par>
                        <p:par>
                          <p:cTn id="46" fill="hold">
                            <p:stCondLst>
                              <p:cond delay="500"/>
                            </p:stCondLst>
                            <p:childTnLst>
                              <p:par>
                                <p:cTn id="47" presetID="10"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uiExpand="1" build="allAtOnce"/>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2736E48-D1C9-107E-30AA-9E888C89E5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5250E3-7246-3E7C-5C99-1C24EC9D8A57}"/>
              </a:ext>
            </a:extLst>
          </p:cNvPr>
          <p:cNvSpPr>
            <a:spLocks noGrp="1"/>
          </p:cNvSpPr>
          <p:nvPr>
            <p:ph type="ctrTitle"/>
          </p:nvPr>
        </p:nvSpPr>
        <p:spPr>
          <a:xfrm>
            <a:off x="1524000" y="-1331975"/>
            <a:ext cx="9144000" cy="1089492"/>
          </a:xfrm>
        </p:spPr>
        <p:txBody>
          <a:bodyPr/>
          <a:lstStyle/>
          <a:p>
            <a:r>
              <a:rPr lang="en-US" dirty="0"/>
              <a:t>Iron Age</a:t>
            </a:r>
          </a:p>
        </p:txBody>
      </p:sp>
      <p:sp>
        <p:nvSpPr>
          <p:cNvPr id="4" name="TextBox 3">
            <a:extLst>
              <a:ext uri="{FF2B5EF4-FFF2-40B4-BE49-F238E27FC236}">
                <a16:creationId xmlns:a16="http://schemas.microsoft.com/office/drawing/2014/main" id="{C2CAA267-808C-DD2B-5A4F-7C872FFD84CF}"/>
              </a:ext>
            </a:extLst>
          </p:cNvPr>
          <p:cNvSpPr txBox="1"/>
          <p:nvPr/>
        </p:nvSpPr>
        <p:spPr>
          <a:xfrm>
            <a:off x="0" y="-83093"/>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important items were found?</a:t>
            </a:r>
          </a:p>
        </p:txBody>
      </p:sp>
      <p:sp>
        <p:nvSpPr>
          <p:cNvPr id="5" name="Title 1">
            <a:extLst>
              <a:ext uri="{FF2B5EF4-FFF2-40B4-BE49-F238E27FC236}">
                <a16:creationId xmlns:a16="http://schemas.microsoft.com/office/drawing/2014/main" id="{09F0E5E5-3CB8-94EE-0633-33D8FD52C839}"/>
              </a:ext>
            </a:extLst>
          </p:cNvPr>
          <p:cNvSpPr txBox="1">
            <a:spLocks/>
          </p:cNvSpPr>
          <p:nvPr/>
        </p:nvSpPr>
        <p:spPr>
          <a:xfrm>
            <a:off x="571822" y="493188"/>
            <a:ext cx="415257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dirty="0">
                <a:ln w="12700">
                  <a:noFill/>
                </a:ln>
                <a:latin typeface="Superclarendon Rg" panose="02060605060000020003" pitchFamily="18" charset="77"/>
              </a:rPr>
              <a:t>Iron Age</a:t>
            </a:r>
          </a:p>
        </p:txBody>
      </p:sp>
      <p:pic>
        <p:nvPicPr>
          <p:cNvPr id="3" name="Picture 2">
            <a:extLst>
              <a:ext uri="{FF2B5EF4-FFF2-40B4-BE49-F238E27FC236}">
                <a16:creationId xmlns:a16="http://schemas.microsoft.com/office/drawing/2014/main" id="{35AC69EB-3A63-6A4A-2B20-C68A3F72C42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84565" y="126052"/>
            <a:ext cx="1507434" cy="1380097"/>
          </a:xfrm>
          <a:prstGeom prst="rect">
            <a:avLst/>
          </a:prstGeom>
        </p:spPr>
      </p:pic>
      <p:sp>
        <p:nvSpPr>
          <p:cNvPr id="8" name="TextBox 7">
            <a:extLst>
              <a:ext uri="{FF2B5EF4-FFF2-40B4-BE49-F238E27FC236}">
                <a16:creationId xmlns:a16="http://schemas.microsoft.com/office/drawing/2014/main" id="{997F56F7-0B1F-37C0-6133-A467054474DA}"/>
              </a:ext>
            </a:extLst>
          </p:cNvPr>
          <p:cNvSpPr txBox="1"/>
          <p:nvPr/>
        </p:nvSpPr>
        <p:spPr>
          <a:xfrm>
            <a:off x="571822" y="1371658"/>
            <a:ext cx="6383160" cy="1900520"/>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Although no Iron Age settlement has been identified, there have been lots or Iron Age archaeological features and finds around the town.</a:t>
            </a:r>
          </a:p>
        </p:txBody>
      </p:sp>
      <p:pic>
        <p:nvPicPr>
          <p:cNvPr id="20" name="Picture 19" descr="A coin with a crude outline of a man's side profile.">
            <a:extLst>
              <a:ext uri="{FF2B5EF4-FFF2-40B4-BE49-F238E27FC236}">
                <a16:creationId xmlns:a16="http://schemas.microsoft.com/office/drawing/2014/main" id="{82CEFB2D-0D38-CEE6-F1FA-D5CD32B5938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44244" y="491501"/>
            <a:ext cx="2916545" cy="2812383"/>
          </a:xfrm>
          <a:prstGeom prst="rect">
            <a:avLst/>
          </a:prstGeom>
          <a:effectLst>
            <a:outerShdw blurRad="50800" dist="38100" dir="2700000" algn="tl" rotWithShape="0">
              <a:prstClr val="black">
                <a:alpha val="40000"/>
              </a:prstClr>
            </a:outerShdw>
          </a:effectLst>
        </p:spPr>
      </p:pic>
      <p:sp>
        <p:nvSpPr>
          <p:cNvPr id="6" name="TextBox 5">
            <a:extLst>
              <a:ext uri="{FF2B5EF4-FFF2-40B4-BE49-F238E27FC236}">
                <a16:creationId xmlns:a16="http://schemas.microsoft.com/office/drawing/2014/main" id="{5B9B25BC-A601-0A05-8888-CACA9D7A849E}"/>
              </a:ext>
            </a:extLst>
          </p:cNvPr>
          <p:cNvSpPr txBox="1"/>
          <p:nvPr/>
        </p:nvSpPr>
        <p:spPr>
          <a:xfrm>
            <a:off x="943662" y="3650655"/>
            <a:ext cx="7658854" cy="236218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One such example is an Iron Age coin, that was found close to Chalk Hill on the edge of the town. </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This type of coin is one of the earliest found in Britain.</a:t>
            </a:r>
          </a:p>
        </p:txBody>
      </p:sp>
      <p:pic>
        <p:nvPicPr>
          <p:cNvPr id="18" name="Picture 17" descr="A coin with a drawing that looks like a horse jumping over a line.">
            <a:extLst>
              <a:ext uri="{FF2B5EF4-FFF2-40B4-BE49-F238E27FC236}">
                <a16:creationId xmlns:a16="http://schemas.microsoft.com/office/drawing/2014/main" id="{5E986DE0-F94F-F727-FF00-82C3D8FEFCF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815759" y="3382156"/>
            <a:ext cx="2899185" cy="289918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109144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45"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2000"/>
                                        <p:tgtEl>
                                          <p:spTgt spid="20"/>
                                        </p:tgtEl>
                                      </p:cBhvr>
                                    </p:animEffect>
                                    <p:anim calcmode="lin" valueType="num">
                                      <p:cBhvr>
                                        <p:cTn id="16" dur="2000" fill="hold"/>
                                        <p:tgtEl>
                                          <p:spTgt spid="20"/>
                                        </p:tgtEl>
                                        <p:attrNameLst>
                                          <p:attrName>ppt_w</p:attrName>
                                        </p:attrNameLst>
                                      </p:cBhvr>
                                      <p:tavLst>
                                        <p:tav tm="0" fmla="#ppt_w*sin(2.5*pi*$)">
                                          <p:val>
                                            <p:fltVal val="0"/>
                                          </p:val>
                                        </p:tav>
                                        <p:tav tm="100000">
                                          <p:val>
                                            <p:fltVal val="1"/>
                                          </p:val>
                                        </p:tav>
                                      </p:tavLst>
                                    </p:anim>
                                    <p:anim calcmode="lin" valueType="num">
                                      <p:cBhvr>
                                        <p:cTn id="17" dur="2000" fill="hold"/>
                                        <p:tgtEl>
                                          <p:spTgt spid="20"/>
                                        </p:tgtEl>
                                        <p:attrNameLst>
                                          <p:attrName>ppt_h</p:attrName>
                                        </p:attrNameLst>
                                      </p:cBhvr>
                                      <p:tavLst>
                                        <p:tav tm="0">
                                          <p:val>
                                            <p:strVal val="#ppt_h"/>
                                          </p:val>
                                        </p:tav>
                                        <p:tav tm="100000">
                                          <p:val>
                                            <p:strVal val="#ppt_h"/>
                                          </p:val>
                                        </p:tav>
                                      </p:tavLst>
                                    </p:anim>
                                  </p:childTnLst>
                                </p:cTn>
                              </p:par>
                              <p:par>
                                <p:cTn id="18" presetID="45" presetClass="entr" presetSubtype="0" fill="hold" nodeType="withEffect">
                                  <p:stCondLst>
                                    <p:cond delay="50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2000"/>
                                        <p:tgtEl>
                                          <p:spTgt spid="18"/>
                                        </p:tgtEl>
                                      </p:cBhvr>
                                    </p:animEffect>
                                    <p:anim calcmode="lin" valueType="num">
                                      <p:cBhvr>
                                        <p:cTn id="21" dur="2000" fill="hold"/>
                                        <p:tgtEl>
                                          <p:spTgt spid="18"/>
                                        </p:tgtEl>
                                        <p:attrNameLst>
                                          <p:attrName>ppt_w</p:attrName>
                                        </p:attrNameLst>
                                      </p:cBhvr>
                                      <p:tavLst>
                                        <p:tav tm="0" fmla="#ppt_w*sin(2.5*pi*$)">
                                          <p:val>
                                            <p:fltVal val="0"/>
                                          </p:val>
                                        </p:tav>
                                        <p:tav tm="100000">
                                          <p:val>
                                            <p:fltVal val="1"/>
                                          </p:val>
                                        </p:tav>
                                      </p:tavLst>
                                    </p:anim>
                                    <p:anim calcmode="lin" valueType="num">
                                      <p:cBhvr>
                                        <p:cTn id="22" dur="2000" fill="hold"/>
                                        <p:tgtEl>
                                          <p:spTgt spid="18"/>
                                        </p:tgtEl>
                                        <p:attrNameLst>
                                          <p:attrName>ppt_h</p:attrName>
                                        </p:attrNameLst>
                                      </p:cBhvr>
                                      <p:tavLst>
                                        <p:tav tm="0">
                                          <p:val>
                                            <p:strVal val="#ppt_h"/>
                                          </p:val>
                                        </p:tav>
                                        <p:tav tm="100000">
                                          <p:val>
                                            <p:strVal val="#ppt_h"/>
                                          </p:val>
                                        </p:tav>
                                      </p:tavLst>
                                    </p:anim>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fade">
                                      <p:cBhvr>
                                        <p:cTn id="26" dur="500"/>
                                        <p:tgtEl>
                                          <p:spTgt spid="6">
                                            <p:txEl>
                                              <p:pRg st="0" end="0"/>
                                            </p:txEl>
                                          </p:spTgt>
                                        </p:tgtEl>
                                      </p:cBhvr>
                                    </p:animEffect>
                                  </p:childTnLst>
                                </p:cTn>
                              </p:par>
                            </p:childTnLst>
                          </p:cTn>
                        </p:par>
                        <p:par>
                          <p:cTn id="27" fill="hold">
                            <p:stCondLst>
                              <p:cond delay="4000"/>
                            </p:stCondLst>
                            <p:childTnLst>
                              <p:par>
                                <p:cTn id="28" presetID="10" presetClass="entr" presetSubtype="0" fill="hold" grpId="0" nodeType="after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Effect transition="in" filter="fade">
                                      <p:cBhvr>
                                        <p:cTn id="3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6" grpId="0" uiExpand="1"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1561446-2815-4395-7546-506C22C23A1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67CEFF5-575E-054B-B9FA-2EE585B1C777}"/>
              </a:ext>
            </a:extLst>
          </p:cNvPr>
          <p:cNvSpPr>
            <a:spLocks noGrp="1"/>
          </p:cNvSpPr>
          <p:nvPr>
            <p:ph type="ctrTitle"/>
          </p:nvPr>
        </p:nvSpPr>
        <p:spPr>
          <a:xfrm>
            <a:off x="1524000" y="-1303534"/>
            <a:ext cx="9144000" cy="1112889"/>
          </a:xfrm>
        </p:spPr>
        <p:txBody>
          <a:bodyPr/>
          <a:lstStyle/>
          <a:p>
            <a:r>
              <a:rPr lang="en-US" dirty="0"/>
              <a:t>Iron Age page 2</a:t>
            </a:r>
          </a:p>
        </p:txBody>
      </p:sp>
      <p:sp>
        <p:nvSpPr>
          <p:cNvPr id="7" name="TextBox 6">
            <a:extLst>
              <a:ext uri="{FF2B5EF4-FFF2-40B4-BE49-F238E27FC236}">
                <a16:creationId xmlns:a16="http://schemas.microsoft.com/office/drawing/2014/main" id="{C9E8BAC6-0220-D7D0-AB74-F7DDCB9C94DC}"/>
              </a:ext>
            </a:extLst>
          </p:cNvPr>
          <p:cNvSpPr txBox="1"/>
          <p:nvPr/>
        </p:nvSpPr>
        <p:spPr>
          <a:xfrm>
            <a:off x="0" y="-83093"/>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important items were found?</a:t>
            </a:r>
          </a:p>
        </p:txBody>
      </p:sp>
      <p:sp>
        <p:nvSpPr>
          <p:cNvPr id="8" name="Title 1">
            <a:extLst>
              <a:ext uri="{FF2B5EF4-FFF2-40B4-BE49-F238E27FC236}">
                <a16:creationId xmlns:a16="http://schemas.microsoft.com/office/drawing/2014/main" id="{719C69DC-2D66-6675-F355-02138C446848}"/>
              </a:ext>
            </a:extLst>
          </p:cNvPr>
          <p:cNvSpPr txBox="1">
            <a:spLocks/>
          </p:cNvSpPr>
          <p:nvPr/>
        </p:nvSpPr>
        <p:spPr>
          <a:xfrm>
            <a:off x="571822" y="493188"/>
            <a:ext cx="388934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dirty="0">
                <a:ln w="12700">
                  <a:noFill/>
                </a:ln>
                <a:latin typeface="Superclarendon Rg" panose="02060605060000020003" pitchFamily="18" charset="77"/>
              </a:rPr>
              <a:t>Iron Age</a:t>
            </a:r>
          </a:p>
        </p:txBody>
      </p:sp>
      <p:sp>
        <p:nvSpPr>
          <p:cNvPr id="6" name="TextBox 5">
            <a:extLst>
              <a:ext uri="{FF2B5EF4-FFF2-40B4-BE49-F238E27FC236}">
                <a16:creationId xmlns:a16="http://schemas.microsoft.com/office/drawing/2014/main" id="{CC553D77-FB83-E62B-75C2-ADFCE89E1CEC}"/>
              </a:ext>
            </a:extLst>
          </p:cNvPr>
          <p:cNvSpPr txBox="1"/>
          <p:nvPr/>
        </p:nvSpPr>
        <p:spPr>
          <a:xfrm>
            <a:off x="493933" y="1392842"/>
            <a:ext cx="5527924" cy="456471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Silver coins of </a:t>
            </a:r>
            <a:r>
              <a:rPr lang="en-GB" sz="1500" dirty="0" err="1">
                <a:latin typeface="Linkpen 17a Print" panose="03050602060000000000" pitchFamily="66" charset="77"/>
              </a:rPr>
              <a:t>Dubnovellaunos</a:t>
            </a:r>
            <a:r>
              <a:rPr lang="en-GB" sz="1500" dirty="0">
                <a:latin typeface="Linkpen 17a Print" panose="03050602060000000000" pitchFamily="66" charset="77"/>
              </a:rPr>
              <a:t> were found in Ramsgate, including one in the grounds of Seven Stones House just south of Dumpton Gap.</a:t>
            </a:r>
          </a:p>
          <a:p>
            <a:pPr>
              <a:lnSpc>
                <a:spcPct val="150000"/>
              </a:lnSpc>
            </a:pPr>
            <a:endParaRPr lang="en-GB" sz="1500" dirty="0">
              <a:latin typeface="Linkpen 17a Print" panose="03050602060000000000" pitchFamily="66" charset="77"/>
            </a:endParaRPr>
          </a:p>
          <a:p>
            <a:pPr>
              <a:lnSpc>
                <a:spcPct val="150000"/>
              </a:lnSpc>
            </a:pPr>
            <a:r>
              <a:rPr lang="en-GB" sz="1500" dirty="0" err="1">
                <a:latin typeface="Linkpen 17a Print" panose="03050602060000000000" pitchFamily="66" charset="77"/>
              </a:rPr>
              <a:t>Dubnovellaunus</a:t>
            </a:r>
            <a:r>
              <a:rPr lang="en-GB" sz="1500" dirty="0">
                <a:latin typeface="Linkpen 17a Print" panose="03050602060000000000" pitchFamily="66" charset="77"/>
              </a:rPr>
              <a:t> was a tribal king who ruled over Kent east of the River Medway. </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He was the first king of the </a:t>
            </a:r>
            <a:r>
              <a:rPr lang="en-GB" sz="1500" dirty="0" err="1">
                <a:latin typeface="Linkpen 17a Print" panose="03050602060000000000" pitchFamily="66" charset="77"/>
              </a:rPr>
              <a:t>Cantiaci</a:t>
            </a:r>
            <a:r>
              <a:rPr lang="en-GB" sz="1500" dirty="0">
                <a:latin typeface="Linkpen 17a Print" panose="03050602060000000000" pitchFamily="66" charset="77"/>
              </a:rPr>
              <a:t> tribe to issue inscribed coins. Some of his coins appear to date from as early as 40-30 BC.</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The coin was presented to the Royal Museum Canterbury by its finder.</a:t>
            </a:r>
          </a:p>
        </p:txBody>
      </p:sp>
      <p:pic>
        <p:nvPicPr>
          <p:cNvPr id="13" name="Picture 12" descr="A map of the coast of Ramsgate with a star near the top right corner.">
            <a:extLst>
              <a:ext uri="{FF2B5EF4-FFF2-40B4-BE49-F238E27FC236}">
                <a16:creationId xmlns:a16="http://schemas.microsoft.com/office/drawing/2014/main" id="{B83ED64D-911B-3ECE-A99D-463E5C66453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25491" y="435042"/>
            <a:ext cx="5172576" cy="4403269"/>
          </a:xfrm>
          <a:prstGeom prst="rect">
            <a:avLst/>
          </a:prstGeom>
        </p:spPr>
      </p:pic>
      <p:pic>
        <p:nvPicPr>
          <p:cNvPr id="2" name="Picture 1" descr="A Coin with an illustration of a sitting man on it. The letters DVBN are along the edge, with other circular patterns around it.">
            <a:extLst>
              <a:ext uri="{FF2B5EF4-FFF2-40B4-BE49-F238E27FC236}">
                <a16:creationId xmlns:a16="http://schemas.microsoft.com/office/drawing/2014/main" id="{64519061-1B7B-9B16-3AE7-50434142ECF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021857" y="3634085"/>
            <a:ext cx="1976007" cy="2031067"/>
          </a:xfrm>
          <a:prstGeom prst="rect">
            <a:avLst/>
          </a:prstGeom>
          <a:effectLst>
            <a:outerShdw blurRad="50800" dist="38100" dir="2700000" algn="tl" rotWithShape="0">
              <a:prstClr val="black">
                <a:alpha val="40000"/>
              </a:prstClr>
            </a:outerShdw>
          </a:effectLst>
        </p:spPr>
      </p:pic>
      <p:pic>
        <p:nvPicPr>
          <p:cNvPr id="4" name="Picture 3" descr="A coin with an illustration of a horse. There are circular patterns decorating it.">
            <a:extLst>
              <a:ext uri="{FF2B5EF4-FFF2-40B4-BE49-F238E27FC236}">
                <a16:creationId xmlns:a16="http://schemas.microsoft.com/office/drawing/2014/main" id="{9A86D1D5-BCC8-246A-880E-81549741808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080951" y="4460926"/>
            <a:ext cx="2061655" cy="2031067"/>
          </a:xfrm>
          <a:prstGeom prst="rect">
            <a:avLst/>
          </a:prstGeom>
          <a:effectLst>
            <a:outerShdw blurRad="50800" dist="38100" dir="2700000" algn="tl" rotWithShape="0">
              <a:prstClr val="black">
                <a:alpha val="40000"/>
              </a:prstClr>
            </a:outerShdw>
          </a:effectLst>
        </p:spPr>
      </p:pic>
      <p:pic>
        <p:nvPicPr>
          <p:cNvPr id="3" name="Picture 2">
            <a:extLst>
              <a:ext uri="{FF2B5EF4-FFF2-40B4-BE49-F238E27FC236}">
                <a16:creationId xmlns:a16="http://schemas.microsoft.com/office/drawing/2014/main" id="{BAF2CACD-2FD6-F71E-F5AA-3498BDE76838}"/>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84565" y="5476460"/>
            <a:ext cx="1507434" cy="1380097"/>
          </a:xfrm>
          <a:prstGeom prst="rect">
            <a:avLst/>
          </a:prstGeom>
        </p:spPr>
      </p:pic>
    </p:spTree>
    <p:extLst>
      <p:ext uri="{BB962C8B-B14F-4D97-AF65-F5344CB8AC3E}">
        <p14:creationId xmlns:p14="http://schemas.microsoft.com/office/powerpoint/2010/main" val="30169812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45"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2000"/>
                                        <p:tgtEl>
                                          <p:spTgt spid="2"/>
                                        </p:tgtEl>
                                      </p:cBhvr>
                                    </p:animEffect>
                                    <p:anim calcmode="lin" valueType="num">
                                      <p:cBhvr>
                                        <p:cTn id="15" dur="2000" fill="hold"/>
                                        <p:tgtEl>
                                          <p:spTgt spid="2"/>
                                        </p:tgtEl>
                                        <p:attrNameLst>
                                          <p:attrName>ppt_w</p:attrName>
                                        </p:attrNameLst>
                                      </p:cBhvr>
                                      <p:tavLst>
                                        <p:tav tm="0" fmla="#ppt_w*sin(2.5*pi*$)">
                                          <p:val>
                                            <p:fltVal val="0"/>
                                          </p:val>
                                        </p:tav>
                                        <p:tav tm="100000">
                                          <p:val>
                                            <p:fltVal val="1"/>
                                          </p:val>
                                        </p:tav>
                                      </p:tavLst>
                                    </p:anim>
                                    <p:anim calcmode="lin" valueType="num">
                                      <p:cBhvr>
                                        <p:cTn id="16" dur="2000" fill="hold"/>
                                        <p:tgtEl>
                                          <p:spTgt spid="2"/>
                                        </p:tgtEl>
                                        <p:attrNameLst>
                                          <p:attrName>ppt_h</p:attrName>
                                        </p:attrNameLst>
                                      </p:cBhvr>
                                      <p:tavLst>
                                        <p:tav tm="0">
                                          <p:val>
                                            <p:strVal val="#ppt_h"/>
                                          </p:val>
                                        </p:tav>
                                        <p:tav tm="100000">
                                          <p:val>
                                            <p:strVal val="#ppt_h"/>
                                          </p:val>
                                        </p:tav>
                                      </p:tavLst>
                                    </p:anim>
                                  </p:childTnLst>
                                </p:cTn>
                              </p:par>
                              <p:par>
                                <p:cTn id="17" presetID="45" presetClass="entr" presetSubtype="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2000"/>
                                        <p:tgtEl>
                                          <p:spTgt spid="4"/>
                                        </p:tgtEl>
                                      </p:cBhvr>
                                    </p:animEffect>
                                    <p:anim calcmode="lin" valueType="num">
                                      <p:cBhvr>
                                        <p:cTn id="20" dur="2000" fill="hold"/>
                                        <p:tgtEl>
                                          <p:spTgt spid="4"/>
                                        </p:tgtEl>
                                        <p:attrNameLst>
                                          <p:attrName>ppt_w</p:attrName>
                                        </p:attrNameLst>
                                      </p:cBhvr>
                                      <p:tavLst>
                                        <p:tav tm="0" fmla="#ppt_w*sin(2.5*pi*$)">
                                          <p:val>
                                            <p:fltVal val="0"/>
                                          </p:val>
                                        </p:tav>
                                        <p:tav tm="100000">
                                          <p:val>
                                            <p:fltVal val="1"/>
                                          </p:val>
                                        </p:tav>
                                      </p:tavLst>
                                    </p:anim>
                                    <p:anim calcmode="lin" valueType="num">
                                      <p:cBhvr>
                                        <p:cTn id="21" dur="2000" fill="hold"/>
                                        <p:tgtEl>
                                          <p:spTgt spid="4"/>
                                        </p:tgtEl>
                                        <p:attrNameLst>
                                          <p:attrName>ppt_h</p:attrName>
                                        </p:attrNameLst>
                                      </p:cBhvr>
                                      <p:tavLst>
                                        <p:tav tm="0">
                                          <p:val>
                                            <p:strVal val="#ppt_h"/>
                                          </p:val>
                                        </p:tav>
                                        <p:tav tm="100000">
                                          <p:val>
                                            <p:strVal val="#ppt_h"/>
                                          </p:val>
                                        </p:tav>
                                      </p:tavLst>
                                    </p:anim>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Effect transition="in" filter="fade">
                                      <p:cBhvr>
                                        <p:cTn id="25" dur="500"/>
                                        <p:tgtEl>
                                          <p:spTgt spid="6">
                                            <p:txEl>
                                              <p:pRg st="2" end="2"/>
                                            </p:txEl>
                                          </p:spTgt>
                                        </p:tgtEl>
                                      </p:cBhvr>
                                    </p:animEffect>
                                  </p:childTnLst>
                                </p:cTn>
                              </p:par>
                            </p:childTnLst>
                          </p:cTn>
                        </p:par>
                        <p:par>
                          <p:cTn id="26" fill="hold">
                            <p:stCondLst>
                              <p:cond delay="3500"/>
                            </p:stCondLst>
                            <p:childTnLst>
                              <p:par>
                                <p:cTn id="27" presetID="10" presetClass="entr" presetSubtype="0" fill="hold" grpId="0" nodeType="after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animEffect transition="in" filter="fade">
                                      <p:cBhvr>
                                        <p:cTn id="29" dur="500"/>
                                        <p:tgtEl>
                                          <p:spTgt spid="6">
                                            <p:txEl>
                                              <p:pRg st="4" end="4"/>
                                            </p:txEl>
                                          </p:spTgt>
                                        </p:tgtEl>
                                      </p:cBhvr>
                                    </p:animEffect>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6">
                                            <p:txEl>
                                              <p:pRg st="6" end="6"/>
                                            </p:txEl>
                                          </p:spTgt>
                                        </p:tgtEl>
                                        <p:attrNameLst>
                                          <p:attrName>style.visibility</p:attrName>
                                        </p:attrNameLst>
                                      </p:cBhvr>
                                      <p:to>
                                        <p:strVal val="visible"/>
                                      </p:to>
                                    </p:set>
                                    <p:animEffect transition="in" filter="fade">
                                      <p:cBhvr>
                                        <p:cTn id="33"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7D820F3-C389-8ED4-C572-CC3F7E12B2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B55D473-8130-29EF-09AB-485254E35DE7}"/>
              </a:ext>
            </a:extLst>
          </p:cNvPr>
          <p:cNvSpPr>
            <a:spLocks noGrp="1"/>
          </p:cNvSpPr>
          <p:nvPr>
            <p:ph type="ctrTitle"/>
          </p:nvPr>
        </p:nvSpPr>
        <p:spPr>
          <a:xfrm>
            <a:off x="1524000" y="-1505549"/>
            <a:ext cx="9144000" cy="1107422"/>
          </a:xfrm>
        </p:spPr>
        <p:txBody>
          <a:bodyPr/>
          <a:lstStyle/>
          <a:p>
            <a:r>
              <a:rPr lang="en-US" dirty="0"/>
              <a:t>End of the ‘Ages’</a:t>
            </a:r>
          </a:p>
        </p:txBody>
      </p:sp>
      <p:sp>
        <p:nvSpPr>
          <p:cNvPr id="5" name="Title 1">
            <a:extLst>
              <a:ext uri="{FF2B5EF4-FFF2-40B4-BE49-F238E27FC236}">
                <a16:creationId xmlns:a16="http://schemas.microsoft.com/office/drawing/2014/main" id="{257CFFFE-E715-59CA-7853-9B3F81A4CD0E}"/>
              </a:ext>
            </a:extLst>
          </p:cNvPr>
          <p:cNvSpPr txBox="1">
            <a:spLocks/>
          </p:cNvSpPr>
          <p:nvPr/>
        </p:nvSpPr>
        <p:spPr>
          <a:xfrm>
            <a:off x="484235" y="408151"/>
            <a:ext cx="608282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End of the ‘Ages’</a:t>
            </a:r>
          </a:p>
        </p:txBody>
      </p:sp>
      <p:sp>
        <p:nvSpPr>
          <p:cNvPr id="6" name="TextBox 5">
            <a:extLst>
              <a:ext uri="{FF2B5EF4-FFF2-40B4-BE49-F238E27FC236}">
                <a16:creationId xmlns:a16="http://schemas.microsoft.com/office/drawing/2014/main" id="{DAFFD9B0-A4D6-4C40-849A-59AB89A710C3}"/>
              </a:ext>
            </a:extLst>
          </p:cNvPr>
          <p:cNvSpPr txBox="1"/>
          <p:nvPr/>
        </p:nvSpPr>
        <p:spPr>
          <a:xfrm>
            <a:off x="484235" y="1396536"/>
            <a:ext cx="6303819" cy="4628190"/>
          </a:xfrm>
          <a:prstGeom prst="rect">
            <a:avLst/>
          </a:prstGeom>
          <a:noFill/>
        </p:spPr>
        <p:txBody>
          <a:bodyPr wrap="square">
            <a:spAutoFit/>
          </a:bodyPr>
          <a:lstStyle/>
          <a:p>
            <a:pPr>
              <a:lnSpc>
                <a:spcPct val="150000"/>
              </a:lnSpc>
            </a:pPr>
            <a:r>
              <a:rPr lang="en-GB" dirty="0">
                <a:latin typeface="Linkpen 17a Print" panose="03050602060000000000" pitchFamily="66" charset="77"/>
              </a:rPr>
              <a:t>Towards the end of the Iron Age, the people of Britain lived in large, independent tribal groups. These would be led by local leaders - sometimes declaring themselves as Kings or Queens of certain tribes, such as </a:t>
            </a:r>
            <a:r>
              <a:rPr lang="en-GB" dirty="0" err="1">
                <a:latin typeface="Linkpen 17a Print" panose="03050602060000000000" pitchFamily="66" charset="77"/>
              </a:rPr>
              <a:t>Dubnovellaunos</a:t>
            </a:r>
            <a:r>
              <a:rPr lang="en-GB" dirty="0">
                <a:latin typeface="Linkpen 17a Print" panose="03050602060000000000" pitchFamily="66" charset="77"/>
              </a:rPr>
              <a:t>, King of Kent.</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These tribes occupied the areas in and around Kent, but it was not until the early 1st Century, that things would change forever.</a:t>
            </a:r>
          </a:p>
        </p:txBody>
      </p:sp>
      <p:pic>
        <p:nvPicPr>
          <p:cNvPr id="3" name="Picture 2">
            <a:extLst>
              <a:ext uri="{FF2B5EF4-FFF2-40B4-BE49-F238E27FC236}">
                <a16:creationId xmlns:a16="http://schemas.microsoft.com/office/drawing/2014/main" id="{B89EED95-645F-1E66-0917-FCF3AAA0D22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84565" y="0"/>
            <a:ext cx="1507434" cy="1380097"/>
          </a:xfrm>
          <a:prstGeom prst="rect">
            <a:avLst/>
          </a:prstGeom>
        </p:spPr>
      </p:pic>
      <p:pic>
        <p:nvPicPr>
          <p:cNvPr id="4" name="Picture 3" descr="A map of the United Kingdom divided into sections with names for independent tribal groups.&#10;&#10;Ireland and Northern Ireland is divided into 19 tribes.&#10;&#10;Endland, Scotland, and Was, are divided into 36.">
            <a:extLst>
              <a:ext uri="{FF2B5EF4-FFF2-40B4-BE49-F238E27FC236}">
                <a16:creationId xmlns:a16="http://schemas.microsoft.com/office/drawing/2014/main" id="{D6AA2D00-5768-36BD-76B8-33FC7627DBB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37792" y="311168"/>
            <a:ext cx="5069973" cy="6258577"/>
          </a:xfrm>
          <a:prstGeom prst="rect">
            <a:avLst/>
          </a:prstGeom>
        </p:spPr>
      </p:pic>
    </p:spTree>
    <p:extLst>
      <p:ext uri="{BB962C8B-B14F-4D97-AF65-F5344CB8AC3E}">
        <p14:creationId xmlns:p14="http://schemas.microsoft.com/office/powerpoint/2010/main" val="178928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uiExpand="1"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20151A-9D75-76AE-6497-9FF03478EB00}"/>
              </a:ext>
            </a:extLst>
          </p:cNvPr>
          <p:cNvSpPr>
            <a:spLocks noGrp="1"/>
          </p:cNvSpPr>
          <p:nvPr>
            <p:ph type="ctrTitle"/>
          </p:nvPr>
        </p:nvSpPr>
        <p:spPr>
          <a:xfrm>
            <a:off x="1524000" y="-1233715"/>
            <a:ext cx="9144000" cy="931956"/>
          </a:xfrm>
        </p:spPr>
        <p:txBody>
          <a:bodyPr/>
          <a:lstStyle/>
          <a:p>
            <a:r>
              <a:rPr lang="en-US" dirty="0"/>
              <a:t>Questions</a:t>
            </a:r>
          </a:p>
        </p:txBody>
      </p:sp>
      <p:grpSp>
        <p:nvGrpSpPr>
          <p:cNvPr id="14" name="Group 13" descr="What was the Isle of Thanet?&#13;&#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1408521" y="1069902"/>
              <a:ext cx="3717662"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the Isle of Thanet?</a:t>
              </a:r>
            </a:p>
          </p:txBody>
        </p:sp>
      </p:grpSp>
      <p:grpSp>
        <p:nvGrpSpPr>
          <p:cNvPr id="17" name="Group 16" descr="How did the area change?&#13;&#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7298656" y="1069902"/>
              <a:ext cx="3230800"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the area change?</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2825380" y="2769584"/>
            <a:ext cx="6458320" cy="1077218"/>
          </a:xfrm>
          <a:prstGeom prst="rect">
            <a:avLst/>
          </a:prstGeom>
          <a:noFill/>
        </p:spPr>
        <p:txBody>
          <a:bodyPr wrap="square">
            <a:spAutoFit/>
          </a:bodyPr>
          <a:lstStyle/>
          <a:p>
            <a:pPr algn="ctr"/>
            <a:r>
              <a:rPr lang="en-GB" sz="3200" dirty="0">
                <a:solidFill>
                  <a:srgbClr val="FAB721"/>
                </a:solidFill>
                <a:latin typeface="Superclarendon Rg" panose="02000505080000020003" pitchFamily="2" charset="77"/>
              </a:rPr>
              <a:t>Who were the first people to live in Ramsgate?</a:t>
            </a:r>
          </a:p>
        </p:txBody>
      </p:sp>
      <p:grpSp>
        <p:nvGrpSpPr>
          <p:cNvPr id="20" name="Group 19" descr="What excavations took place?&#13;&#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1200701" y="4653932"/>
              <a:ext cx="4133300"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excavations took place?</a:t>
              </a:r>
            </a:p>
          </p:txBody>
        </p:sp>
      </p:grpSp>
      <p:grpSp>
        <p:nvGrpSpPr>
          <p:cNvPr id="23" name="Group 22" descr="What important items were found?&#13;&#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938436" y="4653932"/>
              <a:ext cx="3951238"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important items were found?</a:t>
              </a:r>
            </a:p>
          </p:txBody>
        </p:sp>
      </p:grpSp>
      <p:pic>
        <p:nvPicPr>
          <p:cNvPr id="2" name="Picture 1">
            <a:extLst>
              <a:ext uri="{FF2B5EF4-FFF2-40B4-BE49-F238E27FC236}">
                <a16:creationId xmlns:a16="http://schemas.microsoft.com/office/drawing/2014/main" id="{94E96CD2-615B-777D-C0B7-F9CB1C3202E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84565" y="5476460"/>
            <a:ext cx="1507434" cy="1380097"/>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88ACF-7F83-84F0-028D-CA0889639946}"/>
              </a:ext>
            </a:extLst>
          </p:cNvPr>
          <p:cNvSpPr>
            <a:spLocks noGrp="1"/>
          </p:cNvSpPr>
          <p:nvPr>
            <p:ph type="ctrTitle"/>
          </p:nvPr>
        </p:nvSpPr>
        <p:spPr>
          <a:xfrm>
            <a:off x="1524000" y="-1105642"/>
            <a:ext cx="9144000" cy="928128"/>
          </a:xfrm>
        </p:spPr>
        <p:txBody>
          <a:bodyPr/>
          <a:lstStyle/>
          <a:p>
            <a:r>
              <a:rPr lang="en-US" dirty="0"/>
              <a:t>An ever changing area</a:t>
            </a:r>
          </a:p>
        </p:txBody>
      </p:sp>
      <p:sp>
        <p:nvSpPr>
          <p:cNvPr id="3" name="Rectangle 2" descr="An aerial photo of a dock and a beach in the distance. The docks are full of boats of different sizes. There are buildings in the distance.">
            <a:extLst>
              <a:ext uri="{FF2B5EF4-FFF2-40B4-BE49-F238E27FC236}">
                <a16:creationId xmlns:a16="http://schemas.microsoft.com/office/drawing/2014/main" id="{668A309B-F778-7608-4BF5-4E4BA7E0D302}"/>
              </a:ext>
            </a:extLst>
          </p:cNvPr>
          <p:cNvSpPr/>
          <p:nvPr/>
        </p:nvSpPr>
        <p:spPr>
          <a:xfrm>
            <a:off x="-1" y="0"/>
            <a:ext cx="12191999"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354569" y="431398"/>
            <a:ext cx="83449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solidFill>
                  <a:schemeClr val="bg1"/>
                </a:solidFill>
                <a:effectLst>
                  <a:glow rad="228600">
                    <a:schemeClr val="tx1">
                      <a:alpha val="21015"/>
                    </a:schemeClr>
                  </a:glow>
                </a:effectLst>
                <a:latin typeface="Superclarendon Rg" panose="02060605060000020003" pitchFamily="18" charset="77"/>
              </a:rPr>
              <a:t>An Ever-Changing Area</a:t>
            </a:r>
          </a:p>
        </p:txBody>
      </p:sp>
      <p:grpSp>
        <p:nvGrpSpPr>
          <p:cNvPr id="6" name="Group 5" descr="The town of Ramsgate and its surrounding area have undergone many changes since its beginning.&#13;&#10;&#13;&#10;The Ramsgate we know and love today, looked very different in its early days, but traces of its history can still be found within the surrounding streets and fields.">
            <a:extLst>
              <a:ext uri="{FF2B5EF4-FFF2-40B4-BE49-F238E27FC236}">
                <a16:creationId xmlns:a16="http://schemas.microsoft.com/office/drawing/2014/main" id="{A2E33ED9-7EAE-2A6A-CEC0-99404281EF50}"/>
              </a:ext>
            </a:extLst>
          </p:cNvPr>
          <p:cNvGrpSpPr/>
          <p:nvPr/>
        </p:nvGrpSpPr>
        <p:grpSpPr>
          <a:xfrm>
            <a:off x="614403" y="1460500"/>
            <a:ext cx="4171910" cy="4483100"/>
            <a:chOff x="614403" y="1460500"/>
            <a:chExt cx="4171910" cy="4483100"/>
          </a:xfrm>
        </p:grpSpPr>
        <p:sp>
          <p:nvSpPr>
            <p:cNvPr id="14" name="Rectangle 13">
              <a:extLst>
                <a:ext uri="{FF2B5EF4-FFF2-40B4-BE49-F238E27FC236}">
                  <a16:creationId xmlns:a16="http://schemas.microsoft.com/office/drawing/2014/main" id="{B15DCFA6-675F-508B-0D17-5121CC0DCBCF}"/>
                </a:ext>
              </a:extLst>
            </p:cNvPr>
            <p:cNvSpPr/>
            <p:nvPr/>
          </p:nvSpPr>
          <p:spPr>
            <a:xfrm>
              <a:off x="614403" y="1460500"/>
              <a:ext cx="4171910" cy="4483100"/>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251999" tIns="36000" rIns="108000" bIns="36000" rtlCol="0" anchor="ctr"/>
            <a:lstStyle/>
            <a:p>
              <a:pPr>
                <a:lnSpc>
                  <a:spcPct val="150000"/>
                </a:lnSpc>
              </a:pPr>
              <a:endParaRPr lang="en-GB" sz="1600" dirty="0">
                <a:latin typeface="Linkpen 17a Print" panose="03050602060000000000" pitchFamily="66" charset="77"/>
              </a:endParaRPr>
            </a:p>
          </p:txBody>
        </p:sp>
        <p:sp>
          <p:nvSpPr>
            <p:cNvPr id="5" name="TextBox 4">
              <a:extLst>
                <a:ext uri="{FF2B5EF4-FFF2-40B4-BE49-F238E27FC236}">
                  <a16:creationId xmlns:a16="http://schemas.microsoft.com/office/drawing/2014/main" id="{3407141E-F51E-171D-E8BE-477A29D890D6}"/>
                </a:ext>
              </a:extLst>
            </p:cNvPr>
            <p:cNvSpPr txBox="1"/>
            <p:nvPr/>
          </p:nvSpPr>
          <p:spPr>
            <a:xfrm>
              <a:off x="728664" y="1630777"/>
              <a:ext cx="3886200" cy="4124206"/>
            </a:xfrm>
            <a:prstGeom prst="rect">
              <a:avLst/>
            </a:prstGeom>
            <a:noFill/>
          </p:spPr>
          <p:txBody>
            <a:bodyPr wrap="square" rtlCol="0">
              <a:spAutoFit/>
            </a:bodyPr>
            <a:lstStyle/>
            <a:p>
              <a:pPr>
                <a:lnSpc>
                  <a:spcPct val="150000"/>
                </a:lnSpc>
              </a:pPr>
              <a:r>
                <a:rPr lang="en-GB" sz="1600" dirty="0">
                  <a:solidFill>
                    <a:schemeClr val="tx1"/>
                  </a:solidFill>
                  <a:latin typeface="Linkpen 17a Print" panose="03050602060000000000" pitchFamily="66" charset="77"/>
                </a:rPr>
                <a:t>The town of Ramsgate and its surrounding area has undergone many changes since its beginning.</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The Ramsgate we know and love today, looked very different in the past, but traces of its history can still be found within the surrounding streets and fields.</a:t>
              </a:r>
              <a:endParaRPr lang="en-GB" sz="1600" dirty="0">
                <a:latin typeface="Linkpen 17a Print" panose="03050602060000000000" pitchFamily="66" charset="77"/>
              </a:endParaRPr>
            </a:p>
          </p:txBody>
        </p:sp>
      </p:grpSp>
      <p:pic>
        <p:nvPicPr>
          <p:cNvPr id="11" name="Picture 10">
            <a:extLst>
              <a:ext uri="{FF2B5EF4-FFF2-40B4-BE49-F238E27FC236}">
                <a16:creationId xmlns:a16="http://schemas.microsoft.com/office/drawing/2014/main" id="{7F168190-CF87-AE80-F7CF-012CBAD9D96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84565" y="5476460"/>
            <a:ext cx="1507434" cy="1380097"/>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3F31040-50D6-4BE1-C49E-7D8960CD1F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3E5784-32F7-3C8A-80E3-7A816167D6D6}"/>
              </a:ext>
            </a:extLst>
          </p:cNvPr>
          <p:cNvSpPr>
            <a:spLocks noGrp="1"/>
          </p:cNvSpPr>
          <p:nvPr>
            <p:ph type="ctrTitle"/>
          </p:nvPr>
        </p:nvSpPr>
        <p:spPr>
          <a:xfrm>
            <a:off x="1524000" y="-1227465"/>
            <a:ext cx="9144000" cy="1071563"/>
          </a:xfrm>
        </p:spPr>
        <p:txBody>
          <a:bodyPr/>
          <a:lstStyle/>
          <a:p>
            <a:r>
              <a:rPr lang="en-US" dirty="0"/>
              <a:t>Isle of Thanet</a:t>
            </a:r>
          </a:p>
        </p:txBody>
      </p:sp>
      <p:sp>
        <p:nvSpPr>
          <p:cNvPr id="3" name="TextBox 2">
            <a:extLst>
              <a:ext uri="{FF2B5EF4-FFF2-40B4-BE49-F238E27FC236}">
                <a16:creationId xmlns:a16="http://schemas.microsoft.com/office/drawing/2014/main" id="{69717484-1D8B-2BE5-9549-9E1B99D830BC}"/>
              </a:ext>
            </a:extLst>
          </p:cNvPr>
          <p:cNvSpPr txBox="1"/>
          <p:nvPr/>
        </p:nvSpPr>
        <p:spPr>
          <a:xfrm>
            <a:off x="0" y="-83093"/>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the Isle of Thanet?</a:t>
            </a:r>
          </a:p>
        </p:txBody>
      </p:sp>
      <p:sp>
        <p:nvSpPr>
          <p:cNvPr id="7" name="Title 1">
            <a:extLst>
              <a:ext uri="{FF2B5EF4-FFF2-40B4-BE49-F238E27FC236}">
                <a16:creationId xmlns:a16="http://schemas.microsoft.com/office/drawing/2014/main" id="{D909848B-576B-3467-B551-ABFF9F0E141E}"/>
              </a:ext>
            </a:extLst>
          </p:cNvPr>
          <p:cNvSpPr txBox="1">
            <a:spLocks/>
          </p:cNvSpPr>
          <p:nvPr/>
        </p:nvSpPr>
        <p:spPr>
          <a:xfrm>
            <a:off x="384561" y="458809"/>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Isle of Thanet</a:t>
            </a:r>
          </a:p>
        </p:txBody>
      </p:sp>
      <p:pic>
        <p:nvPicPr>
          <p:cNvPr id="11" name="Picture 10">
            <a:extLst>
              <a:ext uri="{FF2B5EF4-FFF2-40B4-BE49-F238E27FC236}">
                <a16:creationId xmlns:a16="http://schemas.microsoft.com/office/drawing/2014/main" id="{3C9E6009-3B9F-B823-922F-E6444F11378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39160" y="25805"/>
            <a:ext cx="1252840" cy="1147009"/>
          </a:xfrm>
          <a:prstGeom prst="rect">
            <a:avLst/>
          </a:prstGeom>
        </p:spPr>
      </p:pic>
      <p:sp>
        <p:nvSpPr>
          <p:cNvPr id="8" name="TextBox 7">
            <a:extLst>
              <a:ext uri="{FF2B5EF4-FFF2-40B4-BE49-F238E27FC236}">
                <a16:creationId xmlns:a16="http://schemas.microsoft.com/office/drawing/2014/main" id="{3FC4201D-AD87-968F-9FDB-419FD6694FFA}"/>
              </a:ext>
            </a:extLst>
          </p:cNvPr>
          <p:cNvSpPr txBox="1"/>
          <p:nvPr/>
        </p:nvSpPr>
        <p:spPr>
          <a:xfrm>
            <a:off x="384561" y="1198214"/>
            <a:ext cx="4911339" cy="5043688"/>
          </a:xfrm>
          <a:prstGeom prst="rect">
            <a:avLst/>
          </a:prstGeom>
          <a:noFill/>
        </p:spPr>
        <p:txBody>
          <a:bodyPr wrap="square">
            <a:spAutoFit/>
          </a:bodyPr>
          <a:lstStyle/>
          <a:p>
            <a:pPr>
              <a:lnSpc>
                <a:spcPct val="150000"/>
              </a:lnSpc>
            </a:pPr>
            <a:r>
              <a:rPr lang="en-GB" dirty="0">
                <a:latin typeface="Linkpen 17a Print" panose="03050602060000000000" pitchFamily="66" charset="77"/>
              </a:rPr>
              <a:t>In the Mesolithic period, around 8,000 years ago, sea levels rose. This was due to large portions of ice in the Northern Hemisphere melting.</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 sea levels rose and completely covered an area known as ‘</a:t>
            </a:r>
            <a:r>
              <a:rPr lang="en-GB" dirty="0" err="1">
                <a:latin typeface="Linkpen 17a Print" panose="03050602060000000000" pitchFamily="66" charset="77"/>
              </a:rPr>
              <a:t>Doggerland</a:t>
            </a:r>
            <a:r>
              <a:rPr lang="en-GB" dirty="0">
                <a:latin typeface="Linkpen 17a Print" panose="03050602060000000000" pitchFamily="66" charset="77"/>
              </a:rPr>
              <a:t>’. As Thanet was connected to this landmass, the flooding had an impact on this area.</a:t>
            </a:r>
          </a:p>
        </p:txBody>
      </p:sp>
      <p:pic>
        <p:nvPicPr>
          <p:cNvPr id="14" name="Picture 13" descr="A zoomed in map of the Uk and Ireland with the coast of France, Belgium, Germany, Denmark, Norway, and Sweden before the flooding took place. There is more land on all these areas, the largest is a piece of land connecting the UK to the Europe coastline, it is labelled &quot;Doggerland&quot;. The caption at the bottom reads &quot;9,000 years ago.&quot;">
            <a:extLst>
              <a:ext uri="{FF2B5EF4-FFF2-40B4-BE49-F238E27FC236}">
                <a16:creationId xmlns:a16="http://schemas.microsoft.com/office/drawing/2014/main" id="{96C5C557-5F23-82E3-1237-411ADE3928D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03552" y="1040354"/>
            <a:ext cx="7104008" cy="5359409"/>
          </a:xfrm>
          <a:prstGeom prst="rect">
            <a:avLst/>
          </a:prstGeom>
        </p:spPr>
      </p:pic>
      <p:pic>
        <p:nvPicPr>
          <p:cNvPr id="16" name="Picture 15" descr="A zoomed in map of the Uk and Ireland with the coast of France, Belgium, Germany, Denmark, Norway, and Sweden after the flooding took place. The caption reads &quot;6,000 years ago.&quot;">
            <a:extLst>
              <a:ext uri="{FF2B5EF4-FFF2-40B4-BE49-F238E27FC236}">
                <a16:creationId xmlns:a16="http://schemas.microsoft.com/office/drawing/2014/main" id="{EDF6B2EF-4427-93FF-BE51-C356A054815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003552" y="1040354"/>
            <a:ext cx="7104008" cy="5359409"/>
          </a:xfrm>
          <a:prstGeom prst="rect">
            <a:avLst/>
          </a:prstGeom>
        </p:spPr>
      </p:pic>
    </p:spTree>
    <p:extLst>
      <p:ext uri="{BB962C8B-B14F-4D97-AF65-F5344CB8AC3E}">
        <p14:creationId xmlns:p14="http://schemas.microsoft.com/office/powerpoint/2010/main" val="3099395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32"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circle(out)">
                                      <p:cBhvr>
                                        <p:cTn id="24"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EE5ED5D-A273-8067-EB59-8F92FAAA0D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3474B5-7F5C-5E17-7EC1-7CA513A1BC62}"/>
              </a:ext>
            </a:extLst>
          </p:cNvPr>
          <p:cNvSpPr>
            <a:spLocks noGrp="1"/>
          </p:cNvSpPr>
          <p:nvPr>
            <p:ph type="ctrTitle"/>
          </p:nvPr>
        </p:nvSpPr>
        <p:spPr>
          <a:xfrm>
            <a:off x="1524000" y="-1208725"/>
            <a:ext cx="9144000" cy="1089492"/>
          </a:xfrm>
        </p:spPr>
        <p:txBody>
          <a:bodyPr/>
          <a:lstStyle/>
          <a:p>
            <a:r>
              <a:rPr lang="en-US" dirty="0" err="1"/>
              <a:t>Wantsum</a:t>
            </a:r>
            <a:r>
              <a:rPr lang="en-US" dirty="0"/>
              <a:t> Channel</a:t>
            </a:r>
          </a:p>
        </p:txBody>
      </p:sp>
      <p:sp>
        <p:nvSpPr>
          <p:cNvPr id="4" name="TextBox 3">
            <a:extLst>
              <a:ext uri="{FF2B5EF4-FFF2-40B4-BE49-F238E27FC236}">
                <a16:creationId xmlns:a16="http://schemas.microsoft.com/office/drawing/2014/main" id="{3A89BFA3-5581-FE58-D3E4-D6E4075CC7D9}"/>
              </a:ext>
            </a:extLst>
          </p:cNvPr>
          <p:cNvSpPr txBox="1"/>
          <p:nvPr/>
        </p:nvSpPr>
        <p:spPr>
          <a:xfrm>
            <a:off x="0" y="-83093"/>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the Isle of Thanet?</a:t>
            </a:r>
          </a:p>
        </p:txBody>
      </p:sp>
      <p:sp>
        <p:nvSpPr>
          <p:cNvPr id="7" name="Title 1">
            <a:extLst>
              <a:ext uri="{FF2B5EF4-FFF2-40B4-BE49-F238E27FC236}">
                <a16:creationId xmlns:a16="http://schemas.microsoft.com/office/drawing/2014/main" id="{B62D0CC5-3A91-BC83-1BAB-50DBAD38EAD8}"/>
              </a:ext>
            </a:extLst>
          </p:cNvPr>
          <p:cNvSpPr txBox="1">
            <a:spLocks/>
          </p:cNvSpPr>
          <p:nvPr/>
        </p:nvSpPr>
        <p:spPr>
          <a:xfrm>
            <a:off x="384561" y="458809"/>
            <a:ext cx="7574691" cy="739405"/>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err="1">
                <a:ln w="12700">
                  <a:noFill/>
                </a:ln>
                <a:latin typeface="Superclarendon Rg" panose="02060605060000020003" pitchFamily="18" charset="77"/>
              </a:rPr>
              <a:t>Wantsum</a:t>
            </a:r>
            <a:r>
              <a:rPr lang="en-GB" dirty="0">
                <a:ln w="12700">
                  <a:noFill/>
                </a:ln>
                <a:latin typeface="Superclarendon Rg" panose="02060605060000020003" pitchFamily="18" charset="77"/>
              </a:rPr>
              <a:t> Channel</a:t>
            </a:r>
          </a:p>
        </p:txBody>
      </p:sp>
      <p:pic>
        <p:nvPicPr>
          <p:cNvPr id="11" name="Picture 10">
            <a:extLst>
              <a:ext uri="{FF2B5EF4-FFF2-40B4-BE49-F238E27FC236}">
                <a16:creationId xmlns:a16="http://schemas.microsoft.com/office/drawing/2014/main" id="{BC3E733C-CDBA-96DD-53EF-81563B91CE0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39160" y="25805"/>
            <a:ext cx="1252840" cy="1147009"/>
          </a:xfrm>
          <a:prstGeom prst="rect">
            <a:avLst/>
          </a:prstGeom>
        </p:spPr>
      </p:pic>
      <p:sp>
        <p:nvSpPr>
          <p:cNvPr id="8" name="TextBox 7">
            <a:extLst>
              <a:ext uri="{FF2B5EF4-FFF2-40B4-BE49-F238E27FC236}">
                <a16:creationId xmlns:a16="http://schemas.microsoft.com/office/drawing/2014/main" id="{6A539509-2C7B-DE4D-1D54-FC2F3A30B2DC}"/>
              </a:ext>
            </a:extLst>
          </p:cNvPr>
          <p:cNvSpPr txBox="1"/>
          <p:nvPr/>
        </p:nvSpPr>
        <p:spPr>
          <a:xfrm>
            <a:off x="549661" y="1405963"/>
            <a:ext cx="4035039" cy="4628190"/>
          </a:xfrm>
          <a:prstGeom prst="rect">
            <a:avLst/>
          </a:prstGeom>
          <a:noFill/>
        </p:spPr>
        <p:txBody>
          <a:bodyPr wrap="square">
            <a:spAutoFit/>
          </a:bodyPr>
          <a:lstStyle/>
          <a:p>
            <a:pPr>
              <a:lnSpc>
                <a:spcPct val="150000"/>
              </a:lnSpc>
            </a:pPr>
            <a:r>
              <a:rPr lang="en-GB" dirty="0">
                <a:latin typeface="Linkpen 17a Print" panose="03050602060000000000" pitchFamily="66" charset="77"/>
              </a:rPr>
              <a:t>The rise in sea levels caused a river to flow besides Thanet, creating an island. This was known as the </a:t>
            </a:r>
            <a:r>
              <a:rPr lang="en-GB" dirty="0" err="1">
                <a:latin typeface="Linkpen 17a Print" panose="03050602060000000000" pitchFamily="66" charset="77"/>
              </a:rPr>
              <a:t>Wantsum</a:t>
            </a:r>
            <a:r>
              <a:rPr lang="en-GB" dirty="0">
                <a:latin typeface="Linkpen 17a Print" panose="03050602060000000000" pitchFamily="66" charset="77"/>
              </a:rPr>
              <a:t> Channel.</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This channel existed for thousands of years, until the 16th century when it silted up, creating the small stream that exists today.</a:t>
            </a:r>
          </a:p>
        </p:txBody>
      </p:sp>
      <p:pic>
        <p:nvPicPr>
          <p:cNvPr id="3" name="Picture 2" descr="A Map of the Isle of Thanet after the channel filled in with Ramsgate still highlighted.">
            <a:extLst>
              <a:ext uri="{FF2B5EF4-FFF2-40B4-BE49-F238E27FC236}">
                <a16:creationId xmlns:a16="http://schemas.microsoft.com/office/drawing/2014/main" id="{0FF6CDB3-8CB0-56FB-7397-3D9F8F8EEABF}"/>
              </a:ext>
            </a:extLst>
          </p:cNvPr>
          <p:cNvPicPr>
            <a:picLocks noChangeAspect="1"/>
          </p:cNvPicPr>
          <p:nvPr/>
        </p:nvPicPr>
        <p:blipFill>
          <a:blip r:embed="rId5"/>
          <a:srcRect/>
          <a:stretch/>
        </p:blipFill>
        <p:spPr>
          <a:xfrm>
            <a:off x="4489972" y="1028700"/>
            <a:ext cx="7401038" cy="5583495"/>
          </a:xfrm>
          <a:prstGeom prst="rect">
            <a:avLst/>
          </a:prstGeom>
        </p:spPr>
      </p:pic>
      <p:pic>
        <p:nvPicPr>
          <p:cNvPr id="5" name="Picture 4" descr="A Map of the Isle of Thanet with the Wantsum Channel and Ramsgate highlighted on the right hand side of Thanet.">
            <a:extLst>
              <a:ext uri="{FF2B5EF4-FFF2-40B4-BE49-F238E27FC236}">
                <a16:creationId xmlns:a16="http://schemas.microsoft.com/office/drawing/2014/main" id="{FC15FCF8-8338-7819-1457-1D66EB3C6459}"/>
              </a:ext>
            </a:extLst>
          </p:cNvPr>
          <p:cNvPicPr>
            <a:picLocks noChangeAspect="1"/>
          </p:cNvPicPr>
          <p:nvPr/>
        </p:nvPicPr>
        <p:blipFill>
          <a:blip r:embed="rId6"/>
          <a:srcRect/>
          <a:stretch/>
        </p:blipFill>
        <p:spPr>
          <a:xfrm>
            <a:off x="4489972" y="1028700"/>
            <a:ext cx="7401038" cy="5583494"/>
          </a:xfrm>
          <a:prstGeom prst="rect">
            <a:avLst/>
          </a:prstGeom>
        </p:spPr>
      </p:pic>
    </p:spTree>
    <p:extLst>
      <p:ext uri="{BB962C8B-B14F-4D97-AF65-F5344CB8AC3E}">
        <p14:creationId xmlns:p14="http://schemas.microsoft.com/office/powerpoint/2010/main" val="31336187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32"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circle(out)">
                                      <p:cBhvr>
                                        <p:cTn id="2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F7B6EC1-6EF8-C3CA-AFB3-6F99C7B41E9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207DC21-A65A-7BEF-8A09-EE2B4E70F8BD}"/>
              </a:ext>
            </a:extLst>
          </p:cNvPr>
          <p:cNvSpPr>
            <a:spLocks noGrp="1"/>
          </p:cNvSpPr>
          <p:nvPr>
            <p:ph type="ctrTitle"/>
          </p:nvPr>
        </p:nvSpPr>
        <p:spPr>
          <a:xfrm>
            <a:off x="1524000" y="-1343002"/>
            <a:ext cx="9144000" cy="975413"/>
          </a:xfrm>
        </p:spPr>
        <p:txBody>
          <a:bodyPr/>
          <a:lstStyle/>
          <a:p>
            <a:r>
              <a:rPr lang="en-US" dirty="0"/>
              <a:t>Timeline</a:t>
            </a:r>
          </a:p>
        </p:txBody>
      </p:sp>
      <p:sp>
        <p:nvSpPr>
          <p:cNvPr id="5" name="TextBox 4">
            <a:extLst>
              <a:ext uri="{FF2B5EF4-FFF2-40B4-BE49-F238E27FC236}">
                <a16:creationId xmlns:a16="http://schemas.microsoft.com/office/drawing/2014/main" id="{A3FD32B7-68C5-2B51-9B47-24B73606BA0E}"/>
              </a:ext>
            </a:extLst>
          </p:cNvPr>
          <p:cNvSpPr txBox="1"/>
          <p:nvPr/>
        </p:nvSpPr>
        <p:spPr>
          <a:xfrm>
            <a:off x="0" y="-83093"/>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area change?</a:t>
            </a:r>
          </a:p>
        </p:txBody>
      </p:sp>
      <p:pic>
        <p:nvPicPr>
          <p:cNvPr id="2" name="Picture 1">
            <a:extLst>
              <a:ext uri="{FF2B5EF4-FFF2-40B4-BE49-F238E27FC236}">
                <a16:creationId xmlns:a16="http://schemas.microsoft.com/office/drawing/2014/main" id="{1DBA3227-5F63-3A5F-FB2D-CC39236156A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84565" y="-25235"/>
            <a:ext cx="1507434" cy="1380097"/>
          </a:xfrm>
          <a:prstGeom prst="rect">
            <a:avLst/>
          </a:prstGeom>
        </p:spPr>
      </p:pic>
      <p:sp>
        <p:nvSpPr>
          <p:cNvPr id="4" name="TextBox 3">
            <a:extLst>
              <a:ext uri="{FF2B5EF4-FFF2-40B4-BE49-F238E27FC236}">
                <a16:creationId xmlns:a16="http://schemas.microsoft.com/office/drawing/2014/main" id="{7E48DE30-DC93-A814-A2BB-C231549D9BFF}"/>
              </a:ext>
            </a:extLst>
          </p:cNvPr>
          <p:cNvSpPr txBox="1"/>
          <p:nvPr/>
        </p:nvSpPr>
        <p:spPr>
          <a:xfrm>
            <a:off x="1430530" y="500782"/>
            <a:ext cx="9254036" cy="1708160"/>
          </a:xfrm>
          <a:prstGeom prst="rect">
            <a:avLst/>
          </a:prstGeom>
          <a:noFill/>
        </p:spPr>
        <p:txBody>
          <a:bodyPr wrap="square">
            <a:spAutoFit/>
          </a:bodyPr>
          <a:lstStyle/>
          <a:p>
            <a:pPr algn="ctr">
              <a:lnSpc>
                <a:spcPct val="150000"/>
              </a:lnSpc>
            </a:pPr>
            <a:r>
              <a:rPr lang="en-GB" sz="2400" dirty="0">
                <a:latin typeface="Linkpen 17a Print" panose="03050602060000000000" pitchFamily="66" charset="77"/>
              </a:rPr>
              <a:t>Neanderthals (pre-modern humans) would have travelled through the area of </a:t>
            </a:r>
            <a:r>
              <a:rPr lang="en-GB" sz="2400" dirty="0" err="1">
                <a:latin typeface="Linkpen 17a Print" panose="03050602060000000000" pitchFamily="66" charset="77"/>
              </a:rPr>
              <a:t>Doggerland</a:t>
            </a:r>
            <a:r>
              <a:rPr lang="en-GB" sz="2400" dirty="0">
                <a:latin typeface="Linkpen 17a Print" panose="03050602060000000000" pitchFamily="66" charset="77"/>
              </a:rPr>
              <a:t> and Thanet over 38,000 years ago. </a:t>
            </a:r>
          </a:p>
        </p:txBody>
      </p:sp>
      <p:pic>
        <p:nvPicPr>
          <p:cNvPr id="12" name="Picture 11" descr="A timeline from 40,000 BC to the present day. &#10;&#10;38,000 BC is labeled as Homo sapiens sapiens arrived in Britain.&#10;&#10;8,000 BC is labelled as Channel is created.&#10;&#10;You are here is placed after the AD 2000 mark.">
            <a:extLst>
              <a:ext uri="{FF2B5EF4-FFF2-40B4-BE49-F238E27FC236}">
                <a16:creationId xmlns:a16="http://schemas.microsoft.com/office/drawing/2014/main" id="{11E9C38B-E1DC-B338-0C42-FBD41168D89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 y="1598288"/>
            <a:ext cx="12191999" cy="2857859"/>
          </a:xfrm>
          <a:prstGeom prst="rect">
            <a:avLst/>
          </a:prstGeom>
        </p:spPr>
      </p:pic>
      <p:sp>
        <p:nvSpPr>
          <p:cNvPr id="8" name="TextBox 7">
            <a:extLst>
              <a:ext uri="{FF2B5EF4-FFF2-40B4-BE49-F238E27FC236}">
                <a16:creationId xmlns:a16="http://schemas.microsoft.com/office/drawing/2014/main" id="{B5407581-F7B6-A56F-6CE6-B5045C27324D}"/>
              </a:ext>
            </a:extLst>
          </p:cNvPr>
          <p:cNvSpPr txBox="1"/>
          <p:nvPr/>
        </p:nvSpPr>
        <p:spPr>
          <a:xfrm>
            <a:off x="248876" y="4323450"/>
            <a:ext cx="11651023" cy="1708160"/>
          </a:xfrm>
          <a:prstGeom prst="rect">
            <a:avLst/>
          </a:prstGeom>
          <a:noFill/>
        </p:spPr>
        <p:txBody>
          <a:bodyPr wrap="square">
            <a:spAutoFit/>
          </a:bodyPr>
          <a:lstStyle/>
          <a:p>
            <a:pPr algn="ctr">
              <a:lnSpc>
                <a:spcPct val="150000"/>
              </a:lnSpc>
            </a:pPr>
            <a:r>
              <a:rPr lang="en-GB" sz="2400" dirty="0">
                <a:latin typeface="Linkpen 17a Print" panose="03050602060000000000" pitchFamily="66" charset="77"/>
              </a:rPr>
              <a:t>Around 38,000 BC, the first modern humans reached Britain. Over thousands of years, people came and went, only permanently settling here around 10,000 years ago.</a:t>
            </a:r>
          </a:p>
        </p:txBody>
      </p:sp>
    </p:spTree>
    <p:extLst>
      <p:ext uri="{BB962C8B-B14F-4D97-AF65-F5344CB8AC3E}">
        <p14:creationId xmlns:p14="http://schemas.microsoft.com/office/powerpoint/2010/main" val="28129151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p:bldP spid="8"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5A406A6-045E-F942-AF4C-480A252062D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D222E5A-040A-043E-373F-2B3E88D73A72}"/>
              </a:ext>
            </a:extLst>
          </p:cNvPr>
          <p:cNvSpPr>
            <a:spLocks noGrp="1"/>
          </p:cNvSpPr>
          <p:nvPr>
            <p:ph type="ctrTitle"/>
          </p:nvPr>
        </p:nvSpPr>
        <p:spPr>
          <a:xfrm>
            <a:off x="1524000" y="-1211845"/>
            <a:ext cx="9144000" cy="1053634"/>
          </a:xfrm>
        </p:spPr>
        <p:txBody>
          <a:bodyPr/>
          <a:lstStyle/>
          <a:p>
            <a:r>
              <a:rPr lang="en-US" dirty="0"/>
              <a:t>Guildford Lawn</a:t>
            </a:r>
          </a:p>
        </p:txBody>
      </p:sp>
      <p:sp>
        <p:nvSpPr>
          <p:cNvPr id="5" name="TextBox 4">
            <a:extLst>
              <a:ext uri="{FF2B5EF4-FFF2-40B4-BE49-F238E27FC236}">
                <a16:creationId xmlns:a16="http://schemas.microsoft.com/office/drawing/2014/main" id="{5159B364-1B2D-4359-059F-B0A99DAAFCF2}"/>
              </a:ext>
            </a:extLst>
          </p:cNvPr>
          <p:cNvSpPr txBox="1"/>
          <p:nvPr/>
        </p:nvSpPr>
        <p:spPr>
          <a:xfrm>
            <a:off x="0" y="-83093"/>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area change?</a:t>
            </a:r>
          </a:p>
        </p:txBody>
      </p:sp>
      <p:sp>
        <p:nvSpPr>
          <p:cNvPr id="3" name="TextBox 2">
            <a:extLst>
              <a:ext uri="{FF2B5EF4-FFF2-40B4-BE49-F238E27FC236}">
                <a16:creationId xmlns:a16="http://schemas.microsoft.com/office/drawing/2014/main" id="{C845E693-2B43-F242-AECC-2BC72FAEC0E9}"/>
              </a:ext>
            </a:extLst>
          </p:cNvPr>
          <p:cNvSpPr txBox="1"/>
          <p:nvPr/>
        </p:nvSpPr>
        <p:spPr>
          <a:xfrm>
            <a:off x="440106" y="426434"/>
            <a:ext cx="5018585"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Mesolithic implements including 37 blades or flakes, 5 scrapers and 1 other flint implement from Guildford Lawn, Ramsgate are now in Birmingham City Museum.</a:t>
            </a:r>
          </a:p>
        </p:txBody>
      </p:sp>
      <p:pic>
        <p:nvPicPr>
          <p:cNvPr id="18" name="Picture 17" descr="A photo of a collection of stones with different labels. &#10;&#10;7 stones are labeled as Blades. One stone is labelled as Core, another single stone is labelled as burin, 2 stones are labelled Scrapers, 5 sonnets are labelled as Microliths (these would be glued to wooden shafts of arrows or spears), the last large stone is labelled as Axe.">
            <a:extLst>
              <a:ext uri="{FF2B5EF4-FFF2-40B4-BE49-F238E27FC236}">
                <a16:creationId xmlns:a16="http://schemas.microsoft.com/office/drawing/2014/main" id="{80981F13-2483-2D62-0917-8DC4C82A2D7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0106" y="1916472"/>
            <a:ext cx="4711700" cy="4279900"/>
          </a:xfrm>
          <a:prstGeom prst="rect">
            <a:avLst/>
          </a:prstGeom>
        </p:spPr>
      </p:pic>
      <p:pic>
        <p:nvPicPr>
          <p:cNvPr id="2" name="Picture 1">
            <a:extLst>
              <a:ext uri="{FF2B5EF4-FFF2-40B4-BE49-F238E27FC236}">
                <a16:creationId xmlns:a16="http://schemas.microsoft.com/office/drawing/2014/main" id="{45F3AF04-3E14-20B7-E125-B4EDA0EF98C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84566" y="0"/>
            <a:ext cx="1507434" cy="1380097"/>
          </a:xfrm>
          <a:prstGeom prst="rect">
            <a:avLst/>
          </a:prstGeom>
        </p:spPr>
      </p:pic>
      <p:pic>
        <p:nvPicPr>
          <p:cNvPr id="13" name="Picture 12" descr="A map of the coast and docks of Ramsgate.">
            <a:extLst>
              <a:ext uri="{FF2B5EF4-FFF2-40B4-BE49-F238E27FC236}">
                <a16:creationId xmlns:a16="http://schemas.microsoft.com/office/drawing/2014/main" id="{47EE4CB5-7430-F74D-47E7-91B8E2277B6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151806" y="1990564"/>
            <a:ext cx="5998894" cy="4245172"/>
          </a:xfrm>
          <a:prstGeom prst="rect">
            <a:avLst/>
          </a:prstGeom>
          <a:ln w="19050">
            <a:solidFill>
              <a:schemeClr val="tx1"/>
            </a:solidFill>
          </a:ln>
        </p:spPr>
      </p:pic>
      <p:pic>
        <p:nvPicPr>
          <p:cNvPr id="15" name="Picture 14" descr="A yellow star with the words &quot;Guildford Lawn&quot; next to it pointing to the top of the map.">
            <a:extLst>
              <a:ext uri="{FF2B5EF4-FFF2-40B4-BE49-F238E27FC236}">
                <a16:creationId xmlns:a16="http://schemas.microsoft.com/office/drawing/2014/main" id="{D6B9B990-3E6B-C69B-1151-F0623B4AA4C5}"/>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5151806" y="1990564"/>
            <a:ext cx="5998894" cy="2876873"/>
          </a:xfrm>
          <a:prstGeom prst="rect">
            <a:avLst/>
          </a:prstGeom>
          <a:ln w="28575">
            <a:noFill/>
          </a:ln>
        </p:spPr>
      </p:pic>
      <p:sp>
        <p:nvSpPr>
          <p:cNvPr id="7" name="Rectangular Callout 6" descr="Were these the first people to live here or are they just passing through?&#13;&#10;">
            <a:extLst>
              <a:ext uri="{FF2B5EF4-FFF2-40B4-BE49-F238E27FC236}">
                <a16:creationId xmlns:a16="http://schemas.microsoft.com/office/drawing/2014/main" id="{C278D237-192E-8ED3-95D9-7866E33185B2}"/>
              </a:ext>
            </a:extLst>
          </p:cNvPr>
          <p:cNvSpPr/>
          <p:nvPr/>
        </p:nvSpPr>
        <p:spPr>
          <a:xfrm>
            <a:off x="5458690" y="426434"/>
            <a:ext cx="5102771" cy="1176011"/>
          </a:xfrm>
          <a:prstGeom prst="wedgeRectCallout">
            <a:avLst>
              <a:gd name="adj1" fmla="val 58583"/>
              <a:gd name="adj2" fmla="val 151229"/>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0" bIns="108000" rtlCol="0" anchor="ctr"/>
          <a:lstStyle/>
          <a:p>
            <a:pPr algn="ctr">
              <a:lnSpc>
                <a:spcPct val="150000"/>
              </a:lnSpc>
            </a:pPr>
            <a:r>
              <a:rPr lang="en-GB" sz="1600" dirty="0">
                <a:solidFill>
                  <a:schemeClr val="tx1"/>
                </a:solidFill>
                <a:latin typeface="Linkpen 17a Print" panose="03050602060000000000" pitchFamily="66" charset="77"/>
              </a:rPr>
              <a:t>Were they the first people to live here or were they just passing through?</a:t>
            </a:r>
          </a:p>
        </p:txBody>
      </p:sp>
      <p:pic>
        <p:nvPicPr>
          <p:cNvPr id="6" name="Picture 5" descr="An illustration of a an archeologist.">
            <a:extLst>
              <a:ext uri="{FF2B5EF4-FFF2-40B4-BE49-F238E27FC236}">
                <a16:creationId xmlns:a16="http://schemas.microsoft.com/office/drawing/2014/main" id="{4EA156E5-51CE-57A2-D803-9475F8150A0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113026" y="1799992"/>
            <a:ext cx="2650513" cy="5515208"/>
          </a:xfrm>
          <a:prstGeom prst="rect">
            <a:avLst/>
          </a:prstGeom>
        </p:spPr>
      </p:pic>
    </p:spTree>
    <p:extLst>
      <p:ext uri="{BB962C8B-B14F-4D97-AF65-F5344CB8AC3E}">
        <p14:creationId xmlns:p14="http://schemas.microsoft.com/office/powerpoint/2010/main" val="42713198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decel="5000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1000" fill="hold"/>
                                        <p:tgtEl>
                                          <p:spTgt spid="6"/>
                                        </p:tgtEl>
                                        <p:attrNameLst>
                                          <p:attrName>ppt_x</p:attrName>
                                        </p:attrNameLst>
                                      </p:cBhvr>
                                      <p:tavLst>
                                        <p:tav tm="0">
                                          <p:val>
                                            <p:strVal val="1+#ppt_w/2"/>
                                          </p:val>
                                        </p:tav>
                                        <p:tav tm="100000">
                                          <p:val>
                                            <p:strVal val="#ppt_x"/>
                                          </p:val>
                                        </p:tav>
                                      </p:tavLst>
                                    </p:anim>
                                    <p:anim calcmode="lin" valueType="num">
                                      <p:cBhvr additive="base">
                                        <p:cTn id="25" dur="10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037DFE0-D0DC-674D-DB75-6375873C5F66}"/>
              </a:ext>
            </a:extLst>
          </p:cNvPr>
          <p:cNvSpPr>
            <a:spLocks noGrp="1"/>
          </p:cNvSpPr>
          <p:nvPr>
            <p:ph type="ctrTitle"/>
          </p:nvPr>
        </p:nvSpPr>
        <p:spPr>
          <a:xfrm>
            <a:off x="1524000" y="-1577156"/>
            <a:ext cx="9144000" cy="1112497"/>
          </a:xfrm>
        </p:spPr>
        <p:txBody>
          <a:bodyPr/>
          <a:lstStyle/>
          <a:p>
            <a:r>
              <a:rPr lang="en-US" dirty="0"/>
              <a:t>Mesolithic Encampment</a:t>
            </a:r>
          </a:p>
        </p:txBody>
      </p:sp>
      <p:sp>
        <p:nvSpPr>
          <p:cNvPr id="2" name="TextBox 1">
            <a:extLst>
              <a:ext uri="{FF2B5EF4-FFF2-40B4-BE49-F238E27FC236}">
                <a16:creationId xmlns:a16="http://schemas.microsoft.com/office/drawing/2014/main" id="{A3B7DE1B-AD1A-FE3D-2C79-2CA297446506}"/>
              </a:ext>
            </a:extLst>
          </p:cNvPr>
          <p:cNvSpPr txBox="1"/>
          <p:nvPr/>
        </p:nvSpPr>
        <p:spPr>
          <a:xfrm>
            <a:off x="0" y="-83093"/>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area change?</a:t>
            </a:r>
          </a:p>
        </p:txBody>
      </p:sp>
      <p:sp>
        <p:nvSpPr>
          <p:cNvPr id="9" name="Title 1">
            <a:extLst>
              <a:ext uri="{FF2B5EF4-FFF2-40B4-BE49-F238E27FC236}">
                <a16:creationId xmlns:a16="http://schemas.microsoft.com/office/drawing/2014/main" id="{00B3DA4F-C60E-9146-364A-0A40DDA0C0A5}"/>
              </a:ext>
            </a:extLst>
          </p:cNvPr>
          <p:cNvSpPr txBox="1">
            <a:spLocks/>
          </p:cNvSpPr>
          <p:nvPr/>
        </p:nvSpPr>
        <p:spPr>
          <a:xfrm>
            <a:off x="440106" y="333501"/>
            <a:ext cx="3719518" cy="1112496"/>
          </a:xfrm>
          <a:prstGeom prst="rect">
            <a:avLst/>
          </a:prstGeom>
          <a:effectLst/>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n w="12700">
                  <a:noFill/>
                </a:ln>
                <a:effectLst/>
                <a:latin typeface="Superclarendon Rg" panose="02060605060000020003" pitchFamily="18" charset="77"/>
              </a:rPr>
              <a:t>Mesolithic</a:t>
            </a:r>
            <a:r>
              <a:rPr lang="en-GB" sz="3600" strike="sngStrike" dirty="0">
                <a:ln w="12700">
                  <a:noFill/>
                </a:ln>
                <a:effectLst/>
                <a:latin typeface="Superclarendon Rg" panose="02060605060000020003" pitchFamily="18" charset="77"/>
              </a:rPr>
              <a:t> </a:t>
            </a:r>
            <a:r>
              <a:rPr lang="en-GB" sz="3600" dirty="0">
                <a:ln w="12700">
                  <a:noFill/>
                </a:ln>
                <a:effectLst/>
                <a:latin typeface="Superclarendon Rg" panose="02060605060000020003" pitchFamily="18" charset="77"/>
              </a:rPr>
              <a:t>Encampment</a:t>
            </a:r>
          </a:p>
        </p:txBody>
      </p:sp>
      <p:sp>
        <p:nvSpPr>
          <p:cNvPr id="3" name="TextBox 2">
            <a:extLst>
              <a:ext uri="{FF2B5EF4-FFF2-40B4-BE49-F238E27FC236}">
                <a16:creationId xmlns:a16="http://schemas.microsoft.com/office/drawing/2014/main" id="{BBB27665-19FE-EA49-678B-974DD8DA7002}"/>
              </a:ext>
            </a:extLst>
          </p:cNvPr>
          <p:cNvSpPr txBox="1"/>
          <p:nvPr/>
        </p:nvSpPr>
        <p:spPr>
          <a:xfrm>
            <a:off x="440106" y="1569780"/>
            <a:ext cx="4082908" cy="458971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encampments that existed, such as the one at Guildford Lawn, in the area that we now know as Ramsgate, would have looked something like this.</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Hunting and gathering was an important part of daily life and people would have been nomadic – moving from place to place. Encampments needed to be easy to pack up and move so that people could follow the herds of animals and find seasonal plants to eat.</a:t>
            </a:r>
          </a:p>
        </p:txBody>
      </p:sp>
      <p:sp>
        <p:nvSpPr>
          <p:cNvPr id="5" name="Rectangle 4" descr="A drawing of what stone age encampment might have looked. There are 3 tents around a fire in the woods. There is a man going hunting, someone preparing fish, someone making food with the help of s child, and someone fishing.">
            <a:extLst>
              <a:ext uri="{FF2B5EF4-FFF2-40B4-BE49-F238E27FC236}">
                <a16:creationId xmlns:a16="http://schemas.microsoft.com/office/drawing/2014/main" id="{14B9E646-F6C6-E0AA-D6F9-5363128AC9E7}"/>
              </a:ext>
            </a:extLst>
          </p:cNvPr>
          <p:cNvSpPr/>
          <p:nvPr/>
        </p:nvSpPr>
        <p:spPr>
          <a:xfrm>
            <a:off x="4523014" y="0"/>
            <a:ext cx="7668984"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36231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uiExpand="1" build="allAtOnce"/>
    </p:bldLst>
  </p:timing>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A9211BC-329F-109D-3609-68A381160B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C17193-7C84-3AC3-FA8A-8EE518489822}"/>
              </a:ext>
            </a:extLst>
          </p:cNvPr>
          <p:cNvSpPr>
            <a:spLocks noGrp="1"/>
          </p:cNvSpPr>
          <p:nvPr>
            <p:ph type="ctrTitle"/>
          </p:nvPr>
        </p:nvSpPr>
        <p:spPr>
          <a:xfrm>
            <a:off x="1524000" y="-1577788"/>
            <a:ext cx="9144000" cy="910198"/>
          </a:xfrm>
        </p:spPr>
        <p:txBody>
          <a:bodyPr>
            <a:normAutofit fontScale="90000"/>
          </a:bodyPr>
          <a:lstStyle/>
          <a:p>
            <a:r>
              <a:rPr lang="en-US" dirty="0"/>
              <a:t>Bronze Age</a:t>
            </a:r>
          </a:p>
        </p:txBody>
      </p:sp>
      <p:sp>
        <p:nvSpPr>
          <p:cNvPr id="4" name="TextBox 3">
            <a:extLst>
              <a:ext uri="{FF2B5EF4-FFF2-40B4-BE49-F238E27FC236}">
                <a16:creationId xmlns:a16="http://schemas.microsoft.com/office/drawing/2014/main" id="{186FDA8F-3B41-47D7-219C-DFA9C6411F9F}"/>
              </a:ext>
            </a:extLst>
          </p:cNvPr>
          <p:cNvSpPr txBox="1"/>
          <p:nvPr/>
        </p:nvSpPr>
        <p:spPr>
          <a:xfrm>
            <a:off x="0" y="-83093"/>
            <a:ext cx="7950200" cy="354649"/>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excavations took place?</a:t>
            </a:r>
          </a:p>
        </p:txBody>
      </p:sp>
      <p:sp>
        <p:nvSpPr>
          <p:cNvPr id="5" name="Title 1">
            <a:extLst>
              <a:ext uri="{FF2B5EF4-FFF2-40B4-BE49-F238E27FC236}">
                <a16:creationId xmlns:a16="http://schemas.microsoft.com/office/drawing/2014/main" id="{338E8B75-E65C-B162-2B87-6D552971A2FE}"/>
              </a:ext>
            </a:extLst>
          </p:cNvPr>
          <p:cNvSpPr txBox="1">
            <a:spLocks/>
          </p:cNvSpPr>
          <p:nvPr/>
        </p:nvSpPr>
        <p:spPr>
          <a:xfrm>
            <a:off x="494269" y="606227"/>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6600" dirty="0">
                <a:ln w="12700">
                  <a:noFill/>
                </a:ln>
                <a:latin typeface="Superclarendon Rg" panose="02060605060000020003" pitchFamily="18" charset="77"/>
              </a:rPr>
              <a:t>Bronze Age</a:t>
            </a:r>
          </a:p>
        </p:txBody>
      </p:sp>
      <p:pic>
        <p:nvPicPr>
          <p:cNvPr id="3" name="Picture 2">
            <a:extLst>
              <a:ext uri="{FF2B5EF4-FFF2-40B4-BE49-F238E27FC236}">
                <a16:creationId xmlns:a16="http://schemas.microsoft.com/office/drawing/2014/main" id="{1D3ACD3C-3BDB-0471-F544-D59FCBDE5F9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88325" y="-1"/>
            <a:ext cx="1403675" cy="1285103"/>
          </a:xfrm>
          <a:prstGeom prst="rect">
            <a:avLst/>
          </a:prstGeom>
        </p:spPr>
      </p:pic>
      <p:pic>
        <p:nvPicPr>
          <p:cNvPr id="14" name="Picture 13" descr="A map of the coast of the Uk with an outline of where Ramsgate is located, among with a dot indicating where Ciffsend is to the left.">
            <a:extLst>
              <a:ext uri="{FF2B5EF4-FFF2-40B4-BE49-F238E27FC236}">
                <a16:creationId xmlns:a16="http://schemas.microsoft.com/office/drawing/2014/main" id="{25607B88-8223-899B-5674-AF55DEDFFA5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5834" y="1647699"/>
            <a:ext cx="7804604" cy="4137678"/>
          </a:xfrm>
          <a:prstGeom prst="rect">
            <a:avLst/>
          </a:prstGeom>
        </p:spPr>
      </p:pic>
      <p:sp>
        <p:nvSpPr>
          <p:cNvPr id="6" name="TextBox 5">
            <a:extLst>
              <a:ext uri="{FF2B5EF4-FFF2-40B4-BE49-F238E27FC236}">
                <a16:creationId xmlns:a16="http://schemas.microsoft.com/office/drawing/2014/main" id="{33A5AD45-E30B-B3D9-2AB9-065C1AEC2D1E}"/>
              </a:ext>
            </a:extLst>
          </p:cNvPr>
          <p:cNvSpPr txBox="1"/>
          <p:nvPr/>
        </p:nvSpPr>
        <p:spPr>
          <a:xfrm>
            <a:off x="8525042" y="1285103"/>
            <a:ext cx="3172689" cy="486287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We know a lot about the area of Thanet during the Bronze Age, as a large excavation took place in an area known as Cliffsend.</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This area would have been on the edges of the flooded </a:t>
            </a:r>
            <a:r>
              <a:rPr lang="en-GB" sz="1600" dirty="0" err="1">
                <a:latin typeface="Linkpen 17a Print" panose="03050602060000000000" pitchFamily="66" charset="77"/>
              </a:rPr>
              <a:t>Wantsum</a:t>
            </a:r>
            <a:r>
              <a:rPr lang="en-GB" sz="1600" dirty="0">
                <a:latin typeface="Linkpen 17a Print" panose="03050602060000000000" pitchFamily="66" charset="77"/>
              </a:rPr>
              <a:t> Channel, showing that people chose to live near this newly formed river.</a:t>
            </a:r>
          </a:p>
        </p:txBody>
      </p:sp>
    </p:spTree>
    <p:extLst>
      <p:ext uri="{BB962C8B-B14F-4D97-AF65-F5344CB8AC3E}">
        <p14:creationId xmlns:p14="http://schemas.microsoft.com/office/powerpoint/2010/main" val="24585549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uiExpand="1"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431</TotalTime>
  <Words>1230</Words>
  <Application>Microsoft Macintosh PowerPoint</Application>
  <PresentationFormat>Widescreen</PresentationFormat>
  <Paragraphs>137</Paragraphs>
  <Slides>18</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Linkpen 17a Print</vt:lpstr>
      <vt:lpstr>Calibri</vt:lpstr>
      <vt:lpstr>Superclarendon Rg</vt:lpstr>
      <vt:lpstr>Calibri Light</vt:lpstr>
      <vt:lpstr>Aptos</vt:lpstr>
      <vt:lpstr>Office Theme</vt:lpstr>
      <vt:lpstr>Ramsgate - Stone Age to Iron Age</vt:lpstr>
      <vt:lpstr>Questions</vt:lpstr>
      <vt:lpstr>An ever changing area</vt:lpstr>
      <vt:lpstr>Isle of Thanet</vt:lpstr>
      <vt:lpstr>Wantsum Channel</vt:lpstr>
      <vt:lpstr>Timeline</vt:lpstr>
      <vt:lpstr>Guildford Lawn</vt:lpstr>
      <vt:lpstr>Mesolithic Encampment</vt:lpstr>
      <vt:lpstr>Bronze Age</vt:lpstr>
      <vt:lpstr>Discoveries – early bronze age</vt:lpstr>
      <vt:lpstr>What are round barrows?</vt:lpstr>
      <vt:lpstr>What are round barrows part 2</vt:lpstr>
      <vt:lpstr>Discoveries – late bronze age</vt:lpstr>
      <vt:lpstr>Burial Pit</vt:lpstr>
      <vt:lpstr>What do we know about Burial 3675?</vt:lpstr>
      <vt:lpstr>Iron Age</vt:lpstr>
      <vt:lpstr>Iron Age page 2</vt:lpstr>
      <vt:lpstr>End of the ‘Ages’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Hannah Johnson</cp:lastModifiedBy>
  <cp:revision>46</cp:revision>
  <dcterms:created xsi:type="dcterms:W3CDTF">2022-12-09T08:02:53Z</dcterms:created>
  <dcterms:modified xsi:type="dcterms:W3CDTF">2024-09-30T14:06:52Z</dcterms:modified>
</cp:coreProperties>
</file>