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7"/>
  </p:notesMasterIdLst>
  <p:sldIdLst>
    <p:sldId id="256" r:id="rId2"/>
    <p:sldId id="257" r:id="rId3"/>
    <p:sldId id="258" r:id="rId4"/>
    <p:sldId id="260" r:id="rId5"/>
    <p:sldId id="272" r:id="rId6"/>
    <p:sldId id="262" r:id="rId7"/>
    <p:sldId id="263" r:id="rId8"/>
    <p:sldId id="264" r:id="rId9"/>
    <p:sldId id="265" r:id="rId10"/>
    <p:sldId id="266" r:id="rId11"/>
    <p:sldId id="269" r:id="rId12"/>
    <p:sldId id="267" r:id="rId13"/>
    <p:sldId id="270" r:id="rId14"/>
    <p:sldId id="271" r:id="rId15"/>
    <p:sldId id="268"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
      <p:font typeface="Nunito" panose="00000500000000000000" pitchFamily="2" charset="0"/>
      <p:regular r:id="rId24"/>
      <p:bold r:id="rId25"/>
      <p:italic r:id="rId26"/>
      <p:boldItalic r:id="rId2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5A58"/>
    <a:srgbClr val="FAB721"/>
    <a:srgbClr val="689175"/>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279"/>
    <p:restoredTop sz="96327"/>
  </p:normalViewPr>
  <p:slideViewPr>
    <p:cSldViewPr snapToGrid="0">
      <p:cViewPr varScale="1">
        <p:scale>
          <a:sx n="80" d="100"/>
          <a:sy n="80" d="100"/>
        </p:scale>
        <p:origin x="132" y="140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D7D228-46CC-0642-B8A5-BCBA6801D896}" type="datetimeFigureOut">
              <a:rPr lang="en-US" smtClean="0"/>
              <a:t>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5FC277-5B1A-3E4E-B079-CC5EE085369E}" type="slidenum">
              <a:rPr lang="en-US" smtClean="0"/>
              <a:t>‹#›</a:t>
            </a:fld>
            <a:endParaRPr lang="en-US"/>
          </a:p>
        </p:txBody>
      </p:sp>
    </p:spTree>
    <p:extLst>
      <p:ext uri="{BB962C8B-B14F-4D97-AF65-F5344CB8AC3E}">
        <p14:creationId xmlns:p14="http://schemas.microsoft.com/office/powerpoint/2010/main" val="3872331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1</a:t>
            </a:fld>
            <a:endParaRPr lang="en-US"/>
          </a:p>
        </p:txBody>
      </p:sp>
    </p:spTree>
    <p:extLst>
      <p:ext uri="{BB962C8B-B14F-4D97-AF65-F5344CB8AC3E}">
        <p14:creationId xmlns:p14="http://schemas.microsoft.com/office/powerpoint/2010/main" val="5723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10</a:t>
            </a:fld>
            <a:endParaRPr lang="en-US"/>
          </a:p>
        </p:txBody>
      </p:sp>
    </p:spTree>
    <p:extLst>
      <p:ext uri="{BB962C8B-B14F-4D97-AF65-F5344CB8AC3E}">
        <p14:creationId xmlns:p14="http://schemas.microsoft.com/office/powerpoint/2010/main" val="18095278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11</a:t>
            </a:fld>
            <a:endParaRPr lang="en-US"/>
          </a:p>
        </p:txBody>
      </p:sp>
    </p:spTree>
    <p:extLst>
      <p:ext uri="{BB962C8B-B14F-4D97-AF65-F5344CB8AC3E}">
        <p14:creationId xmlns:p14="http://schemas.microsoft.com/office/powerpoint/2010/main" val="2291812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12</a:t>
            </a:fld>
            <a:endParaRPr lang="en-US"/>
          </a:p>
        </p:txBody>
      </p:sp>
    </p:spTree>
    <p:extLst>
      <p:ext uri="{BB962C8B-B14F-4D97-AF65-F5344CB8AC3E}">
        <p14:creationId xmlns:p14="http://schemas.microsoft.com/office/powerpoint/2010/main" val="2741036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13</a:t>
            </a:fld>
            <a:endParaRPr lang="en-US"/>
          </a:p>
        </p:txBody>
      </p:sp>
    </p:spTree>
    <p:extLst>
      <p:ext uri="{BB962C8B-B14F-4D97-AF65-F5344CB8AC3E}">
        <p14:creationId xmlns:p14="http://schemas.microsoft.com/office/powerpoint/2010/main" val="1303788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14</a:t>
            </a:fld>
            <a:endParaRPr lang="en-US"/>
          </a:p>
        </p:txBody>
      </p:sp>
    </p:spTree>
    <p:extLst>
      <p:ext uri="{BB962C8B-B14F-4D97-AF65-F5344CB8AC3E}">
        <p14:creationId xmlns:p14="http://schemas.microsoft.com/office/powerpoint/2010/main" val="3534294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15</a:t>
            </a:fld>
            <a:endParaRPr lang="en-US"/>
          </a:p>
        </p:txBody>
      </p:sp>
    </p:spTree>
    <p:extLst>
      <p:ext uri="{BB962C8B-B14F-4D97-AF65-F5344CB8AC3E}">
        <p14:creationId xmlns:p14="http://schemas.microsoft.com/office/powerpoint/2010/main" val="35265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2</a:t>
            </a:fld>
            <a:endParaRPr lang="en-US"/>
          </a:p>
        </p:txBody>
      </p:sp>
    </p:spTree>
    <p:extLst>
      <p:ext uri="{BB962C8B-B14F-4D97-AF65-F5344CB8AC3E}">
        <p14:creationId xmlns:p14="http://schemas.microsoft.com/office/powerpoint/2010/main" val="51436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3</a:t>
            </a:fld>
            <a:endParaRPr lang="en-US"/>
          </a:p>
        </p:txBody>
      </p:sp>
    </p:spTree>
    <p:extLst>
      <p:ext uri="{BB962C8B-B14F-4D97-AF65-F5344CB8AC3E}">
        <p14:creationId xmlns:p14="http://schemas.microsoft.com/office/powerpoint/2010/main" val="2495487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4</a:t>
            </a:fld>
            <a:endParaRPr lang="en-US"/>
          </a:p>
        </p:txBody>
      </p:sp>
    </p:spTree>
    <p:extLst>
      <p:ext uri="{BB962C8B-B14F-4D97-AF65-F5344CB8AC3E}">
        <p14:creationId xmlns:p14="http://schemas.microsoft.com/office/powerpoint/2010/main" val="490275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5</a:t>
            </a:fld>
            <a:endParaRPr lang="en-US"/>
          </a:p>
        </p:txBody>
      </p:sp>
    </p:spTree>
    <p:extLst>
      <p:ext uri="{BB962C8B-B14F-4D97-AF65-F5344CB8AC3E}">
        <p14:creationId xmlns:p14="http://schemas.microsoft.com/office/powerpoint/2010/main" val="2215655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6</a:t>
            </a:fld>
            <a:endParaRPr lang="en-US"/>
          </a:p>
        </p:txBody>
      </p:sp>
    </p:spTree>
    <p:extLst>
      <p:ext uri="{BB962C8B-B14F-4D97-AF65-F5344CB8AC3E}">
        <p14:creationId xmlns:p14="http://schemas.microsoft.com/office/powerpoint/2010/main" val="4093974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7</a:t>
            </a:fld>
            <a:endParaRPr lang="en-US"/>
          </a:p>
        </p:txBody>
      </p:sp>
    </p:spTree>
    <p:extLst>
      <p:ext uri="{BB962C8B-B14F-4D97-AF65-F5344CB8AC3E}">
        <p14:creationId xmlns:p14="http://schemas.microsoft.com/office/powerpoint/2010/main" val="1696728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8</a:t>
            </a:fld>
            <a:endParaRPr lang="en-US"/>
          </a:p>
        </p:txBody>
      </p:sp>
    </p:spTree>
    <p:extLst>
      <p:ext uri="{BB962C8B-B14F-4D97-AF65-F5344CB8AC3E}">
        <p14:creationId xmlns:p14="http://schemas.microsoft.com/office/powerpoint/2010/main" val="3576063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25FC277-5B1A-3E4E-B079-CC5EE085369E}" type="slidenum">
              <a:rPr lang="en-US" smtClean="0"/>
              <a:t>9</a:t>
            </a:fld>
            <a:endParaRPr lang="en-US"/>
          </a:p>
        </p:txBody>
      </p:sp>
    </p:spTree>
    <p:extLst>
      <p:ext uri="{BB962C8B-B14F-4D97-AF65-F5344CB8AC3E}">
        <p14:creationId xmlns:p14="http://schemas.microsoft.com/office/powerpoint/2010/main" val="1961441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7.pn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3.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8.png"/><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1.png"/><Relationship Id="rId10"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D784FB-54A1-EBB8-8E6A-247B939B4484}"/>
              </a:ext>
            </a:extLst>
          </p:cNvPr>
          <p:cNvSpPr>
            <a:spLocks noGrp="1"/>
          </p:cNvSpPr>
          <p:nvPr>
            <p:ph type="ctrTitle"/>
          </p:nvPr>
        </p:nvSpPr>
        <p:spPr>
          <a:xfrm>
            <a:off x="1311123" y="-2690220"/>
            <a:ext cx="9144000" cy="2387600"/>
          </a:xfrm>
        </p:spPr>
        <p:txBody>
          <a:bodyPr/>
          <a:lstStyle/>
          <a:p>
            <a:r>
              <a:rPr lang="en-US" dirty="0"/>
              <a:t>How did Middlesbrough Begin?</a:t>
            </a:r>
          </a:p>
        </p:txBody>
      </p:sp>
      <p:pic>
        <p:nvPicPr>
          <p:cNvPr id="4" name="Picture 3" descr="A title that says &quot;How did Middlesbrough being?&quot;">
            <a:extLst>
              <a:ext uri="{FF2B5EF4-FFF2-40B4-BE49-F238E27FC236}">
                <a16:creationId xmlns:a16="http://schemas.microsoft.com/office/drawing/2014/main" id="{2EDFEF15-FF50-F946-B381-22271D8CE58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9"/>
          </a:xfrm>
          <a:prstGeom prst="rect">
            <a:avLst/>
          </a:prstGeom>
        </p:spPr>
      </p:pic>
      <p:pic>
        <p:nvPicPr>
          <p:cNvPr id="9" name="Picture 8" descr="Front view of a priory building, a crucifix fits above a round window.">
            <a:extLst>
              <a:ext uri="{FF2B5EF4-FFF2-40B4-BE49-F238E27FC236}">
                <a16:creationId xmlns:a16="http://schemas.microsoft.com/office/drawing/2014/main" id="{010DC867-87C8-E427-DD50-9C1E5568531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6"/>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39505887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D7C7F3-BE69-322A-9DE6-6CEAD974199A}"/>
              </a:ext>
            </a:extLst>
          </p:cNvPr>
          <p:cNvSpPr>
            <a:spLocks noGrp="1"/>
          </p:cNvSpPr>
          <p:nvPr>
            <p:ph type="ctrTitle"/>
          </p:nvPr>
        </p:nvSpPr>
        <p:spPr>
          <a:xfrm>
            <a:off x="1524000" y="-2620213"/>
            <a:ext cx="9144000" cy="2387600"/>
          </a:xfrm>
        </p:spPr>
        <p:txBody>
          <a:bodyPr/>
          <a:lstStyle/>
          <a:p>
            <a:r>
              <a:rPr lang="en-US" dirty="0"/>
              <a:t>Middlesbrough</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379969" y="1455541"/>
            <a:ext cx="2369160" cy="3770263"/>
          </a:xfrm>
          <a:prstGeom prst="rect">
            <a:avLst/>
          </a:prstGeom>
          <a:noFill/>
        </p:spPr>
        <p:txBody>
          <a:bodyPr wrap="square">
            <a:spAutoFit/>
          </a:bodyPr>
          <a:lstStyle/>
          <a:p>
            <a:pPr>
              <a:lnSpc>
                <a:spcPts val="2420"/>
              </a:lnSpc>
            </a:pPr>
            <a:r>
              <a:rPr lang="en-GB" sz="1600" dirty="0">
                <a:latin typeface="Linkpen 17a Print" panose="03050602060000000000" pitchFamily="66" charset="77"/>
              </a:rPr>
              <a:t>Whilst we know of people living in the surrounding areas for thousands of years, the first evidence of people living on the site, where Middlesbrough now stands, is much more recent.</a:t>
            </a:r>
          </a:p>
        </p:txBody>
      </p:sp>
      <p:pic>
        <p:nvPicPr>
          <p:cNvPr id="5" name="Picture 4" descr="A map of land and water with a river coming inland, with a yellow marker where Middlesbrough is located.">
            <a:extLst>
              <a:ext uri="{FF2B5EF4-FFF2-40B4-BE49-F238E27FC236}">
                <a16:creationId xmlns:a16="http://schemas.microsoft.com/office/drawing/2014/main" id="{EF82593B-5345-6352-FCDD-3C1399D2E8B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863431" y="848239"/>
            <a:ext cx="8834300" cy="5158639"/>
          </a:xfrm>
          <a:prstGeom prst="rect">
            <a:avLst/>
          </a:prstGeom>
        </p:spPr>
      </p:pic>
      <p:pic>
        <p:nvPicPr>
          <p:cNvPr id="6" name="Picture 5">
            <a:extLst>
              <a:ext uri="{FF2B5EF4-FFF2-40B4-BE49-F238E27FC236}">
                <a16:creationId xmlns:a16="http://schemas.microsoft.com/office/drawing/2014/main" id="{F92AD13C-45C0-93B6-9C4F-9436B81F1181}"/>
              </a:ext>
              <a:ext uri="{C183D7F6-B498-43B3-948B-1728B52AA6E4}">
                <adec:decorative xmlns:adec="http://schemas.microsoft.com/office/drawing/2017/decorative" val="1"/>
              </a:ext>
            </a:extLst>
          </p:cNvPr>
          <p:cNvPicPr>
            <a:picLocks noChangeAspect="1"/>
          </p:cNvPicPr>
          <p:nvPr/>
        </p:nvPicPr>
        <p:blipFill rotWithShape="1">
          <a:blip r:embed="rId5"/>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12184760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CCC46D-C6C2-E580-0D77-1BD6A1EBBE32}"/>
              </a:ext>
            </a:extLst>
          </p:cNvPr>
          <p:cNvSpPr>
            <a:spLocks noGrp="1"/>
          </p:cNvSpPr>
          <p:nvPr>
            <p:ph type="ctrTitle"/>
          </p:nvPr>
        </p:nvSpPr>
        <p:spPr>
          <a:xfrm>
            <a:off x="1524000" y="-2721703"/>
            <a:ext cx="9144000" cy="2387600"/>
          </a:xfrm>
        </p:spPr>
        <p:txBody>
          <a:bodyPr/>
          <a:lstStyle/>
          <a:p>
            <a:r>
              <a:rPr lang="en-US" dirty="0"/>
              <a:t>P</a:t>
            </a:r>
            <a:r>
              <a:rPr lang="en-US" baseline="0" dirty="0"/>
              <a:t>riory</a:t>
            </a:r>
            <a:endParaRPr lang="en-US" dirty="0"/>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pic>
        <p:nvPicPr>
          <p:cNvPr id="9" name="Picture 8" descr="A drawing of a building. It has a large round window on the front, with three towers.">
            <a:extLst>
              <a:ext uri="{FF2B5EF4-FFF2-40B4-BE49-F238E27FC236}">
                <a16:creationId xmlns:a16="http://schemas.microsoft.com/office/drawing/2014/main" id="{5F4A8127-FBFE-00B3-DEAD-CAFB8634D1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864" y="115882"/>
            <a:ext cx="5563876" cy="336130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231605" y="521122"/>
            <a:ext cx="5503196" cy="692497"/>
          </a:xfrm>
          <a:prstGeom prst="rect">
            <a:avLst/>
          </a:prstGeom>
          <a:noFill/>
        </p:spPr>
        <p:txBody>
          <a:bodyPr wrap="square">
            <a:spAutoFit/>
          </a:bodyPr>
          <a:lstStyle/>
          <a:p>
            <a:pPr>
              <a:lnSpc>
                <a:spcPts val="2420"/>
              </a:lnSpc>
            </a:pPr>
            <a:r>
              <a:rPr lang="en-GB" sz="1600" dirty="0">
                <a:latin typeface="Linkpen 17a Print" panose="03050602060000000000" pitchFamily="66" charset="77"/>
              </a:rPr>
              <a:t>Middlesbrough started as a priory on the south bank of the River Tees.</a:t>
            </a:r>
          </a:p>
        </p:txBody>
      </p:sp>
      <p:sp>
        <p:nvSpPr>
          <p:cNvPr id="12" name="Rectangle 11">
            <a:extLst>
              <a:ext uri="{FF2B5EF4-FFF2-40B4-BE49-F238E27FC236}">
                <a16:creationId xmlns:a16="http://schemas.microsoft.com/office/drawing/2014/main" id="{704FFE76-10BF-1A6F-1565-353AC7C38F95}"/>
              </a:ext>
            </a:extLst>
          </p:cNvPr>
          <p:cNvSpPr/>
          <p:nvPr/>
        </p:nvSpPr>
        <p:spPr>
          <a:xfrm>
            <a:off x="6315797" y="1526077"/>
            <a:ext cx="5156200" cy="1673825"/>
          </a:xfrm>
          <a:prstGeom prst="rect">
            <a:avLst/>
          </a:prstGeom>
          <a:solidFill>
            <a:srgbClr val="FAB72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en-US" sz="1600" dirty="0">
                <a:solidFill>
                  <a:schemeClr val="tx1"/>
                </a:solidFill>
                <a:latin typeface="Linkpen 17a Print" panose="03050602060000000000" pitchFamily="66" charset="77"/>
              </a:rPr>
              <a:t>A priory </a:t>
            </a:r>
            <a:r>
              <a:rPr lang="en-US" sz="1600">
                <a:solidFill>
                  <a:schemeClr val="tx1"/>
                </a:solidFill>
                <a:latin typeface="Linkpen 17a Print" panose="03050602060000000000" pitchFamily="66" charset="77"/>
              </a:rPr>
              <a:t>is a small </a:t>
            </a:r>
            <a:r>
              <a:rPr lang="en-US" sz="1600" dirty="0">
                <a:solidFill>
                  <a:schemeClr val="tx1"/>
                </a:solidFill>
                <a:latin typeface="Linkpen 17a Print" panose="03050602060000000000" pitchFamily="66" charset="77"/>
              </a:rPr>
              <a:t>monastery or nunnery that is governed by a prior or prioress. It is a Christian place of religious importance.</a:t>
            </a:r>
          </a:p>
        </p:txBody>
      </p:sp>
      <p:sp>
        <p:nvSpPr>
          <p:cNvPr id="13" name="TextBox 12">
            <a:extLst>
              <a:ext uri="{FF2B5EF4-FFF2-40B4-BE49-F238E27FC236}">
                <a16:creationId xmlns:a16="http://schemas.microsoft.com/office/drawing/2014/main" id="{BA5418DE-5A79-2D69-1BB2-E909705396F0}"/>
              </a:ext>
            </a:extLst>
          </p:cNvPr>
          <p:cNvSpPr txBox="1"/>
          <p:nvPr/>
        </p:nvSpPr>
        <p:spPr>
          <a:xfrm>
            <a:off x="635000" y="3498896"/>
            <a:ext cx="11252201" cy="1000274"/>
          </a:xfrm>
          <a:prstGeom prst="rect">
            <a:avLst/>
          </a:prstGeom>
          <a:noFill/>
        </p:spPr>
        <p:txBody>
          <a:bodyPr wrap="square">
            <a:spAutoFit/>
          </a:bodyPr>
          <a:lstStyle/>
          <a:p>
            <a:pPr>
              <a:lnSpc>
                <a:spcPts val="2420"/>
              </a:lnSpc>
            </a:pPr>
            <a:r>
              <a:rPr lang="en-GB" sz="1600" dirty="0">
                <a:latin typeface="Linkpen 17a Print" panose="03050602060000000000" pitchFamily="66" charset="77"/>
              </a:rPr>
              <a:t>The priory was founded on land that Robert de Brus gave to Whitby Abbey in 1119.</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It is thought that the priory was located on a site near where the Old Town Hall is today.</a:t>
            </a:r>
          </a:p>
        </p:txBody>
      </p:sp>
      <p:pic>
        <p:nvPicPr>
          <p:cNvPr id="10" name="Picture 9" descr="A picture of a timeline from 3,500 BC to AD 2000. &#10;There are is one box on it that says &quot;AD1119 - Priory founded on the site&quot;">
            <a:extLst>
              <a:ext uri="{FF2B5EF4-FFF2-40B4-BE49-F238E27FC236}">
                <a16:creationId xmlns:a16="http://schemas.microsoft.com/office/drawing/2014/main" id="{56747BB8-3780-1EA4-F6A6-5F18405F773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8026" y="4255699"/>
            <a:ext cx="12191978" cy="2419957"/>
          </a:xfrm>
          <a:prstGeom prst="rect">
            <a:avLst/>
          </a:prstGeom>
        </p:spPr>
      </p:pic>
      <p:pic>
        <p:nvPicPr>
          <p:cNvPr id="5" name="Picture 4">
            <a:extLst>
              <a:ext uri="{FF2B5EF4-FFF2-40B4-BE49-F238E27FC236}">
                <a16:creationId xmlns:a16="http://schemas.microsoft.com/office/drawing/2014/main" id="{F93202A2-A019-3F2C-7424-E1A64C8FEBC0}"/>
              </a:ext>
              <a:ext uri="{C183D7F6-B498-43B3-948B-1728B52AA6E4}">
                <adec:decorative xmlns:adec="http://schemas.microsoft.com/office/drawing/2017/decorative" val="1"/>
              </a:ext>
            </a:extLst>
          </p:cNvPr>
          <p:cNvPicPr>
            <a:picLocks noChangeAspect="1"/>
          </p:cNvPicPr>
          <p:nvPr/>
        </p:nvPicPr>
        <p:blipFill rotWithShape="1">
          <a:blip r:embed="rId6"/>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22101146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fade">
                                      <p:cBhvr>
                                        <p:cTn id="19" dur="500"/>
                                        <p:tgtEl>
                                          <p:spTgt spid="13">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xEl>
                                              <p:pRg st="2" end="2"/>
                                            </p:txEl>
                                          </p:spTgt>
                                        </p:tgtEl>
                                        <p:attrNameLst>
                                          <p:attrName>style.visibility</p:attrName>
                                        </p:attrNameLst>
                                      </p:cBhvr>
                                      <p:to>
                                        <p:strVal val="visible"/>
                                      </p:to>
                                    </p:set>
                                    <p:animEffect transition="in" filter="fade">
                                      <p:cBhvr>
                                        <p:cTn id="23" dur="500"/>
                                        <p:tgtEl>
                                          <p:spTgt spid="13">
                                            <p:txEl>
                                              <p:pRg st="2" end="2"/>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2" grpId="0" animBg="1"/>
      <p:bldP spid="13"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29BC05-7552-AA2E-486D-BA623AD95018}"/>
              </a:ext>
            </a:extLst>
          </p:cNvPr>
          <p:cNvSpPr>
            <a:spLocks noGrp="1"/>
          </p:cNvSpPr>
          <p:nvPr>
            <p:ph type="ctrTitle"/>
          </p:nvPr>
        </p:nvSpPr>
        <p:spPr>
          <a:xfrm>
            <a:off x="1524000" y="-2719021"/>
            <a:ext cx="9144000" cy="2387600"/>
          </a:xfrm>
        </p:spPr>
        <p:txBody>
          <a:bodyPr/>
          <a:lstStyle/>
          <a:p>
            <a:r>
              <a:rPr lang="en-US" dirty="0"/>
              <a:t>Monks</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68868" y="486317"/>
            <a:ext cx="848463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first time Middlesbrough is mentioned it is spelled, </a:t>
            </a:r>
            <a:r>
              <a:rPr lang="en-GB" sz="1600" dirty="0" err="1">
                <a:latin typeface="Linkpen 17a Print" panose="03050602060000000000" pitchFamily="66" charset="77"/>
              </a:rPr>
              <a:t>Mydilsburgh</a:t>
            </a:r>
            <a:r>
              <a:rPr lang="en-GB" sz="1600" dirty="0">
                <a:latin typeface="Linkpen 17a Print" panose="03050602060000000000" pitchFamily="66" charset="77"/>
              </a:rPr>
              <a:t>. This is Anglo-Saxon meaning ‘middle fortress’– a reference to the priory being a middle stopping point between the important Christian locations of Whitby and Durham.</a:t>
            </a:r>
          </a:p>
        </p:txBody>
      </p:sp>
      <p:sp>
        <p:nvSpPr>
          <p:cNvPr id="6" name="TextBox 5">
            <a:extLst>
              <a:ext uri="{FF2B5EF4-FFF2-40B4-BE49-F238E27FC236}">
                <a16:creationId xmlns:a16="http://schemas.microsoft.com/office/drawing/2014/main" id="{C0C6E5B9-BF54-55B9-B1C3-C1A7C67C3F17}"/>
              </a:ext>
            </a:extLst>
          </p:cNvPr>
          <p:cNvSpPr txBox="1"/>
          <p:nvPr/>
        </p:nvSpPr>
        <p:spPr>
          <a:xfrm>
            <a:off x="468868" y="2135912"/>
            <a:ext cx="8484631" cy="402802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prior looked after the monks who lived and work in the priory. There were many priors who lived at Middlesbrough Priory over the next few hundred years. Some that we know of include:</a:t>
            </a:r>
          </a:p>
          <a:p>
            <a:pPr>
              <a:lnSpc>
                <a:spcPct val="150000"/>
              </a:lnSpc>
            </a:pPr>
            <a:endParaRPr lang="en-GB" sz="1600" dirty="0">
              <a:latin typeface="Linkpen 17a Print" panose="03050602060000000000" pitchFamily="66" charset="77"/>
            </a:endParaRPr>
          </a:p>
          <a:p>
            <a:pPr algn="ctr">
              <a:lnSpc>
                <a:spcPct val="150000"/>
              </a:lnSpc>
            </a:pPr>
            <a:r>
              <a:rPr lang="en-GB" dirty="0">
                <a:latin typeface="Linkpen 17a Print" panose="03050602060000000000" pitchFamily="66" charset="77"/>
              </a:rPr>
              <a:t>Thomas de </a:t>
            </a:r>
            <a:r>
              <a:rPr lang="en-GB" dirty="0" err="1">
                <a:latin typeface="Linkpen 17a Print" panose="03050602060000000000" pitchFamily="66" charset="77"/>
              </a:rPr>
              <a:t>Hawkesgarth</a:t>
            </a:r>
            <a:r>
              <a:rPr lang="en-GB" dirty="0">
                <a:latin typeface="Linkpen 17a Print" panose="03050602060000000000" pitchFamily="66" charset="77"/>
              </a:rPr>
              <a:t> 1386-1393</a:t>
            </a:r>
          </a:p>
          <a:p>
            <a:pPr algn="ctr">
              <a:lnSpc>
                <a:spcPct val="150000"/>
              </a:lnSpc>
            </a:pPr>
            <a:r>
              <a:rPr lang="en-GB" dirty="0">
                <a:latin typeface="Linkpen 17a Print" panose="03050602060000000000" pitchFamily="66" charset="77"/>
              </a:rPr>
              <a:t>Stephen de Ormesby 1397-1398</a:t>
            </a:r>
          </a:p>
          <a:p>
            <a:pPr algn="ctr">
              <a:lnSpc>
                <a:spcPct val="150000"/>
              </a:lnSpc>
            </a:pPr>
            <a:r>
              <a:rPr lang="en-GB" dirty="0">
                <a:latin typeface="Linkpen 17a Print" panose="03050602060000000000" pitchFamily="66" charset="77"/>
              </a:rPr>
              <a:t>Robert </a:t>
            </a:r>
            <a:r>
              <a:rPr lang="en-GB" dirty="0" err="1">
                <a:latin typeface="Linkpen 17a Print" panose="03050602060000000000" pitchFamily="66" charset="77"/>
              </a:rPr>
              <a:t>Godale</a:t>
            </a:r>
            <a:r>
              <a:rPr lang="en-GB" dirty="0">
                <a:latin typeface="Linkpen 17a Print" panose="03050602060000000000" pitchFamily="66" charset="77"/>
              </a:rPr>
              <a:t> 1438-1452</a:t>
            </a:r>
          </a:p>
          <a:p>
            <a:pPr algn="ctr">
              <a:lnSpc>
                <a:spcPct val="150000"/>
              </a:lnSpc>
            </a:pPr>
            <a:r>
              <a:rPr lang="en-GB" dirty="0">
                <a:latin typeface="Linkpen 17a Print" panose="03050602060000000000" pitchFamily="66" charset="77"/>
              </a:rPr>
              <a:t>William Coulson 1459-1471</a:t>
            </a:r>
          </a:p>
          <a:p>
            <a:pPr algn="ctr">
              <a:lnSpc>
                <a:spcPct val="150000"/>
              </a:lnSpc>
            </a:pPr>
            <a:r>
              <a:rPr lang="en-GB" dirty="0">
                <a:latin typeface="Linkpen 17a Print" panose="03050602060000000000" pitchFamily="66" charset="77"/>
              </a:rPr>
              <a:t>William Clarkson 1521 – 1527</a:t>
            </a:r>
          </a:p>
          <a:p>
            <a:pPr algn="ctr">
              <a:lnSpc>
                <a:spcPct val="150000"/>
              </a:lnSpc>
            </a:pPr>
            <a:r>
              <a:rPr lang="en-GB" dirty="0">
                <a:latin typeface="Linkpen 17a Print" panose="03050602060000000000" pitchFamily="66" charset="77"/>
              </a:rPr>
              <a:t>John Hexham 1527</a:t>
            </a:r>
          </a:p>
        </p:txBody>
      </p:sp>
      <p:pic>
        <p:nvPicPr>
          <p:cNvPr id="5" name="Picture 4" descr="A drawing of an 11th century monk with a walking staff.">
            <a:extLst>
              <a:ext uri="{FF2B5EF4-FFF2-40B4-BE49-F238E27FC236}">
                <a16:creationId xmlns:a16="http://schemas.microsoft.com/office/drawing/2014/main" id="{6FAB27D3-4708-4002-23B1-D432565DC5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53499" y="343011"/>
            <a:ext cx="2905200" cy="5820927"/>
          </a:xfrm>
          <a:prstGeom prst="rect">
            <a:avLst/>
          </a:prstGeom>
        </p:spPr>
      </p:pic>
      <p:pic>
        <p:nvPicPr>
          <p:cNvPr id="7" name="Picture 6">
            <a:extLst>
              <a:ext uri="{FF2B5EF4-FFF2-40B4-BE49-F238E27FC236}">
                <a16:creationId xmlns:a16="http://schemas.microsoft.com/office/drawing/2014/main" id="{FC868E7E-EF80-A092-21CD-B34525573BA2}"/>
              </a:ext>
              <a:ext uri="{C183D7F6-B498-43B3-948B-1728B52AA6E4}">
                <adec:decorative xmlns:adec="http://schemas.microsoft.com/office/drawing/2017/decorative" val="1"/>
              </a:ext>
            </a:extLst>
          </p:cNvPr>
          <p:cNvPicPr>
            <a:picLocks noChangeAspect="1"/>
          </p:cNvPicPr>
          <p:nvPr/>
        </p:nvPicPr>
        <p:blipFill rotWithShape="1">
          <a:blip r:embed="rId5"/>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20541707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500"/>
                                        <p:tgtEl>
                                          <p:spTgt spid="6">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500"/>
                                        <p:tgtEl>
                                          <p:spTgt spid="6">
                                            <p:txEl>
                                              <p:pRg st="4" end="4"/>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animEffect transition="in" filter="fade">
                                      <p:cBhvr>
                                        <p:cTn id="31" dur="500"/>
                                        <p:tgtEl>
                                          <p:spTgt spid="6">
                                            <p:txEl>
                                              <p:pRg st="5" end="5"/>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
                                            <p:txEl>
                                              <p:pRg st="6" end="6"/>
                                            </p:txEl>
                                          </p:spTgt>
                                        </p:tgtEl>
                                        <p:attrNameLst>
                                          <p:attrName>style.visibility</p:attrName>
                                        </p:attrNameLst>
                                      </p:cBhvr>
                                      <p:to>
                                        <p:strVal val="visible"/>
                                      </p:to>
                                    </p:set>
                                    <p:animEffect transition="in" filter="fade">
                                      <p:cBhvr>
                                        <p:cTn id="35" dur="500"/>
                                        <p:tgtEl>
                                          <p:spTgt spid="6">
                                            <p:txEl>
                                              <p:pRg st="6" end="6"/>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xEl>
                                              <p:pRg st="7" end="7"/>
                                            </p:txEl>
                                          </p:spTgt>
                                        </p:tgtEl>
                                        <p:attrNameLst>
                                          <p:attrName>style.visibility</p:attrName>
                                        </p:attrNameLst>
                                      </p:cBhvr>
                                      <p:to>
                                        <p:strVal val="visible"/>
                                      </p:to>
                                    </p:set>
                                    <p:animEffect transition="in" filter="fade">
                                      <p:cBhvr>
                                        <p:cTn id="39"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8FC705-5EBA-9994-67B7-9F273D397A9F}"/>
              </a:ext>
            </a:extLst>
          </p:cNvPr>
          <p:cNvSpPr>
            <a:spLocks noGrp="1"/>
          </p:cNvSpPr>
          <p:nvPr>
            <p:ph type="ctrTitle"/>
          </p:nvPr>
        </p:nvSpPr>
        <p:spPr>
          <a:xfrm>
            <a:off x="1524000" y="-2824872"/>
            <a:ext cx="9144000" cy="2387600"/>
          </a:xfrm>
        </p:spPr>
        <p:txBody>
          <a:bodyPr/>
          <a:lstStyle/>
          <a:p>
            <a:r>
              <a:rPr lang="en-US" dirty="0"/>
              <a:t>King Henry VIII</a:t>
            </a:r>
          </a:p>
        </p:txBody>
      </p:sp>
      <p:pic>
        <p:nvPicPr>
          <p:cNvPr id="4" name="Picture 3" descr="A painting of King Henry VIII">
            <a:extLst>
              <a:ext uri="{FF2B5EF4-FFF2-40B4-BE49-F238E27FC236}">
                <a16:creationId xmlns:a16="http://schemas.microsoft.com/office/drawing/2014/main" id="{3A409D3D-C39B-541B-A877-9D27B4CF3C32}"/>
              </a:ext>
              <a:ext uri="{C183D7F6-B498-43B3-948B-1728B52AA6E4}">
                <adec:decorative xmlns:adec="http://schemas.microsoft.com/office/drawing/2017/decorative" val="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8"/>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684769" y="1007017"/>
            <a:ext cx="7198618" cy="4478149"/>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In 1539, King Henry VIII ordered priories to be closed with his Dissolution of the Monasteries policies.</a:t>
            </a:r>
          </a:p>
          <a:p>
            <a:pPr>
              <a:lnSpc>
                <a:spcPct val="150000"/>
              </a:lnSpc>
            </a:pPr>
            <a:endParaRPr lang="en-GB" sz="2400" dirty="0">
              <a:latin typeface="Linkpen 17a Print" panose="03050602060000000000" pitchFamily="66" charset="77"/>
            </a:endParaRPr>
          </a:p>
          <a:p>
            <a:pPr>
              <a:lnSpc>
                <a:spcPct val="150000"/>
              </a:lnSpc>
            </a:pPr>
            <a:r>
              <a:rPr lang="en-GB" sz="2400" dirty="0">
                <a:latin typeface="Linkpen 17a Print" panose="03050602060000000000" pitchFamily="66" charset="77"/>
              </a:rPr>
              <a:t>The priory was leased out in 1539 to protect it from being disbanded. The land was then owned by the Robinson family until the 1700s. </a:t>
            </a:r>
          </a:p>
        </p:txBody>
      </p:sp>
      <p:pic>
        <p:nvPicPr>
          <p:cNvPr id="5" name="Picture 4">
            <a:extLst>
              <a:ext uri="{FF2B5EF4-FFF2-40B4-BE49-F238E27FC236}">
                <a16:creationId xmlns:a16="http://schemas.microsoft.com/office/drawing/2014/main" id="{236B8CF4-2CCB-49BE-A4E9-27BE6D054BC9}"/>
              </a:ext>
              <a:ext uri="{C183D7F6-B498-43B3-948B-1728B52AA6E4}">
                <adec:decorative xmlns:adec="http://schemas.microsoft.com/office/drawing/2017/decorative" val="1"/>
              </a:ext>
            </a:extLst>
          </p:cNvPr>
          <p:cNvPicPr>
            <a:picLocks noChangeAspect="1"/>
          </p:cNvPicPr>
          <p:nvPr/>
        </p:nvPicPr>
        <p:blipFill rotWithShape="1">
          <a:blip r:embed="rId4"/>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19557428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BB65EAF-7226-E196-99E3-74121188AFB9}"/>
              </a:ext>
            </a:extLst>
          </p:cNvPr>
          <p:cNvSpPr>
            <a:spLocks noGrp="1"/>
          </p:cNvSpPr>
          <p:nvPr>
            <p:ph type="ctrTitle"/>
          </p:nvPr>
        </p:nvSpPr>
        <p:spPr>
          <a:xfrm>
            <a:off x="1524000" y="-2585981"/>
            <a:ext cx="9144000" cy="2387600"/>
          </a:xfrm>
        </p:spPr>
        <p:txBody>
          <a:bodyPr/>
          <a:lstStyle/>
          <a:p>
            <a:r>
              <a:rPr lang="en-US" dirty="0"/>
              <a:t>Farm Settlement</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grpSp>
        <p:nvGrpSpPr>
          <p:cNvPr id="3" name="Group 2" descr="An illustration of what an 1800s farm looked like">
            <a:extLst>
              <a:ext uri="{FF2B5EF4-FFF2-40B4-BE49-F238E27FC236}">
                <a16:creationId xmlns:a16="http://schemas.microsoft.com/office/drawing/2014/main" id="{C34DCB63-D4FB-959D-365C-CABF466898BD}"/>
              </a:ext>
            </a:extLst>
          </p:cNvPr>
          <p:cNvGrpSpPr/>
          <p:nvPr/>
        </p:nvGrpSpPr>
        <p:grpSpPr>
          <a:xfrm>
            <a:off x="571499" y="638321"/>
            <a:ext cx="6221994" cy="3750160"/>
            <a:chOff x="1356360" y="1511325"/>
            <a:chExt cx="6557931" cy="3952638"/>
          </a:xfrm>
        </p:grpSpPr>
        <p:pic>
          <p:nvPicPr>
            <p:cNvPr id="5" name="Picture 4" descr="A drawing of a village with animals and a house&#10;&#10;Description automatically generated">
              <a:extLst>
                <a:ext uri="{FF2B5EF4-FFF2-40B4-BE49-F238E27FC236}">
                  <a16:creationId xmlns:a16="http://schemas.microsoft.com/office/drawing/2014/main" id="{1D5EA914-C80B-0A55-F175-C1187E3CCB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81761" y="1511325"/>
              <a:ext cx="6532530" cy="3952638"/>
            </a:xfrm>
            <a:prstGeom prst="rect">
              <a:avLst/>
            </a:prstGeom>
            <a:ln w="28575">
              <a:solidFill>
                <a:schemeClr val="tx1"/>
              </a:solidFill>
            </a:ln>
          </p:spPr>
        </p:pic>
        <p:sp>
          <p:nvSpPr>
            <p:cNvPr id="6" name="TextBox 5">
              <a:extLst>
                <a:ext uri="{FF2B5EF4-FFF2-40B4-BE49-F238E27FC236}">
                  <a16:creationId xmlns:a16="http://schemas.microsoft.com/office/drawing/2014/main" id="{1C0268D9-176B-99FD-0B2B-6FBD7E7287C6}"/>
                </a:ext>
              </a:extLst>
            </p:cNvPr>
            <p:cNvSpPr txBox="1"/>
            <p:nvPr/>
          </p:nvSpPr>
          <p:spPr>
            <a:xfrm>
              <a:off x="1356360" y="5217742"/>
              <a:ext cx="1348446" cy="246221"/>
            </a:xfrm>
            <a:prstGeom prst="rect">
              <a:avLst/>
            </a:prstGeom>
            <a:noFill/>
          </p:spPr>
          <p:txBody>
            <a:bodyPr wrap="none" rtlCol="0">
              <a:spAutoFit/>
            </a:bodyPr>
            <a:lstStyle/>
            <a:p>
              <a:r>
                <a:rPr lang="en-GB" sz="1000" dirty="0">
                  <a:solidFill>
                    <a:srgbClr val="C2B8B0"/>
                  </a:solidFill>
                </a:rPr>
                <a:t>© </a:t>
              </a:r>
              <a:r>
                <a:rPr lang="en-GB" sz="1000" dirty="0" err="1">
                  <a:solidFill>
                    <a:srgbClr val="C2B8B0"/>
                  </a:solidFill>
                </a:rPr>
                <a:t>Alamy</a:t>
              </a:r>
              <a:r>
                <a:rPr lang="en-GB" sz="1000" dirty="0">
                  <a:solidFill>
                    <a:srgbClr val="C2B8B0"/>
                  </a:solidFill>
                </a:rPr>
                <a:t> Ref: PKCWYT</a:t>
              </a: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7035799" y="521122"/>
            <a:ext cx="4699001" cy="2231380"/>
          </a:xfrm>
          <a:prstGeom prst="rect">
            <a:avLst/>
          </a:prstGeom>
          <a:noFill/>
        </p:spPr>
        <p:txBody>
          <a:bodyPr wrap="square">
            <a:spAutoFit/>
          </a:bodyPr>
          <a:lstStyle/>
          <a:p>
            <a:pPr>
              <a:lnSpc>
                <a:spcPts val="2420"/>
              </a:lnSpc>
            </a:pPr>
            <a:r>
              <a:rPr lang="en-GB" sz="1600" dirty="0">
                <a:latin typeface="Linkpen 17a Print" panose="03050602060000000000" pitchFamily="66" charset="77"/>
              </a:rPr>
              <a:t>In 1801, the priory had gone and Middlesbrough was a small farm with around twenty-five people living there (although areas now considered part of the town such as </a:t>
            </a:r>
            <a:r>
              <a:rPr lang="en-GB" sz="1600" dirty="0" err="1">
                <a:latin typeface="Linkpen 17a Print" panose="03050602060000000000" pitchFamily="66" charset="77"/>
              </a:rPr>
              <a:t>Marton</a:t>
            </a:r>
            <a:r>
              <a:rPr lang="en-GB" sz="1600" dirty="0">
                <a:latin typeface="Linkpen 17a Print" panose="03050602060000000000" pitchFamily="66" charset="77"/>
              </a:rPr>
              <a:t>, Acklam etc. did have communities too).</a:t>
            </a:r>
          </a:p>
        </p:txBody>
      </p:sp>
      <p:sp>
        <p:nvSpPr>
          <p:cNvPr id="7" name="TextBox 6">
            <a:extLst>
              <a:ext uri="{FF2B5EF4-FFF2-40B4-BE49-F238E27FC236}">
                <a16:creationId xmlns:a16="http://schemas.microsoft.com/office/drawing/2014/main" id="{6B1285F1-AF36-7983-4A3A-F843D3DB6884}"/>
              </a:ext>
            </a:extLst>
          </p:cNvPr>
          <p:cNvSpPr txBox="1"/>
          <p:nvPr/>
        </p:nvSpPr>
        <p:spPr>
          <a:xfrm>
            <a:off x="7035798" y="2927422"/>
            <a:ext cx="4699001" cy="1000274"/>
          </a:xfrm>
          <a:prstGeom prst="rect">
            <a:avLst/>
          </a:prstGeom>
          <a:noFill/>
        </p:spPr>
        <p:txBody>
          <a:bodyPr wrap="square">
            <a:spAutoFit/>
          </a:bodyPr>
          <a:lstStyle/>
          <a:p>
            <a:pPr>
              <a:lnSpc>
                <a:spcPts val="2420"/>
              </a:lnSpc>
            </a:pPr>
            <a:r>
              <a:rPr lang="en-GB" sz="1600" dirty="0">
                <a:latin typeface="Linkpen 17a Print" panose="03050602060000000000" pitchFamily="66" charset="77"/>
              </a:rPr>
              <a:t>This illustration shows what a farm may have looked like at the time.</a:t>
            </a:r>
          </a:p>
          <a:p>
            <a:pPr>
              <a:lnSpc>
                <a:spcPts val="2420"/>
              </a:lnSpc>
            </a:pPr>
            <a:endParaRPr lang="en-GB" sz="1600" dirty="0">
              <a:latin typeface="Linkpen 17a Print" panose="03050602060000000000" pitchFamily="66" charset="77"/>
            </a:endParaRPr>
          </a:p>
        </p:txBody>
      </p:sp>
      <p:pic>
        <p:nvPicPr>
          <p:cNvPr id="10" name="Picture 9" descr="A picture of a timeline from 3,500 BC to AD 2000. &#10;There are is one box on it that says &quot;AD1801 - Middlesbrough is a small settlement&quot;">
            <a:extLst>
              <a:ext uri="{FF2B5EF4-FFF2-40B4-BE49-F238E27FC236}">
                <a16:creationId xmlns:a16="http://schemas.microsoft.com/office/drawing/2014/main" id="{56747BB8-3780-1EA4-F6A6-5F18405F773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8024" y="4255699"/>
            <a:ext cx="12191973" cy="2419957"/>
          </a:xfrm>
          <a:prstGeom prst="rect">
            <a:avLst/>
          </a:prstGeom>
        </p:spPr>
      </p:pic>
      <p:pic>
        <p:nvPicPr>
          <p:cNvPr id="11" name="Picture 10">
            <a:extLst>
              <a:ext uri="{FF2B5EF4-FFF2-40B4-BE49-F238E27FC236}">
                <a16:creationId xmlns:a16="http://schemas.microsoft.com/office/drawing/2014/main" id="{81933443-3FE3-A79A-B487-5AA4CD1520DB}"/>
              </a:ext>
              <a:ext uri="{C183D7F6-B498-43B3-948B-1728B52AA6E4}">
                <adec:decorative xmlns:adec="http://schemas.microsoft.com/office/drawing/2017/decorative" val="1"/>
              </a:ext>
            </a:extLst>
          </p:cNvPr>
          <p:cNvPicPr>
            <a:picLocks noChangeAspect="1"/>
          </p:cNvPicPr>
          <p:nvPr/>
        </p:nvPicPr>
        <p:blipFill rotWithShape="1">
          <a:blip r:embed="rId6"/>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30763963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7"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8E638E-D1AF-95C3-83FA-119BA8342A5A}"/>
              </a:ext>
            </a:extLst>
          </p:cNvPr>
          <p:cNvSpPr>
            <a:spLocks noGrp="1"/>
          </p:cNvSpPr>
          <p:nvPr>
            <p:ph type="ctrTitle"/>
          </p:nvPr>
        </p:nvSpPr>
        <p:spPr>
          <a:xfrm>
            <a:off x="1524000" y="-2560279"/>
            <a:ext cx="9144000" cy="2387600"/>
          </a:xfrm>
        </p:spPr>
        <p:txBody>
          <a:bodyPr/>
          <a:lstStyle/>
          <a:p>
            <a:r>
              <a:rPr lang="en-US" dirty="0"/>
              <a:t>Stockton</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9" y="701580"/>
            <a:ext cx="2223531" cy="5305298"/>
          </a:xfrm>
          <a:prstGeom prst="rect">
            <a:avLst/>
          </a:prstGeom>
          <a:noFill/>
        </p:spPr>
        <p:txBody>
          <a:bodyPr wrap="square">
            <a:spAutoFit/>
          </a:bodyPr>
          <a:lstStyle/>
          <a:p>
            <a:pPr>
              <a:lnSpc>
                <a:spcPts val="2420"/>
              </a:lnSpc>
            </a:pPr>
            <a:r>
              <a:rPr lang="en-GB" sz="1500" dirty="0">
                <a:latin typeface="Linkpen 17a Print" panose="03050602060000000000" pitchFamily="66" charset="77"/>
              </a:rPr>
              <a:t>Things changed for Middlesbrough in 1808 when the government wanted to make the River Tees more accessible for ships. A large channel was dug, called the </a:t>
            </a:r>
            <a:r>
              <a:rPr lang="en-GB" sz="1500" dirty="0" err="1">
                <a:latin typeface="Linkpen 17a Print" panose="03050602060000000000" pitchFamily="66" charset="77"/>
              </a:rPr>
              <a:t>Mandale</a:t>
            </a:r>
            <a:r>
              <a:rPr lang="en-GB" sz="1500" dirty="0">
                <a:latin typeface="Linkpen 17a Print" panose="03050602060000000000" pitchFamily="66" charset="77"/>
              </a:rPr>
              <a:t> Cut, which made it easier for ships to navigate up the river from the sea all the way to Stockton.</a:t>
            </a:r>
          </a:p>
        </p:txBody>
      </p:sp>
      <p:pic>
        <p:nvPicPr>
          <p:cNvPr id="5" name="Picture 4" descr="A map of land and water with a river coming inland, with a yellow marker where Middlesbrough is located and another where Stockton is located.">
            <a:extLst>
              <a:ext uri="{FF2B5EF4-FFF2-40B4-BE49-F238E27FC236}">
                <a16:creationId xmlns:a16="http://schemas.microsoft.com/office/drawing/2014/main" id="{EF82593B-5345-6352-FCDD-3C1399D2E8B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863431" y="848240"/>
            <a:ext cx="8834300" cy="5158638"/>
          </a:xfrm>
          <a:prstGeom prst="rect">
            <a:avLst/>
          </a:prstGeom>
        </p:spPr>
      </p:pic>
      <p:pic>
        <p:nvPicPr>
          <p:cNvPr id="6" name="Picture 5">
            <a:extLst>
              <a:ext uri="{FF2B5EF4-FFF2-40B4-BE49-F238E27FC236}">
                <a16:creationId xmlns:a16="http://schemas.microsoft.com/office/drawing/2014/main" id="{62993F4A-55DA-70CD-02FF-6932170033E7}"/>
              </a:ext>
              <a:ext uri="{C183D7F6-B498-43B3-948B-1728B52AA6E4}">
                <adec:decorative xmlns:adec="http://schemas.microsoft.com/office/drawing/2017/decorative" val="1"/>
              </a:ext>
            </a:extLst>
          </p:cNvPr>
          <p:cNvPicPr>
            <a:picLocks noChangeAspect="1"/>
          </p:cNvPicPr>
          <p:nvPr/>
        </p:nvPicPr>
        <p:blipFill rotWithShape="1">
          <a:blip r:embed="rId5"/>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12884588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AF5AD-1FFD-C00E-3076-7F9610F70AFC}"/>
              </a:ext>
            </a:extLst>
          </p:cNvPr>
          <p:cNvSpPr>
            <a:spLocks noGrp="1"/>
          </p:cNvSpPr>
          <p:nvPr>
            <p:ph type="ctrTitle"/>
          </p:nvPr>
        </p:nvSpPr>
        <p:spPr>
          <a:xfrm>
            <a:off x="1524000" y="-3006086"/>
            <a:ext cx="9144000" cy="2387600"/>
          </a:xfrm>
        </p:spPr>
        <p:txBody>
          <a:bodyPr/>
          <a:lstStyle/>
          <a:p>
            <a:r>
              <a:rPr lang="en-US" dirty="0"/>
              <a:t>Middlesbrough location</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9" y="416213"/>
            <a:ext cx="11222242" cy="384721"/>
          </a:xfrm>
          <a:prstGeom prst="rect">
            <a:avLst/>
          </a:prstGeom>
          <a:noFill/>
        </p:spPr>
        <p:txBody>
          <a:bodyPr wrap="square">
            <a:spAutoFit/>
          </a:bodyPr>
          <a:lstStyle/>
          <a:p>
            <a:pPr algn="ctr">
              <a:lnSpc>
                <a:spcPts val="2420"/>
              </a:lnSpc>
            </a:pPr>
            <a:r>
              <a:rPr lang="en-GB" sz="1600" dirty="0">
                <a:latin typeface="Linkpen 17a Print" panose="03050602060000000000" pitchFamily="66" charset="77"/>
              </a:rPr>
              <a:t>Middlesbrough is located south of the River Tees in an area known as the Tees Valley.</a:t>
            </a:r>
          </a:p>
        </p:txBody>
      </p:sp>
      <p:pic>
        <p:nvPicPr>
          <p:cNvPr id="12" name="Picture 11" descr="A satellite view of land and water with a river coming inland.">
            <a:extLst>
              <a:ext uri="{FF2B5EF4-FFF2-40B4-BE49-F238E27FC236}">
                <a16:creationId xmlns:a16="http://schemas.microsoft.com/office/drawing/2014/main" id="{F0D37D1F-2524-E5A2-F8D1-CD0B1954BF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1808" y="954550"/>
            <a:ext cx="8798239" cy="5128781"/>
          </a:xfrm>
          <a:prstGeom prst="rect">
            <a:avLst/>
          </a:prstGeom>
        </p:spPr>
      </p:pic>
      <p:pic>
        <p:nvPicPr>
          <p:cNvPr id="14" name="Picture 13" descr="A yellow pin marking out where Middlesbrough is on a map.&#10;">
            <a:extLst>
              <a:ext uri="{FF2B5EF4-FFF2-40B4-BE49-F238E27FC236}">
                <a16:creationId xmlns:a16="http://schemas.microsoft.com/office/drawing/2014/main" id="{0AB0CFD8-4873-8030-345B-7564B2C1F0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02480" y="2926242"/>
            <a:ext cx="518160" cy="647700"/>
          </a:xfrm>
          <a:prstGeom prst="rect">
            <a:avLst/>
          </a:prstGeom>
        </p:spPr>
      </p:pic>
      <p:sp>
        <p:nvSpPr>
          <p:cNvPr id="10" name="TextBox 9" descr="Can you locate Middlesbrough?">
            <a:extLst>
              <a:ext uri="{FF2B5EF4-FFF2-40B4-BE49-F238E27FC236}">
                <a16:creationId xmlns:a16="http://schemas.microsoft.com/office/drawing/2014/main" id="{77FE0FF2-CF7B-17D2-3072-48868AB07FCB}"/>
              </a:ext>
            </a:extLst>
          </p:cNvPr>
          <p:cNvSpPr txBox="1"/>
          <p:nvPr/>
        </p:nvSpPr>
        <p:spPr>
          <a:xfrm>
            <a:off x="1746131" y="5342780"/>
            <a:ext cx="8699733" cy="407035"/>
          </a:xfrm>
          <a:prstGeom prst="rect">
            <a:avLst/>
          </a:prstGeom>
          <a:noFill/>
        </p:spPr>
        <p:txBody>
          <a:bodyPr wrap="square">
            <a:spAutoFit/>
          </a:bodyPr>
          <a:lstStyle/>
          <a:p>
            <a:pPr algn="ctr">
              <a:lnSpc>
                <a:spcPts val="2420"/>
              </a:lnSpc>
            </a:pPr>
            <a:r>
              <a:rPr lang="en-GB" sz="2800" dirty="0">
                <a:solidFill>
                  <a:srgbClr val="FAB721"/>
                </a:solidFill>
                <a:latin typeface="Superclarendon Rg" panose="02000505080000020003" pitchFamily="2" charset="77"/>
              </a:rPr>
              <a:t>Can you locate Middlesbrough?</a:t>
            </a:r>
          </a:p>
        </p:txBody>
      </p:sp>
      <p:pic>
        <p:nvPicPr>
          <p:cNvPr id="3" name="Picture 2">
            <a:extLst>
              <a:ext uri="{FF2B5EF4-FFF2-40B4-BE49-F238E27FC236}">
                <a16:creationId xmlns:a16="http://schemas.microsoft.com/office/drawing/2014/main" id="{3BF2E685-0D6F-8D19-1642-65D7D1027D49}"/>
              </a:ext>
              <a:ext uri="{C183D7F6-B498-43B3-948B-1728B52AA6E4}">
                <adec:decorative xmlns:adec="http://schemas.microsoft.com/office/drawing/2017/decorative" val="1"/>
              </a:ext>
            </a:extLst>
          </p:cNvPr>
          <p:cNvPicPr>
            <a:picLocks noChangeAspect="1"/>
          </p:cNvPicPr>
          <p:nvPr/>
        </p:nvPicPr>
        <p:blipFill rotWithShape="1">
          <a:blip r:embed="rId6"/>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7F74624-E70A-FB69-4334-417166C96337}"/>
              </a:ext>
            </a:extLst>
          </p:cNvPr>
          <p:cNvSpPr>
            <a:spLocks noGrp="1"/>
          </p:cNvSpPr>
          <p:nvPr>
            <p:ph type="ctrTitle"/>
          </p:nvPr>
        </p:nvSpPr>
        <p:spPr>
          <a:xfrm>
            <a:off x="1524000" y="-2615553"/>
            <a:ext cx="9144000" cy="2387600"/>
          </a:xfrm>
        </p:spPr>
        <p:txBody>
          <a:bodyPr/>
          <a:lstStyle/>
          <a:p>
            <a:r>
              <a:rPr lang="en-US" dirty="0"/>
              <a:t>Tees Valley</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6" name="TextBox 5">
            <a:extLst>
              <a:ext uri="{FF2B5EF4-FFF2-40B4-BE49-F238E27FC236}">
                <a16:creationId xmlns:a16="http://schemas.microsoft.com/office/drawing/2014/main" id="{0C08FE1E-A688-36E8-3658-054C8CECC03E}"/>
              </a:ext>
            </a:extLst>
          </p:cNvPr>
          <p:cNvSpPr txBox="1"/>
          <p:nvPr/>
        </p:nvSpPr>
        <p:spPr>
          <a:xfrm>
            <a:off x="494269" y="416213"/>
            <a:ext cx="11222242" cy="384721"/>
          </a:xfrm>
          <a:prstGeom prst="rect">
            <a:avLst/>
          </a:prstGeom>
          <a:noFill/>
        </p:spPr>
        <p:txBody>
          <a:bodyPr wrap="square">
            <a:spAutoFit/>
          </a:bodyPr>
          <a:lstStyle/>
          <a:p>
            <a:pPr algn="ctr">
              <a:lnSpc>
                <a:spcPts val="2420"/>
              </a:lnSpc>
            </a:pPr>
            <a:r>
              <a:rPr lang="en-GB" sz="1600" dirty="0">
                <a:latin typeface="Linkpen 17a Print" panose="03050602060000000000" pitchFamily="66" charset="77"/>
              </a:rPr>
              <a:t>However, Middlesbrough is a relatively new settlement in the history of the Tees Valley.</a:t>
            </a:r>
          </a:p>
        </p:txBody>
      </p:sp>
      <p:pic>
        <p:nvPicPr>
          <p:cNvPr id="5" name="Picture 4" descr="A map of land and water with a river coming inland.">
            <a:extLst>
              <a:ext uri="{FF2B5EF4-FFF2-40B4-BE49-F238E27FC236}">
                <a16:creationId xmlns:a16="http://schemas.microsoft.com/office/drawing/2014/main" id="{ECAA0634-5A7C-FEA5-585B-38CAE870ACE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499342" y="954550"/>
            <a:ext cx="8783169" cy="5128781"/>
          </a:xfrm>
          <a:prstGeom prst="rect">
            <a:avLst/>
          </a:prstGeom>
        </p:spPr>
      </p:pic>
      <p:pic>
        <p:nvPicPr>
          <p:cNvPr id="7" name="Picture 6">
            <a:extLst>
              <a:ext uri="{FF2B5EF4-FFF2-40B4-BE49-F238E27FC236}">
                <a16:creationId xmlns:a16="http://schemas.microsoft.com/office/drawing/2014/main" id="{8321D627-063B-C5A9-E612-50DAD25D0790}"/>
              </a:ext>
              <a:ext uri="{C183D7F6-B498-43B3-948B-1728B52AA6E4}">
                <adec:decorative xmlns:adec="http://schemas.microsoft.com/office/drawing/2017/decorative" val="1"/>
              </a:ext>
            </a:extLst>
          </p:cNvPr>
          <p:cNvPicPr>
            <a:picLocks noChangeAspect="1"/>
          </p:cNvPicPr>
          <p:nvPr/>
        </p:nvPicPr>
        <p:blipFill rotWithShape="1">
          <a:blip r:embed="rId5"/>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34840164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C6F7C9-CF2D-E020-82F5-555D35F1DC05}"/>
              </a:ext>
            </a:extLst>
          </p:cNvPr>
          <p:cNvSpPr>
            <a:spLocks noGrp="1"/>
          </p:cNvSpPr>
          <p:nvPr>
            <p:ph type="ctrTitle"/>
          </p:nvPr>
        </p:nvSpPr>
        <p:spPr>
          <a:xfrm>
            <a:off x="1524000" y="-2751297"/>
            <a:ext cx="9144000" cy="2387600"/>
          </a:xfrm>
        </p:spPr>
        <p:txBody>
          <a:bodyPr/>
          <a:lstStyle/>
          <a:p>
            <a:r>
              <a:rPr lang="en-US" dirty="0"/>
              <a:t>Highcliffe Nab</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6" name="TextBox 5">
            <a:extLst>
              <a:ext uri="{FF2B5EF4-FFF2-40B4-BE49-F238E27FC236}">
                <a16:creationId xmlns:a16="http://schemas.microsoft.com/office/drawing/2014/main" id="{0C08FE1E-A688-36E8-3658-054C8CECC03E}"/>
              </a:ext>
            </a:extLst>
          </p:cNvPr>
          <p:cNvSpPr txBox="1"/>
          <p:nvPr/>
        </p:nvSpPr>
        <p:spPr>
          <a:xfrm>
            <a:off x="339732" y="368843"/>
            <a:ext cx="3635847"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There is evidence that people have lived in the surrounding area for thousands of years.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A hunters’ camp was uncovered at Highcliffe Nab near Guisborough. Flint arrowheads, knives and other tools, dating back to around 6,000 BC, were all that was left behind. This camp is Mesolithic meaning it dates from the Middle Stone Age.</a:t>
            </a:r>
          </a:p>
        </p:txBody>
      </p:sp>
      <p:pic>
        <p:nvPicPr>
          <p:cNvPr id="16" name="Picture 15" descr="A map of land and water with a river coming inland.">
            <a:extLst>
              <a:ext uri="{FF2B5EF4-FFF2-40B4-BE49-F238E27FC236}">
                <a16:creationId xmlns:a16="http://schemas.microsoft.com/office/drawing/2014/main" id="{CBB58CF7-544D-D307-1BAD-109CAF4207C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001257" y="519599"/>
            <a:ext cx="7593965" cy="4434366"/>
          </a:xfrm>
          <a:prstGeom prst="rect">
            <a:avLst/>
          </a:prstGeom>
        </p:spPr>
      </p:pic>
      <p:pic>
        <p:nvPicPr>
          <p:cNvPr id="19" name="Picture 18" descr="A flint arrowhead symbol">
            <a:extLst>
              <a:ext uri="{FF2B5EF4-FFF2-40B4-BE49-F238E27FC236}">
                <a16:creationId xmlns:a16="http://schemas.microsoft.com/office/drawing/2014/main" id="{CACA95E7-6291-92CD-B857-D3352F65E22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616242">
            <a:off x="8011756" y="2859891"/>
            <a:ext cx="512062" cy="336194"/>
          </a:xfrm>
          <a:prstGeom prst="rect">
            <a:avLst/>
          </a:prstGeom>
        </p:spPr>
      </p:pic>
      <p:sp>
        <p:nvSpPr>
          <p:cNvPr id="7" name="TextBox 6">
            <a:extLst>
              <a:ext uri="{FF2B5EF4-FFF2-40B4-BE49-F238E27FC236}">
                <a16:creationId xmlns:a16="http://schemas.microsoft.com/office/drawing/2014/main" id="{A100B7F5-4146-0312-9AC5-01FCD45F68F6}"/>
              </a:ext>
            </a:extLst>
          </p:cNvPr>
          <p:cNvSpPr txBox="1"/>
          <p:nvPr/>
        </p:nvSpPr>
        <p:spPr>
          <a:xfrm>
            <a:off x="8313495" y="3013398"/>
            <a:ext cx="2298613" cy="276999"/>
          </a:xfrm>
          <a:prstGeom prst="rect">
            <a:avLst/>
          </a:prstGeom>
          <a:noFill/>
        </p:spPr>
        <p:txBody>
          <a:bodyPr wrap="square" rtlCol="0">
            <a:spAutoFit/>
          </a:bodyPr>
          <a:lstStyle/>
          <a:p>
            <a:r>
              <a:rPr lang="en-US" sz="1200" dirty="0">
                <a:solidFill>
                  <a:schemeClr val="bg1"/>
                </a:solidFill>
                <a:latin typeface="Linkpen 17a Print" panose="03050602060000000000" pitchFamily="66" charset="77"/>
              </a:rPr>
              <a:t>Highcliffe Nab</a:t>
            </a:r>
          </a:p>
        </p:txBody>
      </p:sp>
      <p:pic>
        <p:nvPicPr>
          <p:cNvPr id="14" name="Picture 13" descr="A picture of a timeline from 40,000 BC to AD 2000. &#10;It has a box on it that says &quot;6,000 BC - Hunters camp at Highcliffe Nab&quot;">
            <a:extLst>
              <a:ext uri="{FF2B5EF4-FFF2-40B4-BE49-F238E27FC236}">
                <a16:creationId xmlns:a16="http://schemas.microsoft.com/office/drawing/2014/main" id="{983B829F-093A-29EE-8DBD-C31EB9C493C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8030" y="4596438"/>
            <a:ext cx="12191988" cy="2419960"/>
          </a:xfrm>
          <a:prstGeom prst="rect">
            <a:avLst/>
          </a:prstGeom>
        </p:spPr>
      </p:pic>
      <p:pic>
        <p:nvPicPr>
          <p:cNvPr id="5" name="Picture 4">
            <a:extLst>
              <a:ext uri="{FF2B5EF4-FFF2-40B4-BE49-F238E27FC236}">
                <a16:creationId xmlns:a16="http://schemas.microsoft.com/office/drawing/2014/main" id="{8E19D1BD-AB8F-9A53-6505-B0B3FE516561}"/>
              </a:ext>
              <a:ext uri="{C183D7F6-B498-43B3-948B-1728B52AA6E4}">
                <adec:decorative xmlns:adec="http://schemas.microsoft.com/office/drawing/2017/decorative" val="1"/>
              </a:ext>
            </a:extLst>
          </p:cNvPr>
          <p:cNvPicPr>
            <a:picLocks noChangeAspect="1"/>
          </p:cNvPicPr>
          <p:nvPr/>
        </p:nvPicPr>
        <p:blipFill rotWithShape="1">
          <a:blip r:embed="rId7"/>
          <a:srcRect l="85823" t="79859" r="-69" b="-1"/>
          <a:stretch/>
        </p:blipFill>
        <p:spPr>
          <a:xfrm>
            <a:off x="10455122" y="-103826"/>
            <a:ext cx="1736877" cy="1381040"/>
          </a:xfrm>
          <a:prstGeom prst="rect">
            <a:avLst/>
          </a:prstGeom>
        </p:spPr>
      </p:pic>
    </p:spTree>
    <p:extLst>
      <p:ext uri="{BB962C8B-B14F-4D97-AF65-F5344CB8AC3E}">
        <p14:creationId xmlns:p14="http://schemas.microsoft.com/office/powerpoint/2010/main" val="24885817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12E1642-22EC-5461-25E7-D5C286262578}"/>
              </a:ext>
            </a:extLst>
          </p:cNvPr>
          <p:cNvSpPr>
            <a:spLocks noGrp="1"/>
          </p:cNvSpPr>
          <p:nvPr>
            <p:ph type="ctrTitle"/>
          </p:nvPr>
        </p:nvSpPr>
        <p:spPr>
          <a:xfrm>
            <a:off x="1524000" y="-2795301"/>
            <a:ext cx="9144000" cy="2387600"/>
          </a:xfrm>
        </p:spPr>
        <p:txBody>
          <a:bodyPr/>
          <a:lstStyle/>
          <a:p>
            <a:r>
              <a:rPr lang="en-US" dirty="0"/>
              <a:t>Street House and Ingleby Barwick</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6" name="TextBox 5">
            <a:extLst>
              <a:ext uri="{FF2B5EF4-FFF2-40B4-BE49-F238E27FC236}">
                <a16:creationId xmlns:a16="http://schemas.microsoft.com/office/drawing/2014/main" id="{0C08FE1E-A688-36E8-3658-054C8CECC03E}"/>
              </a:ext>
            </a:extLst>
          </p:cNvPr>
          <p:cNvSpPr txBox="1"/>
          <p:nvPr/>
        </p:nvSpPr>
        <p:spPr>
          <a:xfrm>
            <a:off x="339732" y="368843"/>
            <a:ext cx="3635847" cy="412420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Neolithic (New Stone Age) tomb was found at Street House near Loftus. The chamber, from around 3,600 BC, held the remains of many individuals.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A small Bronze Age cemetery was also discovered at Ingleby Barwick.</a:t>
            </a:r>
          </a:p>
          <a:p>
            <a:pPr>
              <a:lnSpc>
                <a:spcPct val="150000"/>
              </a:lnSpc>
            </a:pPr>
            <a:endParaRPr lang="en-GB" sz="1600" dirty="0">
              <a:latin typeface="Linkpen 17a Print" panose="03050602060000000000" pitchFamily="66" charset="77"/>
            </a:endParaRPr>
          </a:p>
        </p:txBody>
      </p:sp>
      <p:pic>
        <p:nvPicPr>
          <p:cNvPr id="3" name="Picture 2" descr="A map of land and water with a river coming inland.">
            <a:extLst>
              <a:ext uri="{FF2B5EF4-FFF2-40B4-BE49-F238E27FC236}">
                <a16:creationId xmlns:a16="http://schemas.microsoft.com/office/drawing/2014/main" id="{000E3189-5E9F-8754-843F-AA2C7DB4907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001257" y="519599"/>
            <a:ext cx="7593965" cy="4434366"/>
          </a:xfrm>
          <a:prstGeom prst="rect">
            <a:avLst/>
          </a:prstGeom>
        </p:spPr>
      </p:pic>
      <p:pic>
        <p:nvPicPr>
          <p:cNvPr id="8" name="Picture 7" descr="A skull symbol by Ingleby Barwisk">
            <a:extLst>
              <a:ext uri="{FF2B5EF4-FFF2-40B4-BE49-F238E27FC236}">
                <a16:creationId xmlns:a16="http://schemas.microsoft.com/office/drawing/2014/main" id="{6CB14B78-C7F3-829C-D5AC-2DE3F0030E6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8285" y="3084678"/>
            <a:ext cx="346802" cy="392736"/>
          </a:xfrm>
          <a:prstGeom prst="rect">
            <a:avLst/>
          </a:prstGeom>
        </p:spPr>
      </p:pic>
      <p:sp>
        <p:nvSpPr>
          <p:cNvPr id="13" name="TextBox 12">
            <a:extLst>
              <a:ext uri="{FF2B5EF4-FFF2-40B4-BE49-F238E27FC236}">
                <a16:creationId xmlns:a16="http://schemas.microsoft.com/office/drawing/2014/main" id="{FC82A4CF-1373-53CD-5D41-D73B5BA2D134}"/>
              </a:ext>
            </a:extLst>
          </p:cNvPr>
          <p:cNvSpPr txBox="1"/>
          <p:nvPr/>
        </p:nvSpPr>
        <p:spPr>
          <a:xfrm>
            <a:off x="6436522" y="3171644"/>
            <a:ext cx="1476884" cy="253916"/>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Ingleby Barwick</a:t>
            </a:r>
          </a:p>
        </p:txBody>
      </p:sp>
      <p:pic>
        <p:nvPicPr>
          <p:cNvPr id="7" name="Picture 6" descr="A flint arrowhead symbol by Highcliffe nab">
            <a:extLst>
              <a:ext uri="{FF2B5EF4-FFF2-40B4-BE49-F238E27FC236}">
                <a16:creationId xmlns:a16="http://schemas.microsoft.com/office/drawing/2014/main" id="{962A66D3-EFB5-24F6-FCB3-FE1BC9F6F3C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616242">
            <a:off x="8011756" y="2859891"/>
            <a:ext cx="512062" cy="336194"/>
          </a:xfrm>
          <a:prstGeom prst="rect">
            <a:avLst/>
          </a:prstGeom>
        </p:spPr>
      </p:pic>
      <p:pic>
        <p:nvPicPr>
          <p:cNvPr id="9" name="Picture 8" descr="A skull symbol by Street House">
            <a:extLst>
              <a:ext uri="{FF2B5EF4-FFF2-40B4-BE49-F238E27FC236}">
                <a16:creationId xmlns:a16="http://schemas.microsoft.com/office/drawing/2014/main" id="{79CE5910-4C7E-5CC4-FF3D-3D5EB213CD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58621" y="2752812"/>
            <a:ext cx="346802" cy="392736"/>
          </a:xfrm>
          <a:prstGeom prst="rect">
            <a:avLst/>
          </a:prstGeom>
        </p:spPr>
      </p:pic>
      <p:sp>
        <p:nvSpPr>
          <p:cNvPr id="11" name="TextBox 10">
            <a:extLst>
              <a:ext uri="{FF2B5EF4-FFF2-40B4-BE49-F238E27FC236}">
                <a16:creationId xmlns:a16="http://schemas.microsoft.com/office/drawing/2014/main" id="{74395FB3-A919-7317-D80B-DD04688CB50E}"/>
              </a:ext>
            </a:extLst>
          </p:cNvPr>
          <p:cNvSpPr txBox="1"/>
          <p:nvPr/>
        </p:nvSpPr>
        <p:spPr>
          <a:xfrm>
            <a:off x="9603237" y="2869354"/>
            <a:ext cx="1275771" cy="261610"/>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Street House</a:t>
            </a:r>
          </a:p>
        </p:txBody>
      </p:sp>
      <p:sp>
        <p:nvSpPr>
          <p:cNvPr id="10" name="TextBox 9">
            <a:extLst>
              <a:ext uri="{FF2B5EF4-FFF2-40B4-BE49-F238E27FC236}">
                <a16:creationId xmlns:a16="http://schemas.microsoft.com/office/drawing/2014/main" id="{4FAE646D-9BEA-B783-C53B-D431C48B8A1F}"/>
              </a:ext>
            </a:extLst>
          </p:cNvPr>
          <p:cNvSpPr txBox="1"/>
          <p:nvPr/>
        </p:nvSpPr>
        <p:spPr>
          <a:xfrm>
            <a:off x="8291029" y="3029912"/>
            <a:ext cx="2298613" cy="261610"/>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Highcliffe Nab</a:t>
            </a:r>
          </a:p>
        </p:txBody>
      </p:sp>
      <p:pic>
        <p:nvPicPr>
          <p:cNvPr id="14" name="Picture 13" descr="A picture of a timeline from 40,000 BC to AD 2000. &#10;It has two boxes on it. One says &quot;3,600 BC - Neolithic tomb at Street House&quot;. &#10;The second says &quot;2,500 - 700 BC - Bronze Age cemetery at Ingleby Barwick&quot;">
            <a:extLst>
              <a:ext uri="{FF2B5EF4-FFF2-40B4-BE49-F238E27FC236}">
                <a16:creationId xmlns:a16="http://schemas.microsoft.com/office/drawing/2014/main" id="{983B829F-093A-29EE-8DBD-C31EB9C493C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8028" y="4596438"/>
            <a:ext cx="12191983" cy="2419959"/>
          </a:xfrm>
          <a:prstGeom prst="rect">
            <a:avLst/>
          </a:prstGeom>
        </p:spPr>
      </p:pic>
      <p:pic>
        <p:nvPicPr>
          <p:cNvPr id="12" name="Picture 11">
            <a:extLst>
              <a:ext uri="{FF2B5EF4-FFF2-40B4-BE49-F238E27FC236}">
                <a16:creationId xmlns:a16="http://schemas.microsoft.com/office/drawing/2014/main" id="{5FD1FBC5-667F-FBEA-7374-CE4EAAD6996F}"/>
              </a:ext>
              <a:ext uri="{C183D7F6-B498-43B3-948B-1728B52AA6E4}">
                <adec:decorative xmlns:adec="http://schemas.microsoft.com/office/drawing/2017/decorative" val="1"/>
              </a:ext>
            </a:extLst>
          </p:cNvPr>
          <p:cNvPicPr>
            <a:picLocks noChangeAspect="1"/>
          </p:cNvPicPr>
          <p:nvPr/>
        </p:nvPicPr>
        <p:blipFill rotWithShape="1">
          <a:blip r:embed="rId8"/>
          <a:srcRect l="85823" t="79859" r="-69" b="-1"/>
          <a:stretch/>
        </p:blipFill>
        <p:spPr>
          <a:xfrm>
            <a:off x="10455122" y="-119745"/>
            <a:ext cx="1736877" cy="1381040"/>
          </a:xfrm>
          <a:prstGeom prst="rect">
            <a:avLst/>
          </a:prstGeom>
        </p:spPr>
      </p:pic>
    </p:spTree>
    <p:extLst>
      <p:ext uri="{BB962C8B-B14F-4D97-AF65-F5344CB8AC3E}">
        <p14:creationId xmlns:p14="http://schemas.microsoft.com/office/powerpoint/2010/main" val="33303787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fade">
                                      <p:cBhvr>
                                        <p:cTn id="18" dur="500"/>
                                        <p:tgtEl>
                                          <p:spTgt spid="6">
                                            <p:txEl>
                                              <p:pRg st="2" end="2"/>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13"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669CF59-92E2-A764-2ACA-3B39797C3337}"/>
              </a:ext>
            </a:extLst>
          </p:cNvPr>
          <p:cNvSpPr>
            <a:spLocks noGrp="1"/>
          </p:cNvSpPr>
          <p:nvPr>
            <p:ph type="ctrTitle"/>
          </p:nvPr>
        </p:nvSpPr>
        <p:spPr>
          <a:xfrm>
            <a:off x="1524000" y="-2750465"/>
            <a:ext cx="9144000" cy="2387600"/>
          </a:xfrm>
        </p:spPr>
        <p:txBody>
          <a:bodyPr/>
          <a:lstStyle/>
          <a:p>
            <a:r>
              <a:rPr lang="en-US" dirty="0"/>
              <a:t>Thorpe Thewlis</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6" name="TextBox 5">
            <a:extLst>
              <a:ext uri="{FF2B5EF4-FFF2-40B4-BE49-F238E27FC236}">
                <a16:creationId xmlns:a16="http://schemas.microsoft.com/office/drawing/2014/main" id="{0C08FE1E-A688-36E8-3658-054C8CECC03E}"/>
              </a:ext>
            </a:extLst>
          </p:cNvPr>
          <p:cNvSpPr txBox="1"/>
          <p:nvPr/>
        </p:nvSpPr>
        <p:spPr>
          <a:xfrm>
            <a:off x="339733" y="368843"/>
            <a:ext cx="2373981" cy="3385542"/>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Iron Age settlements developed across the Tees Valley. An aerial photograph helped identify an Iron Age settlement at Thorpe </a:t>
            </a:r>
            <a:r>
              <a:rPr lang="en-GB" sz="1600" dirty="0" err="1">
                <a:latin typeface="Linkpen 17a Print" panose="03050602060000000000" pitchFamily="66" charset="77"/>
              </a:rPr>
              <a:t>Thewles</a:t>
            </a:r>
            <a:r>
              <a:rPr lang="en-GB" sz="1600" dirty="0">
                <a:latin typeface="Linkpen 17a Print" panose="03050602060000000000" pitchFamily="66" charset="77"/>
              </a:rPr>
              <a:t>.</a:t>
            </a:r>
          </a:p>
        </p:txBody>
      </p:sp>
      <p:sp>
        <p:nvSpPr>
          <p:cNvPr id="3" name="TextBox 2">
            <a:extLst>
              <a:ext uri="{FF2B5EF4-FFF2-40B4-BE49-F238E27FC236}">
                <a16:creationId xmlns:a16="http://schemas.microsoft.com/office/drawing/2014/main" id="{79E062ED-32B8-C2CA-60E7-BAC70D7E1812}"/>
              </a:ext>
            </a:extLst>
          </p:cNvPr>
          <p:cNvSpPr txBox="1"/>
          <p:nvPr/>
        </p:nvSpPr>
        <p:spPr>
          <a:xfrm>
            <a:off x="357771" y="3898616"/>
            <a:ext cx="3635847"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Roman villa was built on the banks of the River Tees near Ingleby Barwick.</a:t>
            </a:r>
          </a:p>
        </p:txBody>
      </p:sp>
      <p:grpSp>
        <p:nvGrpSpPr>
          <p:cNvPr id="25" name="Group 24" descr="A map with green land and blue water, with a river going inland. There is a skull symbol by Ingleby Barwick, a flint arrowhead symbol by Highcliffe nab, and a skull symbol by Street house.">
            <a:extLst>
              <a:ext uri="{FF2B5EF4-FFF2-40B4-BE49-F238E27FC236}">
                <a16:creationId xmlns:a16="http://schemas.microsoft.com/office/drawing/2014/main" id="{486EF5EE-07B5-FCFB-EDE2-798398CF059B}"/>
              </a:ext>
            </a:extLst>
          </p:cNvPr>
          <p:cNvGrpSpPr/>
          <p:nvPr/>
        </p:nvGrpSpPr>
        <p:grpSpPr>
          <a:xfrm>
            <a:off x="4001257" y="519599"/>
            <a:ext cx="7593965" cy="4434366"/>
            <a:chOff x="4001257" y="519599"/>
            <a:chExt cx="7593965" cy="4434366"/>
          </a:xfrm>
        </p:grpSpPr>
        <p:pic>
          <p:nvPicPr>
            <p:cNvPr id="17" name="Picture 16">
              <a:extLst>
                <a:ext uri="{FF2B5EF4-FFF2-40B4-BE49-F238E27FC236}">
                  <a16:creationId xmlns:a16="http://schemas.microsoft.com/office/drawing/2014/main" id="{2E6D48E1-4B07-CC74-6FF3-12948D07A8A9}"/>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001257" y="519599"/>
              <a:ext cx="7593965" cy="4434366"/>
            </a:xfrm>
            <a:prstGeom prst="rect">
              <a:avLst/>
            </a:prstGeom>
          </p:spPr>
        </p:pic>
        <p:pic>
          <p:nvPicPr>
            <p:cNvPr id="22" name="Picture 21" descr="A skull symbol next to Ingleby Barwick">
              <a:extLst>
                <a:ext uri="{FF2B5EF4-FFF2-40B4-BE49-F238E27FC236}">
                  <a16:creationId xmlns:a16="http://schemas.microsoft.com/office/drawing/2014/main" id="{D22B9015-59C1-A46E-B7F4-A0D24001F2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8285" y="3084678"/>
              <a:ext cx="346802" cy="392736"/>
            </a:xfrm>
            <a:prstGeom prst="rect">
              <a:avLst/>
            </a:prstGeom>
          </p:spPr>
        </p:pic>
        <p:sp>
          <p:nvSpPr>
            <p:cNvPr id="24" name="TextBox 23">
              <a:extLst>
                <a:ext uri="{FF2B5EF4-FFF2-40B4-BE49-F238E27FC236}">
                  <a16:creationId xmlns:a16="http://schemas.microsoft.com/office/drawing/2014/main" id="{817DA69C-C501-BF28-39AA-DA9C80C34AD9}"/>
                </a:ext>
              </a:extLst>
            </p:cNvPr>
            <p:cNvSpPr txBox="1"/>
            <p:nvPr/>
          </p:nvSpPr>
          <p:spPr>
            <a:xfrm>
              <a:off x="6436522" y="3171644"/>
              <a:ext cx="1476884" cy="253916"/>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Ingleby Barwick</a:t>
              </a:r>
            </a:p>
          </p:txBody>
        </p:sp>
        <p:pic>
          <p:nvPicPr>
            <p:cNvPr id="20" name="Picture 19" descr="A ">
              <a:extLst>
                <a:ext uri="{FF2B5EF4-FFF2-40B4-BE49-F238E27FC236}">
                  <a16:creationId xmlns:a16="http://schemas.microsoft.com/office/drawing/2014/main" id="{14D8BF58-525C-2A61-A505-102D64D9023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616242">
              <a:off x="8011756" y="2859891"/>
              <a:ext cx="512062" cy="336194"/>
            </a:xfrm>
            <a:prstGeom prst="rect">
              <a:avLst/>
            </a:prstGeom>
          </p:spPr>
        </p:pic>
        <p:pic>
          <p:nvPicPr>
            <p:cNvPr id="19" name="Picture 18" descr="A skull with a black background&#10;&#10;Description automatically generated">
              <a:extLst>
                <a:ext uri="{FF2B5EF4-FFF2-40B4-BE49-F238E27FC236}">
                  <a16:creationId xmlns:a16="http://schemas.microsoft.com/office/drawing/2014/main" id="{B0788947-EEC7-1C02-5CAC-EB6EC0E5F1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58621" y="2752812"/>
              <a:ext cx="346802" cy="392736"/>
            </a:xfrm>
            <a:prstGeom prst="rect">
              <a:avLst/>
            </a:prstGeom>
          </p:spPr>
        </p:pic>
        <p:sp>
          <p:nvSpPr>
            <p:cNvPr id="23" name="TextBox 22">
              <a:extLst>
                <a:ext uri="{FF2B5EF4-FFF2-40B4-BE49-F238E27FC236}">
                  <a16:creationId xmlns:a16="http://schemas.microsoft.com/office/drawing/2014/main" id="{1C3622BE-9042-4BFC-86F2-EC49B25052C9}"/>
                </a:ext>
              </a:extLst>
            </p:cNvPr>
            <p:cNvSpPr txBox="1"/>
            <p:nvPr/>
          </p:nvSpPr>
          <p:spPr>
            <a:xfrm>
              <a:off x="9603237" y="2869354"/>
              <a:ext cx="1275771" cy="261610"/>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Street House</a:t>
              </a:r>
            </a:p>
          </p:txBody>
        </p:sp>
        <p:sp>
          <p:nvSpPr>
            <p:cNvPr id="21" name="TextBox 20">
              <a:extLst>
                <a:ext uri="{FF2B5EF4-FFF2-40B4-BE49-F238E27FC236}">
                  <a16:creationId xmlns:a16="http://schemas.microsoft.com/office/drawing/2014/main" id="{38244D80-B681-9628-1DAA-6E9EFE8C866B}"/>
                </a:ext>
              </a:extLst>
            </p:cNvPr>
            <p:cNvSpPr txBox="1"/>
            <p:nvPr/>
          </p:nvSpPr>
          <p:spPr>
            <a:xfrm>
              <a:off x="8291029" y="3029912"/>
              <a:ext cx="2298613" cy="261610"/>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Highcliffe Nab</a:t>
              </a:r>
            </a:p>
          </p:txBody>
        </p:sp>
      </p:grpSp>
      <p:grpSp>
        <p:nvGrpSpPr>
          <p:cNvPr id="7" name="Group 6" descr="A satellite image of farming land.">
            <a:extLst>
              <a:ext uri="{FF2B5EF4-FFF2-40B4-BE49-F238E27FC236}">
                <a16:creationId xmlns:a16="http://schemas.microsoft.com/office/drawing/2014/main" id="{C86C461F-ABFF-908C-D3A9-130643CA8BCC}"/>
              </a:ext>
            </a:extLst>
          </p:cNvPr>
          <p:cNvGrpSpPr/>
          <p:nvPr/>
        </p:nvGrpSpPr>
        <p:grpSpPr>
          <a:xfrm>
            <a:off x="2892667" y="626243"/>
            <a:ext cx="2570190" cy="1746610"/>
            <a:chOff x="494066" y="113079"/>
            <a:chExt cx="3362047" cy="2284728"/>
          </a:xfrm>
        </p:grpSpPr>
        <p:pic>
          <p:nvPicPr>
            <p:cNvPr id="10" name="Picture 9" descr="A road in a field&#10;&#10;Description automatically generated with medium confidence">
              <a:extLst>
                <a:ext uri="{FF2B5EF4-FFF2-40B4-BE49-F238E27FC236}">
                  <a16:creationId xmlns:a16="http://schemas.microsoft.com/office/drawing/2014/main" id="{4E933935-D003-CD53-DA0B-E679B6002F2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94066" y="170456"/>
              <a:ext cx="3341026" cy="2227351"/>
            </a:xfrm>
            <a:prstGeom prst="rect">
              <a:avLst/>
            </a:prstGeom>
            <a:ln w="28575">
              <a:solidFill>
                <a:schemeClr val="tx1"/>
              </a:solidFill>
            </a:ln>
          </p:spPr>
        </p:pic>
        <p:sp>
          <p:nvSpPr>
            <p:cNvPr id="11" name="TextBox 10">
              <a:extLst>
                <a:ext uri="{FF2B5EF4-FFF2-40B4-BE49-F238E27FC236}">
                  <a16:creationId xmlns:a16="http://schemas.microsoft.com/office/drawing/2014/main" id="{5BD8A89E-8764-D23E-1D74-4EDF7186571A}"/>
                </a:ext>
              </a:extLst>
            </p:cNvPr>
            <p:cNvSpPr txBox="1"/>
            <p:nvPr/>
          </p:nvSpPr>
          <p:spPr>
            <a:xfrm>
              <a:off x="933653" y="113079"/>
              <a:ext cx="2922460" cy="261691"/>
            </a:xfrm>
            <a:prstGeom prst="rect">
              <a:avLst/>
            </a:prstGeom>
            <a:noFill/>
          </p:spPr>
          <p:txBody>
            <a:bodyPr wrap="square">
              <a:spAutoFit/>
            </a:bodyPr>
            <a:lstStyle/>
            <a:p>
              <a:pPr algn="r"/>
              <a:r>
                <a:rPr lang="en-GB" sz="700" b="0" i="0" u="none" strike="noStrike" dirty="0">
                  <a:solidFill>
                    <a:srgbClr val="5C5A58"/>
                  </a:solidFill>
                  <a:effectLst/>
                  <a:latin typeface="Nunito" panose="02000503000000000000" pitchFamily="2" charset="77"/>
                </a:rPr>
                <a:t>© Historic England Archive Ref: 28216_034</a:t>
              </a:r>
              <a:endParaRPr lang="en-GB" sz="700" dirty="0">
                <a:solidFill>
                  <a:srgbClr val="5C5A58"/>
                </a:solidFill>
                <a:latin typeface="Nunito" panose="02000503000000000000" pitchFamily="2" charset="77"/>
              </a:endParaRPr>
            </a:p>
          </p:txBody>
        </p:sp>
      </p:grpSp>
      <p:pic>
        <p:nvPicPr>
          <p:cNvPr id="15" name="Picture 14" descr="Hut with a thatched roof">
            <a:extLst>
              <a:ext uri="{FF2B5EF4-FFF2-40B4-BE49-F238E27FC236}">
                <a16:creationId xmlns:a16="http://schemas.microsoft.com/office/drawing/2014/main" id="{C7FA1AA6-8E93-0798-BD16-0B04409BCA34}"/>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flipH="1">
            <a:off x="5591328" y="2099472"/>
            <a:ext cx="440213" cy="330687"/>
          </a:xfrm>
          <a:prstGeom prst="rect">
            <a:avLst/>
          </a:prstGeom>
        </p:spPr>
      </p:pic>
      <p:sp>
        <p:nvSpPr>
          <p:cNvPr id="26" name="TextBox 25">
            <a:extLst>
              <a:ext uri="{FF2B5EF4-FFF2-40B4-BE49-F238E27FC236}">
                <a16:creationId xmlns:a16="http://schemas.microsoft.com/office/drawing/2014/main" id="{3E64CB44-B338-8F86-62A5-1660DD467E57}"/>
              </a:ext>
            </a:extLst>
          </p:cNvPr>
          <p:cNvSpPr txBox="1"/>
          <p:nvPr/>
        </p:nvSpPr>
        <p:spPr>
          <a:xfrm>
            <a:off x="5968224" y="2166229"/>
            <a:ext cx="1476884" cy="253916"/>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Thorpe </a:t>
            </a:r>
            <a:r>
              <a:rPr lang="en-US" sz="1050" dirty="0" err="1">
                <a:solidFill>
                  <a:schemeClr val="bg1"/>
                </a:solidFill>
                <a:latin typeface="Linkpen 17a Print" panose="03050602060000000000" pitchFamily="66" charset="77"/>
              </a:rPr>
              <a:t>Thewles</a:t>
            </a:r>
            <a:endParaRPr lang="en-US" sz="1050" dirty="0">
              <a:solidFill>
                <a:schemeClr val="bg1"/>
              </a:solidFill>
              <a:latin typeface="Linkpen 17a Print" panose="03050602060000000000" pitchFamily="66" charset="77"/>
            </a:endParaRPr>
          </a:p>
        </p:txBody>
      </p:sp>
      <p:pic>
        <p:nvPicPr>
          <p:cNvPr id="18" name="Picture 17" descr="A red and yellow roman shield symbol by Ingleby Barwick">
            <a:extLst>
              <a:ext uri="{FF2B5EF4-FFF2-40B4-BE49-F238E27FC236}">
                <a16:creationId xmlns:a16="http://schemas.microsoft.com/office/drawing/2014/main" id="{7AFA7CED-2A07-674D-C3D2-CD783EC5EB23}"/>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939354" y="3021956"/>
            <a:ext cx="293247" cy="480484"/>
          </a:xfrm>
          <a:prstGeom prst="rect">
            <a:avLst/>
          </a:prstGeom>
        </p:spPr>
      </p:pic>
      <p:pic>
        <p:nvPicPr>
          <p:cNvPr id="14" name="Picture 13" descr="A picture of a timeline from 3,500 BC to AD 2000. &#10;There are two boxes on it. One says &quot;800 BC - AD 43 - Iron Age settlement at Thorpe Thewlis&quot; and the other says &quot;AD 43 - AD 410 - Roman Villa at Ingleby Barwick&quot;">
            <a:extLst>
              <a:ext uri="{FF2B5EF4-FFF2-40B4-BE49-F238E27FC236}">
                <a16:creationId xmlns:a16="http://schemas.microsoft.com/office/drawing/2014/main" id="{983B829F-093A-29EE-8DBD-C31EB9C493C0}"/>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8028" y="4596438"/>
            <a:ext cx="12191983" cy="2419959"/>
          </a:xfrm>
          <a:prstGeom prst="rect">
            <a:avLst/>
          </a:prstGeom>
        </p:spPr>
      </p:pic>
      <p:pic>
        <p:nvPicPr>
          <p:cNvPr id="8" name="Picture 7">
            <a:extLst>
              <a:ext uri="{FF2B5EF4-FFF2-40B4-BE49-F238E27FC236}">
                <a16:creationId xmlns:a16="http://schemas.microsoft.com/office/drawing/2014/main" id="{B40231D1-3137-CB53-6592-F15E1F16F340}"/>
              </a:ext>
              <a:ext uri="{C183D7F6-B498-43B3-948B-1728B52AA6E4}">
                <adec:decorative xmlns:adec="http://schemas.microsoft.com/office/drawing/2017/decorative" val="1"/>
              </a:ext>
            </a:extLst>
          </p:cNvPr>
          <p:cNvPicPr>
            <a:picLocks noChangeAspect="1"/>
          </p:cNvPicPr>
          <p:nvPr/>
        </p:nvPicPr>
        <p:blipFill rotWithShape="1">
          <a:blip r:embed="rId11"/>
          <a:srcRect l="85823" t="79859" r="-69" b="-1"/>
          <a:stretch/>
        </p:blipFill>
        <p:spPr>
          <a:xfrm>
            <a:off x="10455122" y="-86480"/>
            <a:ext cx="1736877" cy="1381040"/>
          </a:xfrm>
          <a:prstGeom prst="rect">
            <a:avLst/>
          </a:prstGeom>
        </p:spPr>
      </p:pic>
    </p:spTree>
    <p:extLst>
      <p:ext uri="{BB962C8B-B14F-4D97-AF65-F5344CB8AC3E}">
        <p14:creationId xmlns:p14="http://schemas.microsoft.com/office/powerpoint/2010/main" val="37574684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DA84CE-82DA-C641-A2CB-636F51E10043}"/>
              </a:ext>
            </a:extLst>
          </p:cNvPr>
          <p:cNvSpPr>
            <a:spLocks noGrp="1"/>
          </p:cNvSpPr>
          <p:nvPr>
            <p:ph type="ctrTitle"/>
          </p:nvPr>
        </p:nvSpPr>
        <p:spPr>
          <a:xfrm>
            <a:off x="1524000" y="-2861594"/>
            <a:ext cx="9144000" cy="2387600"/>
          </a:xfrm>
        </p:spPr>
        <p:txBody>
          <a:bodyPr/>
          <a:lstStyle/>
          <a:p>
            <a:r>
              <a:rPr lang="en-US" dirty="0"/>
              <a:t>Norton-on-Tees</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sp>
        <p:nvSpPr>
          <p:cNvPr id="6" name="TextBox 5">
            <a:extLst>
              <a:ext uri="{FF2B5EF4-FFF2-40B4-BE49-F238E27FC236}">
                <a16:creationId xmlns:a16="http://schemas.microsoft.com/office/drawing/2014/main" id="{0C08FE1E-A688-36E8-3658-054C8CECC03E}"/>
              </a:ext>
            </a:extLst>
          </p:cNvPr>
          <p:cNvSpPr txBox="1"/>
          <p:nvPr/>
        </p:nvSpPr>
        <p:spPr>
          <a:xfrm>
            <a:off x="339733" y="368843"/>
            <a:ext cx="3635846" cy="374718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There is evidence of Anglo-Saxon influence all over the Tees Valley. A burial site at Norton-on-Tees was accidentally discovered by children playing in 1982.</a:t>
            </a:r>
          </a:p>
        </p:txBody>
      </p:sp>
      <p:grpSp>
        <p:nvGrpSpPr>
          <p:cNvPr id="25" name="Group 24" descr="A map with green land and blue water, with a river going inland. There is a skull symbol by Ingleby Barwick, a flint arrowhead symbol by Highcliffe nab, and a skull symbol by Street house, a skull symbol by Norton-on-Tees, and a straw hut symbol by Thorpe Thewlis.">
            <a:extLst>
              <a:ext uri="{FF2B5EF4-FFF2-40B4-BE49-F238E27FC236}">
                <a16:creationId xmlns:a16="http://schemas.microsoft.com/office/drawing/2014/main" id="{84EC87B2-A311-2E34-06C2-874A101A0192}"/>
              </a:ext>
            </a:extLst>
          </p:cNvPr>
          <p:cNvGrpSpPr/>
          <p:nvPr/>
        </p:nvGrpSpPr>
        <p:grpSpPr>
          <a:xfrm>
            <a:off x="4001257" y="519599"/>
            <a:ext cx="7593965" cy="4434366"/>
            <a:chOff x="4001257" y="519599"/>
            <a:chExt cx="7593965" cy="4434366"/>
          </a:xfrm>
        </p:grpSpPr>
        <p:pic>
          <p:nvPicPr>
            <p:cNvPr id="8" name="Picture 7">
              <a:extLst>
                <a:ext uri="{FF2B5EF4-FFF2-40B4-BE49-F238E27FC236}">
                  <a16:creationId xmlns:a16="http://schemas.microsoft.com/office/drawing/2014/main" id="{E7F9ECA9-9C65-CA12-BE8F-26671DCD49E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4001257" y="519599"/>
              <a:ext cx="7593965" cy="4434366"/>
            </a:xfrm>
            <a:prstGeom prst="rect">
              <a:avLst/>
            </a:prstGeom>
          </p:spPr>
        </p:pic>
        <p:pic>
          <p:nvPicPr>
            <p:cNvPr id="19" name="Picture 18" descr="A skull with a black background&#10;&#10;Description automatically generated">
              <a:extLst>
                <a:ext uri="{FF2B5EF4-FFF2-40B4-BE49-F238E27FC236}">
                  <a16:creationId xmlns:a16="http://schemas.microsoft.com/office/drawing/2014/main" id="{FE16088B-F1D2-B82F-F967-BAF93E2304E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08285" y="3084678"/>
              <a:ext cx="346802" cy="392736"/>
            </a:xfrm>
            <a:prstGeom prst="rect">
              <a:avLst/>
            </a:prstGeom>
          </p:spPr>
        </p:pic>
        <p:sp>
          <p:nvSpPr>
            <p:cNvPr id="21" name="TextBox 20">
              <a:extLst>
                <a:ext uri="{FF2B5EF4-FFF2-40B4-BE49-F238E27FC236}">
                  <a16:creationId xmlns:a16="http://schemas.microsoft.com/office/drawing/2014/main" id="{E6E32295-3640-E720-99EE-2E6F5F036B44}"/>
                </a:ext>
              </a:extLst>
            </p:cNvPr>
            <p:cNvSpPr txBox="1"/>
            <p:nvPr/>
          </p:nvSpPr>
          <p:spPr>
            <a:xfrm>
              <a:off x="6436522" y="3171644"/>
              <a:ext cx="1476884" cy="253916"/>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Ingleby Barwick</a:t>
              </a:r>
            </a:p>
          </p:txBody>
        </p:sp>
        <p:pic>
          <p:nvPicPr>
            <p:cNvPr id="11" name="Picture 10" descr="A rock with a black background&#10;&#10;Description automatically generated">
              <a:extLst>
                <a:ext uri="{FF2B5EF4-FFF2-40B4-BE49-F238E27FC236}">
                  <a16:creationId xmlns:a16="http://schemas.microsoft.com/office/drawing/2014/main" id="{6ACB5308-9068-6365-93C4-0D89521CB9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616242">
              <a:off x="8011756" y="2859891"/>
              <a:ext cx="512062" cy="336194"/>
            </a:xfrm>
            <a:prstGeom prst="rect">
              <a:avLst/>
            </a:prstGeom>
          </p:spPr>
        </p:pic>
        <p:sp>
          <p:nvSpPr>
            <p:cNvPr id="17" name="TextBox 16">
              <a:extLst>
                <a:ext uri="{FF2B5EF4-FFF2-40B4-BE49-F238E27FC236}">
                  <a16:creationId xmlns:a16="http://schemas.microsoft.com/office/drawing/2014/main" id="{338CA954-E03F-F83C-0D9A-D0BF3A44481D}"/>
                </a:ext>
              </a:extLst>
            </p:cNvPr>
            <p:cNvSpPr txBox="1"/>
            <p:nvPr/>
          </p:nvSpPr>
          <p:spPr>
            <a:xfrm>
              <a:off x="8291029" y="3029912"/>
              <a:ext cx="2298613" cy="261610"/>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Highcliffe Nab</a:t>
              </a:r>
            </a:p>
          </p:txBody>
        </p:sp>
        <p:pic>
          <p:nvPicPr>
            <p:cNvPr id="10" name="Picture 9" descr="A skull with a black background&#10;&#10;Description automatically generated">
              <a:extLst>
                <a:ext uri="{FF2B5EF4-FFF2-40B4-BE49-F238E27FC236}">
                  <a16:creationId xmlns:a16="http://schemas.microsoft.com/office/drawing/2014/main" id="{7D3A461D-2906-D179-385A-EEB941460A9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58621" y="2752812"/>
              <a:ext cx="346802" cy="392736"/>
            </a:xfrm>
            <a:prstGeom prst="rect">
              <a:avLst/>
            </a:prstGeom>
          </p:spPr>
        </p:pic>
        <p:sp>
          <p:nvSpPr>
            <p:cNvPr id="20" name="TextBox 19">
              <a:extLst>
                <a:ext uri="{FF2B5EF4-FFF2-40B4-BE49-F238E27FC236}">
                  <a16:creationId xmlns:a16="http://schemas.microsoft.com/office/drawing/2014/main" id="{A9BFB4BA-3483-4EE2-537D-61164302AC5E}"/>
                </a:ext>
              </a:extLst>
            </p:cNvPr>
            <p:cNvSpPr txBox="1"/>
            <p:nvPr/>
          </p:nvSpPr>
          <p:spPr>
            <a:xfrm>
              <a:off x="9603237" y="2869354"/>
              <a:ext cx="1275771" cy="261610"/>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Street House</a:t>
              </a:r>
            </a:p>
          </p:txBody>
        </p:sp>
      </p:grpSp>
      <p:pic>
        <p:nvPicPr>
          <p:cNvPr id="22" name="Picture 21" descr="Hut with a thatched roof">
            <a:extLst>
              <a:ext uri="{FF2B5EF4-FFF2-40B4-BE49-F238E27FC236}">
                <a16:creationId xmlns:a16="http://schemas.microsoft.com/office/drawing/2014/main" id="{5D4894EB-6E0C-2991-6BE8-86D9A118E93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flipH="1">
            <a:off x="5591328" y="2099472"/>
            <a:ext cx="440213" cy="330687"/>
          </a:xfrm>
          <a:prstGeom prst="rect">
            <a:avLst/>
          </a:prstGeom>
        </p:spPr>
      </p:pic>
      <p:sp>
        <p:nvSpPr>
          <p:cNvPr id="24" name="TextBox 23">
            <a:extLst>
              <a:ext uri="{FF2B5EF4-FFF2-40B4-BE49-F238E27FC236}">
                <a16:creationId xmlns:a16="http://schemas.microsoft.com/office/drawing/2014/main" id="{C8ACE03A-20DD-7AE8-EF7C-8874CDCCAEC8}"/>
              </a:ext>
            </a:extLst>
          </p:cNvPr>
          <p:cNvSpPr txBox="1"/>
          <p:nvPr/>
        </p:nvSpPr>
        <p:spPr>
          <a:xfrm>
            <a:off x="5968224" y="2166229"/>
            <a:ext cx="1476884" cy="253916"/>
          </a:xfrm>
          <a:prstGeom prst="rect">
            <a:avLst/>
          </a:prstGeom>
          <a:noFill/>
        </p:spPr>
        <p:txBody>
          <a:bodyPr wrap="square" rtlCol="0">
            <a:spAutoFit/>
          </a:bodyPr>
          <a:lstStyle/>
          <a:p>
            <a:r>
              <a:rPr lang="en-US" sz="1050" dirty="0">
                <a:solidFill>
                  <a:schemeClr val="bg1"/>
                </a:solidFill>
                <a:latin typeface="Linkpen 17a Print" panose="03050602060000000000" pitchFamily="66" charset="77"/>
              </a:rPr>
              <a:t>Thorpe </a:t>
            </a:r>
            <a:r>
              <a:rPr lang="en-US" sz="1050" dirty="0" err="1">
                <a:solidFill>
                  <a:schemeClr val="bg1"/>
                </a:solidFill>
                <a:latin typeface="Linkpen 17a Print" panose="03050602060000000000" pitchFamily="66" charset="77"/>
              </a:rPr>
              <a:t>Thewles</a:t>
            </a:r>
            <a:endParaRPr lang="en-US" sz="1050" dirty="0">
              <a:solidFill>
                <a:schemeClr val="bg1"/>
              </a:solidFill>
              <a:latin typeface="Linkpen 17a Print" panose="03050602060000000000" pitchFamily="66" charset="77"/>
            </a:endParaRPr>
          </a:p>
        </p:txBody>
      </p:sp>
      <p:sp>
        <p:nvSpPr>
          <p:cNvPr id="26" name="TextBox 25">
            <a:extLst>
              <a:ext uri="{FF2B5EF4-FFF2-40B4-BE49-F238E27FC236}">
                <a16:creationId xmlns:a16="http://schemas.microsoft.com/office/drawing/2014/main" id="{7C8B4F23-0B7C-8D94-D650-0B2115433EE8}"/>
              </a:ext>
            </a:extLst>
          </p:cNvPr>
          <p:cNvSpPr txBox="1"/>
          <p:nvPr/>
        </p:nvSpPr>
        <p:spPr>
          <a:xfrm>
            <a:off x="4915766" y="2431412"/>
            <a:ext cx="1476884" cy="253916"/>
          </a:xfrm>
          <a:prstGeom prst="rect">
            <a:avLst/>
          </a:prstGeom>
          <a:noFill/>
        </p:spPr>
        <p:txBody>
          <a:bodyPr wrap="square" rtlCol="0">
            <a:spAutoFit/>
          </a:bodyPr>
          <a:lstStyle/>
          <a:p>
            <a:pPr algn="r"/>
            <a:r>
              <a:rPr lang="en-US" sz="1050" dirty="0">
                <a:solidFill>
                  <a:schemeClr val="bg1"/>
                </a:solidFill>
                <a:latin typeface="Linkpen 17a Print" panose="03050602060000000000" pitchFamily="66" charset="77"/>
              </a:rPr>
              <a:t>Norton-on-Tees</a:t>
            </a:r>
          </a:p>
        </p:txBody>
      </p:sp>
      <p:pic>
        <p:nvPicPr>
          <p:cNvPr id="13" name="Picture 12" descr="A skull symbol next to Norton-on-Tees">
            <a:extLst>
              <a:ext uri="{FF2B5EF4-FFF2-40B4-BE49-F238E27FC236}">
                <a16:creationId xmlns:a16="http://schemas.microsoft.com/office/drawing/2014/main" id="{F0E3AAA0-8AE1-F9EC-BE4D-710790AEB1E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22497" y="2335137"/>
            <a:ext cx="346802" cy="392736"/>
          </a:xfrm>
          <a:prstGeom prst="rect">
            <a:avLst/>
          </a:prstGeom>
        </p:spPr>
      </p:pic>
      <p:pic>
        <p:nvPicPr>
          <p:cNvPr id="23" name="Picture 22" descr="A red and yellow roman shield symbol next to Ingleby Barwick">
            <a:extLst>
              <a:ext uri="{FF2B5EF4-FFF2-40B4-BE49-F238E27FC236}">
                <a16:creationId xmlns:a16="http://schemas.microsoft.com/office/drawing/2014/main" id="{A5D6C203-D8FC-5E2E-D97B-72097970B93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939354" y="3021956"/>
            <a:ext cx="293247" cy="480484"/>
          </a:xfrm>
          <a:prstGeom prst="rect">
            <a:avLst/>
          </a:prstGeom>
        </p:spPr>
      </p:pic>
      <p:pic>
        <p:nvPicPr>
          <p:cNvPr id="14" name="Picture 13" descr="A picture of a timeline from 3,500 BC to AD 2000. &#10;There are is one box on it that says &quot;AD 449 - AD 1066 - Anglo-Saxon burial site at Norton-on-Tees&quot;">
            <a:extLst>
              <a:ext uri="{FF2B5EF4-FFF2-40B4-BE49-F238E27FC236}">
                <a16:creationId xmlns:a16="http://schemas.microsoft.com/office/drawing/2014/main" id="{983B829F-093A-29EE-8DBD-C31EB9C493C0}"/>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8028" y="4596438"/>
            <a:ext cx="12191983" cy="2419958"/>
          </a:xfrm>
          <a:prstGeom prst="rect">
            <a:avLst/>
          </a:prstGeom>
        </p:spPr>
      </p:pic>
      <p:pic>
        <p:nvPicPr>
          <p:cNvPr id="5" name="Picture 4">
            <a:extLst>
              <a:ext uri="{FF2B5EF4-FFF2-40B4-BE49-F238E27FC236}">
                <a16:creationId xmlns:a16="http://schemas.microsoft.com/office/drawing/2014/main" id="{0F2D0A2A-FF8C-D961-3C45-4BF849103B0F}"/>
              </a:ext>
              <a:ext uri="{C183D7F6-B498-43B3-948B-1728B52AA6E4}">
                <adec:decorative xmlns:adec="http://schemas.microsoft.com/office/drawing/2017/decorative" val="1"/>
              </a:ext>
            </a:extLst>
          </p:cNvPr>
          <p:cNvPicPr>
            <a:picLocks noChangeAspect="1"/>
          </p:cNvPicPr>
          <p:nvPr/>
        </p:nvPicPr>
        <p:blipFill rotWithShape="1">
          <a:blip r:embed="rId10"/>
          <a:srcRect l="85823" t="79859" r="-69" b="-1"/>
          <a:stretch/>
        </p:blipFill>
        <p:spPr>
          <a:xfrm>
            <a:off x="10455122" y="-119745"/>
            <a:ext cx="1736877" cy="1381040"/>
          </a:xfrm>
          <a:prstGeom prst="rect">
            <a:avLst/>
          </a:prstGeom>
        </p:spPr>
      </p:pic>
    </p:spTree>
    <p:extLst>
      <p:ext uri="{BB962C8B-B14F-4D97-AF65-F5344CB8AC3E}">
        <p14:creationId xmlns:p14="http://schemas.microsoft.com/office/powerpoint/2010/main" val="7006849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CF7650-54C2-C5BE-3F47-D99D734E3EE6}"/>
              </a:ext>
            </a:extLst>
          </p:cNvPr>
          <p:cNvSpPr>
            <a:spLocks noGrp="1"/>
          </p:cNvSpPr>
          <p:nvPr>
            <p:ph type="ctrTitle"/>
          </p:nvPr>
        </p:nvSpPr>
        <p:spPr>
          <a:xfrm>
            <a:off x="1524000" y="-2733844"/>
            <a:ext cx="9144000" cy="2387600"/>
          </a:xfrm>
        </p:spPr>
        <p:txBody>
          <a:bodyPr/>
          <a:lstStyle/>
          <a:p>
            <a:r>
              <a:rPr lang="en-US" dirty="0"/>
              <a:t>Vikings</a:t>
            </a:r>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441"/>
            <a:ext cx="12191999" cy="6856559"/>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8" y="444500"/>
            <a:ext cx="11316731" cy="692497"/>
          </a:xfrm>
          <a:prstGeom prst="rect">
            <a:avLst/>
          </a:prstGeom>
          <a:noFill/>
        </p:spPr>
        <p:txBody>
          <a:bodyPr wrap="square">
            <a:spAutoFit/>
          </a:bodyPr>
          <a:lstStyle/>
          <a:p>
            <a:pPr>
              <a:lnSpc>
                <a:spcPts val="2420"/>
              </a:lnSpc>
            </a:pPr>
            <a:r>
              <a:rPr lang="en-GB" sz="1600" dirty="0">
                <a:latin typeface="Linkpen 17a Print" panose="03050602060000000000" pitchFamily="66" charset="77"/>
              </a:rPr>
              <a:t>The River Tees was the Northern Frontier for Vikings in Britain. There is lots of evidence of Viking occupation in the area with many places still using Viking-inspired names.</a:t>
            </a:r>
          </a:p>
        </p:txBody>
      </p:sp>
      <p:grpSp>
        <p:nvGrpSpPr>
          <p:cNvPr id="14" name="Group 13" descr="A road map of Middlesbrough">
            <a:extLst>
              <a:ext uri="{FF2B5EF4-FFF2-40B4-BE49-F238E27FC236}">
                <a16:creationId xmlns:a16="http://schemas.microsoft.com/office/drawing/2014/main" id="{369C53DD-5F7E-79BD-B184-B0025BB005DE}"/>
              </a:ext>
            </a:extLst>
          </p:cNvPr>
          <p:cNvGrpSpPr/>
          <p:nvPr/>
        </p:nvGrpSpPr>
        <p:grpSpPr>
          <a:xfrm>
            <a:off x="595867" y="1352832"/>
            <a:ext cx="6543955" cy="4514447"/>
            <a:chOff x="595867" y="1346201"/>
            <a:chExt cx="6543955" cy="4514447"/>
          </a:xfrm>
        </p:grpSpPr>
        <p:pic>
          <p:nvPicPr>
            <p:cNvPr id="5" name="Picture 4" descr="A map of a city&#10;&#10;Description automatically generated">
              <a:extLst>
                <a:ext uri="{FF2B5EF4-FFF2-40B4-BE49-F238E27FC236}">
                  <a16:creationId xmlns:a16="http://schemas.microsoft.com/office/drawing/2014/main" id="{7A6A839F-348C-65A8-DABB-BBFDB803C5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5867" y="1346201"/>
              <a:ext cx="6543955" cy="4514447"/>
            </a:xfrm>
            <a:prstGeom prst="rect">
              <a:avLst/>
            </a:prstGeom>
            <a:ln w="28575">
              <a:solidFill>
                <a:schemeClr val="tx1"/>
              </a:solidFill>
            </a:ln>
          </p:spPr>
        </p:pic>
        <p:sp>
          <p:nvSpPr>
            <p:cNvPr id="6" name="TextBox 5">
              <a:extLst>
                <a:ext uri="{FF2B5EF4-FFF2-40B4-BE49-F238E27FC236}">
                  <a16:creationId xmlns:a16="http://schemas.microsoft.com/office/drawing/2014/main" id="{017AE8B3-AE53-6CB3-AC4D-2C82678D5584}"/>
                </a:ext>
              </a:extLst>
            </p:cNvPr>
            <p:cNvSpPr txBox="1"/>
            <p:nvPr/>
          </p:nvSpPr>
          <p:spPr>
            <a:xfrm>
              <a:off x="5527581" y="5595859"/>
              <a:ext cx="1612241" cy="220744"/>
            </a:xfrm>
            <a:prstGeom prst="rect">
              <a:avLst/>
            </a:prstGeom>
            <a:noFill/>
          </p:spPr>
          <p:txBody>
            <a:bodyPr wrap="square">
              <a:spAutoFit/>
            </a:bodyPr>
            <a:lstStyle/>
            <a:p>
              <a:pPr algn="r"/>
              <a:r>
                <a:rPr lang="en-GB" sz="1000" dirty="0">
                  <a:latin typeface="Nunito" panose="02000503000000000000" pitchFamily="2" charset="77"/>
                </a:rPr>
                <a:t>Map data ©2023 Google</a:t>
              </a:r>
            </a:p>
          </p:txBody>
        </p:sp>
      </p:grpSp>
      <p:sp>
        <p:nvSpPr>
          <p:cNvPr id="9" name="Frame 8" descr="A quart marking the location of Thornaby">
            <a:extLst>
              <a:ext uri="{FF2B5EF4-FFF2-40B4-BE49-F238E27FC236}">
                <a16:creationId xmlns:a16="http://schemas.microsoft.com/office/drawing/2014/main" id="{D0BA40F4-D088-7789-E7EA-48E2B48321C2}"/>
              </a:ext>
            </a:extLst>
          </p:cNvPr>
          <p:cNvSpPr/>
          <p:nvPr/>
        </p:nvSpPr>
        <p:spPr>
          <a:xfrm>
            <a:off x="1583511" y="3855697"/>
            <a:ext cx="419001" cy="236827"/>
          </a:xfrm>
          <a:prstGeom prst="fram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C2B8B0"/>
              </a:solidFill>
            </a:endParaRPr>
          </a:p>
        </p:txBody>
      </p:sp>
      <p:sp>
        <p:nvSpPr>
          <p:cNvPr id="7" name="Frame 6" descr="A square marking the location of Nunthorpe">
            <a:extLst>
              <a:ext uri="{FF2B5EF4-FFF2-40B4-BE49-F238E27FC236}">
                <a16:creationId xmlns:a16="http://schemas.microsoft.com/office/drawing/2014/main" id="{AC4D9794-DD78-71A3-79F5-74BC07C375DF}"/>
              </a:ext>
            </a:extLst>
          </p:cNvPr>
          <p:cNvSpPr/>
          <p:nvPr/>
        </p:nvSpPr>
        <p:spPr>
          <a:xfrm>
            <a:off x="5090363" y="4551166"/>
            <a:ext cx="610283" cy="236827"/>
          </a:xfrm>
          <a:prstGeom prst="fram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C2B8B0"/>
              </a:solidFill>
            </a:endParaRPr>
          </a:p>
        </p:txBody>
      </p:sp>
      <p:sp>
        <p:nvSpPr>
          <p:cNvPr id="12" name="TextBox 11">
            <a:extLst>
              <a:ext uri="{FF2B5EF4-FFF2-40B4-BE49-F238E27FC236}">
                <a16:creationId xmlns:a16="http://schemas.microsoft.com/office/drawing/2014/main" id="{C38DC9A1-7A25-18CD-F85B-E4479766A92C}"/>
              </a:ext>
            </a:extLst>
          </p:cNvPr>
          <p:cNvSpPr txBox="1"/>
          <p:nvPr/>
        </p:nvSpPr>
        <p:spPr>
          <a:xfrm>
            <a:off x="7353299" y="1517817"/>
            <a:ext cx="4457700" cy="4078039"/>
          </a:xfrm>
          <a:prstGeom prst="rect">
            <a:avLst/>
          </a:prstGeom>
          <a:noFill/>
        </p:spPr>
        <p:txBody>
          <a:bodyPr wrap="square">
            <a:spAutoFit/>
          </a:bodyPr>
          <a:lstStyle/>
          <a:p>
            <a:pPr>
              <a:lnSpc>
                <a:spcPts val="2420"/>
              </a:lnSpc>
            </a:pPr>
            <a:r>
              <a:rPr lang="en-GB" sz="1600" dirty="0">
                <a:latin typeface="Linkpen 17a Print" panose="03050602060000000000" pitchFamily="66" charset="77"/>
              </a:rPr>
              <a:t>Places that end in </a:t>
            </a:r>
            <a:r>
              <a:rPr lang="en-GB" sz="1600" b="1" dirty="0">
                <a:latin typeface="Linkpen 17a Print" panose="03050602060000000000" pitchFamily="66" charset="77"/>
              </a:rPr>
              <a:t>–by </a:t>
            </a:r>
            <a:r>
              <a:rPr lang="en-GB" sz="1600" dirty="0">
                <a:latin typeface="Linkpen 17a Print" panose="03050602060000000000" pitchFamily="66" charset="77"/>
              </a:rPr>
              <a:t>were named by the Vikings. The suffix </a:t>
            </a:r>
            <a:r>
              <a:rPr lang="en-GB" sz="1600" b="1" dirty="0">
                <a:latin typeface="Linkpen 17a Print" panose="03050602060000000000" pitchFamily="66" charset="77"/>
              </a:rPr>
              <a:t>–by </a:t>
            </a:r>
            <a:r>
              <a:rPr lang="en-GB" sz="1600" dirty="0">
                <a:latin typeface="Linkpen 17a Print" panose="03050602060000000000" pitchFamily="66" charset="77"/>
              </a:rPr>
              <a:t>comes from the Old Norse word </a:t>
            </a:r>
            <a:r>
              <a:rPr lang="en-GB" sz="1600" b="1" dirty="0" err="1">
                <a:latin typeface="Linkpen 17a Print" panose="03050602060000000000" pitchFamily="66" charset="77"/>
              </a:rPr>
              <a:t>byr</a:t>
            </a:r>
            <a:r>
              <a:rPr lang="en-GB" sz="1600" dirty="0">
                <a:latin typeface="Linkpen 17a Print" panose="03050602060000000000" pitchFamily="66" charset="77"/>
              </a:rPr>
              <a:t> meaning farm or settlement.</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Places that end in </a:t>
            </a:r>
            <a:r>
              <a:rPr lang="en-GB" sz="1600" b="1" dirty="0">
                <a:latin typeface="Linkpen 17a Print" panose="03050602060000000000" pitchFamily="66" charset="77"/>
              </a:rPr>
              <a:t>–</a:t>
            </a:r>
            <a:r>
              <a:rPr lang="en-GB" sz="1600" b="1" dirty="0" err="1">
                <a:latin typeface="Linkpen 17a Print" panose="03050602060000000000" pitchFamily="66" charset="77"/>
              </a:rPr>
              <a:t>thorpe</a:t>
            </a:r>
            <a:r>
              <a:rPr lang="en-GB" sz="1600" b="1" dirty="0">
                <a:latin typeface="Linkpen 17a Print" panose="03050602060000000000" pitchFamily="66" charset="77"/>
              </a:rPr>
              <a:t> </a:t>
            </a:r>
            <a:r>
              <a:rPr lang="en-GB" sz="1600" dirty="0">
                <a:latin typeface="Linkpen 17a Print" panose="03050602060000000000" pitchFamily="66" charset="77"/>
              </a:rPr>
              <a:t>also took their name from an Old Norse word and were farms or settlements that were more remote.</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There are still many places ending in </a:t>
            </a:r>
            <a:r>
              <a:rPr lang="en-GB" sz="1600" b="1" dirty="0">
                <a:latin typeface="Linkpen 17a Print" panose="03050602060000000000" pitchFamily="66" charset="77"/>
              </a:rPr>
              <a:t>–by </a:t>
            </a:r>
            <a:r>
              <a:rPr lang="en-GB" sz="1600" dirty="0">
                <a:latin typeface="Linkpen 17a Print" panose="03050602060000000000" pitchFamily="66" charset="77"/>
              </a:rPr>
              <a:t>and some ending in </a:t>
            </a:r>
            <a:r>
              <a:rPr lang="en-GB" sz="1600" b="1" dirty="0">
                <a:latin typeface="Linkpen 17a Print" panose="03050602060000000000" pitchFamily="66" charset="77"/>
              </a:rPr>
              <a:t>–</a:t>
            </a:r>
            <a:r>
              <a:rPr lang="en-GB" sz="1600" b="1" dirty="0" err="1">
                <a:latin typeface="Linkpen 17a Print" panose="03050602060000000000" pitchFamily="66" charset="77"/>
              </a:rPr>
              <a:t>thorpe</a:t>
            </a:r>
            <a:r>
              <a:rPr lang="en-GB" sz="1600" b="1" dirty="0">
                <a:latin typeface="Linkpen 17a Print" panose="03050602060000000000" pitchFamily="66" charset="77"/>
              </a:rPr>
              <a:t> </a:t>
            </a:r>
            <a:r>
              <a:rPr lang="en-GB" sz="1600" dirty="0">
                <a:latin typeface="Linkpen 17a Print" panose="03050602060000000000" pitchFamily="66" charset="77"/>
              </a:rPr>
              <a:t>in and around Middlesbrough.</a:t>
            </a:r>
          </a:p>
        </p:txBody>
      </p:sp>
      <p:sp>
        <p:nvSpPr>
          <p:cNvPr id="13" name="TextBox 12">
            <a:extLst>
              <a:ext uri="{FF2B5EF4-FFF2-40B4-BE49-F238E27FC236}">
                <a16:creationId xmlns:a16="http://schemas.microsoft.com/office/drawing/2014/main" id="{44FE1603-8073-5AE2-E76B-B9B25A6E5842}"/>
              </a:ext>
            </a:extLst>
          </p:cNvPr>
          <p:cNvSpPr txBox="1"/>
          <p:nvPr/>
        </p:nvSpPr>
        <p:spPr>
          <a:xfrm>
            <a:off x="3721100" y="6067118"/>
            <a:ext cx="4762500" cy="406971"/>
          </a:xfrm>
          <a:prstGeom prst="rect">
            <a:avLst/>
          </a:prstGeom>
          <a:noFill/>
        </p:spPr>
        <p:txBody>
          <a:bodyPr wrap="square">
            <a:spAutoFit/>
          </a:bodyPr>
          <a:lstStyle/>
          <a:p>
            <a:pPr algn="ctr">
              <a:lnSpc>
                <a:spcPts val="2420"/>
              </a:lnSpc>
            </a:pPr>
            <a:r>
              <a:rPr lang="en-GB" sz="2800" dirty="0">
                <a:solidFill>
                  <a:srgbClr val="FAB721"/>
                </a:solidFill>
                <a:latin typeface="Superclarendon Rg" panose="02000505080000020003" pitchFamily="2" charset="77"/>
              </a:rPr>
              <a:t>Do you know any?</a:t>
            </a:r>
          </a:p>
        </p:txBody>
      </p:sp>
      <p:pic>
        <p:nvPicPr>
          <p:cNvPr id="10" name="Picture 9">
            <a:extLst>
              <a:ext uri="{FF2B5EF4-FFF2-40B4-BE49-F238E27FC236}">
                <a16:creationId xmlns:a16="http://schemas.microsoft.com/office/drawing/2014/main" id="{B6642EB7-536F-0351-0666-ED4174413CFC}"/>
              </a:ext>
              <a:ext uri="{C183D7F6-B498-43B3-948B-1728B52AA6E4}">
                <adec:decorative xmlns:adec="http://schemas.microsoft.com/office/drawing/2017/decorative" val="1"/>
              </a:ext>
            </a:extLst>
          </p:cNvPr>
          <p:cNvPicPr>
            <a:picLocks noChangeAspect="1"/>
          </p:cNvPicPr>
          <p:nvPr/>
        </p:nvPicPr>
        <p:blipFill rotWithShape="1">
          <a:blip r:embed="rId5"/>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9276739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fade">
                                      <p:cBhvr>
                                        <p:cTn id="19" dur="500"/>
                                        <p:tgtEl>
                                          <p:spTgt spid="12">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fade">
                                      <p:cBhvr>
                                        <p:cTn id="23" dur="500"/>
                                        <p:tgtEl>
                                          <p:spTgt spid="12">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7" grpId="0" animBg="1"/>
      <p:bldP spid="12" grpId="0" uiExpand="1" build="p"/>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0BE82E4-5F89-ED9C-3CED-82E5EB88ED36}"/>
              </a:ext>
            </a:extLst>
          </p:cNvPr>
          <p:cNvSpPr>
            <a:spLocks noGrp="1"/>
          </p:cNvSpPr>
          <p:nvPr>
            <p:ph type="ctrTitle"/>
          </p:nvPr>
        </p:nvSpPr>
        <p:spPr>
          <a:xfrm>
            <a:off x="1524000" y="-2700984"/>
            <a:ext cx="9144000" cy="2387600"/>
          </a:xfrm>
        </p:spPr>
        <p:txBody>
          <a:bodyPr/>
          <a:lstStyle/>
          <a:p>
            <a:r>
              <a:rPr lang="en-US" dirty="0"/>
              <a:t>Viking</a:t>
            </a:r>
            <a:r>
              <a:rPr lang="en-US" baseline="0" dirty="0"/>
              <a:t> links</a:t>
            </a:r>
            <a:endParaRPr lang="en-US" dirty="0"/>
          </a:p>
        </p:txBody>
      </p:sp>
      <p:pic>
        <p:nvPicPr>
          <p:cNvPr id="4" name="Picture 3">
            <a:extLst>
              <a:ext uri="{FF2B5EF4-FFF2-40B4-BE49-F238E27FC236}">
                <a16:creationId xmlns:a16="http://schemas.microsoft.com/office/drawing/2014/main" id="{3A409D3D-C39B-541B-A877-9D27B4CF3C3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20"/>
            <a:ext cx="12191999" cy="6856559"/>
          </a:xfrm>
          <a:prstGeom prst="rect">
            <a:avLst/>
          </a:prstGeom>
        </p:spPr>
      </p:pic>
      <p:grpSp>
        <p:nvGrpSpPr>
          <p:cNvPr id="3" name="Group 2" descr=" An aerial photograph of a hill top">
            <a:extLst>
              <a:ext uri="{FF2B5EF4-FFF2-40B4-BE49-F238E27FC236}">
                <a16:creationId xmlns:a16="http://schemas.microsoft.com/office/drawing/2014/main" id="{CF90B848-3619-C93C-092E-8C447BF30D12}"/>
              </a:ext>
            </a:extLst>
          </p:cNvPr>
          <p:cNvGrpSpPr/>
          <p:nvPr/>
        </p:nvGrpSpPr>
        <p:grpSpPr>
          <a:xfrm>
            <a:off x="574814" y="470338"/>
            <a:ext cx="5385584" cy="3580962"/>
            <a:chOff x="1174969" y="622738"/>
            <a:chExt cx="4836948" cy="3216165"/>
          </a:xfrm>
        </p:grpSpPr>
        <p:pic>
          <p:nvPicPr>
            <p:cNvPr id="5" name="Picture 4" descr="A high angle view of a mountain&#10;&#10;Description automatically generated">
              <a:extLst>
                <a:ext uri="{FF2B5EF4-FFF2-40B4-BE49-F238E27FC236}">
                  <a16:creationId xmlns:a16="http://schemas.microsoft.com/office/drawing/2014/main" id="{05696110-FD6E-7E21-FE9C-43A5348F41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87669" y="622738"/>
              <a:ext cx="4824248" cy="3216165"/>
            </a:xfrm>
            <a:prstGeom prst="rect">
              <a:avLst/>
            </a:prstGeom>
            <a:ln w="28575">
              <a:solidFill>
                <a:schemeClr val="tx1"/>
              </a:solidFill>
            </a:ln>
          </p:spPr>
        </p:pic>
        <p:sp>
          <p:nvSpPr>
            <p:cNvPr id="6" name="TextBox 5">
              <a:extLst>
                <a:ext uri="{FF2B5EF4-FFF2-40B4-BE49-F238E27FC236}">
                  <a16:creationId xmlns:a16="http://schemas.microsoft.com/office/drawing/2014/main" id="{AA82A569-0704-706C-1DA9-8204B8B69164}"/>
                </a:ext>
              </a:extLst>
            </p:cNvPr>
            <p:cNvSpPr txBox="1"/>
            <p:nvPr/>
          </p:nvSpPr>
          <p:spPr>
            <a:xfrm>
              <a:off x="1174969" y="3610759"/>
              <a:ext cx="2333297" cy="215444"/>
            </a:xfrm>
            <a:prstGeom prst="rect">
              <a:avLst/>
            </a:prstGeom>
            <a:noFill/>
          </p:spPr>
          <p:txBody>
            <a:bodyPr wrap="square">
              <a:spAutoFit/>
            </a:bodyPr>
            <a:lstStyle/>
            <a:p>
              <a:r>
                <a:rPr lang="en-GB" sz="800" b="0" i="0" u="none" strike="noStrike" dirty="0">
                  <a:solidFill>
                    <a:schemeClr val="bg1"/>
                  </a:solidFill>
                  <a:effectLst/>
                  <a:latin typeface="Nunito" panose="02000503000000000000" pitchFamily="2" charset="77"/>
                </a:rPr>
                <a:t>© Historic England Archive Ref: 28969_029</a:t>
              </a:r>
              <a:endParaRPr lang="en-GB" sz="800" dirty="0">
                <a:solidFill>
                  <a:schemeClr val="bg1"/>
                </a:solidFill>
                <a:latin typeface="Nunito" panose="02000503000000000000" pitchFamily="2" charset="77"/>
              </a:endParaRPr>
            </a:p>
          </p:txBody>
        </p:sp>
      </p:grpSp>
      <p:sp>
        <p:nvSpPr>
          <p:cNvPr id="8" name="TextBox 7">
            <a:extLst>
              <a:ext uri="{FF2B5EF4-FFF2-40B4-BE49-F238E27FC236}">
                <a16:creationId xmlns:a16="http://schemas.microsoft.com/office/drawing/2014/main" id="{D865BA71-9D09-29EE-229D-D2C900EC273E}"/>
              </a:ext>
            </a:extLst>
          </p:cNvPr>
          <p:cNvSpPr txBox="1"/>
          <p:nvPr/>
        </p:nvSpPr>
        <p:spPr>
          <a:xfrm>
            <a:off x="6231604" y="584638"/>
            <a:ext cx="5503196" cy="3154710"/>
          </a:xfrm>
          <a:prstGeom prst="rect">
            <a:avLst/>
          </a:prstGeom>
          <a:noFill/>
        </p:spPr>
        <p:txBody>
          <a:bodyPr wrap="square">
            <a:spAutoFit/>
          </a:bodyPr>
          <a:lstStyle/>
          <a:p>
            <a:pPr>
              <a:lnSpc>
                <a:spcPts val="2420"/>
              </a:lnSpc>
            </a:pPr>
            <a:r>
              <a:rPr lang="en-GB" sz="1600" dirty="0">
                <a:latin typeface="Linkpen 17a Print" panose="03050602060000000000" pitchFamily="66" charset="77"/>
              </a:rPr>
              <a:t>Roseberry Topping has Viking links too. The word </a:t>
            </a:r>
            <a:r>
              <a:rPr lang="en-GB" sz="1600" b="1" dirty="0">
                <a:latin typeface="Linkpen 17a Print" panose="03050602060000000000" pitchFamily="66" charset="77"/>
              </a:rPr>
              <a:t>Topping</a:t>
            </a:r>
            <a:r>
              <a:rPr lang="en-GB" sz="1600" dirty="0">
                <a:latin typeface="Linkpen 17a Print" panose="03050602060000000000" pitchFamily="66" charset="77"/>
              </a:rPr>
              <a:t> comes from </a:t>
            </a:r>
            <a:r>
              <a:rPr lang="en-GB" sz="1600" b="1" dirty="0" err="1">
                <a:latin typeface="Linkpen 17a Print" panose="03050602060000000000" pitchFamily="66" charset="77"/>
              </a:rPr>
              <a:t>toppen</a:t>
            </a:r>
            <a:r>
              <a:rPr lang="en-GB" sz="1600" dirty="0">
                <a:latin typeface="Linkpen 17a Print" panose="03050602060000000000" pitchFamily="66" charset="77"/>
              </a:rPr>
              <a:t>, an old Danish word for hill. </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The hill is also sometimes known as Odin’s Hill, originally </a:t>
            </a:r>
            <a:r>
              <a:rPr lang="en-GB" sz="1600" b="1" dirty="0">
                <a:latin typeface="Linkpen 17a Print" panose="03050602060000000000" pitchFamily="66" charset="77"/>
              </a:rPr>
              <a:t>Odens-</a:t>
            </a:r>
            <a:r>
              <a:rPr lang="en-GB" sz="1600" b="1" dirty="0" err="1">
                <a:latin typeface="Linkpen 17a Print" panose="03050602060000000000" pitchFamily="66" charset="77"/>
              </a:rPr>
              <a:t>Beorg</a:t>
            </a:r>
            <a:r>
              <a:rPr lang="en-GB" sz="1600" dirty="0">
                <a:latin typeface="Linkpen 17a Print" panose="03050602060000000000" pitchFamily="66" charset="77"/>
              </a:rPr>
              <a:t>.</a:t>
            </a:r>
          </a:p>
          <a:p>
            <a:pPr>
              <a:lnSpc>
                <a:spcPts val="2420"/>
              </a:lnSpc>
            </a:pPr>
            <a:endParaRPr lang="en-GB" sz="1600" dirty="0">
              <a:latin typeface="Linkpen 17a Print" panose="03050602060000000000" pitchFamily="66" charset="77"/>
            </a:endParaRPr>
          </a:p>
          <a:p>
            <a:pPr>
              <a:lnSpc>
                <a:spcPts val="2420"/>
              </a:lnSpc>
            </a:pPr>
            <a:r>
              <a:rPr lang="en-GB" sz="1600" dirty="0">
                <a:latin typeface="Linkpen 17a Print" panose="03050602060000000000" pitchFamily="66" charset="77"/>
              </a:rPr>
              <a:t>Odin – also called </a:t>
            </a:r>
            <a:r>
              <a:rPr lang="en-GB" sz="1600" dirty="0" err="1">
                <a:latin typeface="Linkpen 17a Print" panose="03050602060000000000" pitchFamily="66" charset="77"/>
              </a:rPr>
              <a:t>Wodan</a:t>
            </a:r>
            <a:r>
              <a:rPr lang="en-GB" sz="1600" dirty="0">
                <a:latin typeface="Linkpen 17a Print" panose="03050602060000000000" pitchFamily="66" charset="77"/>
              </a:rPr>
              <a:t>, </a:t>
            </a:r>
            <a:r>
              <a:rPr lang="en-GB" sz="1600" dirty="0" err="1">
                <a:latin typeface="Linkpen 17a Print" panose="03050602060000000000" pitchFamily="66" charset="77"/>
              </a:rPr>
              <a:t>Woden</a:t>
            </a:r>
            <a:r>
              <a:rPr lang="en-GB" sz="1600" dirty="0">
                <a:latin typeface="Linkpen 17a Print" panose="03050602060000000000" pitchFamily="66" charset="77"/>
              </a:rPr>
              <a:t> or Wotan – is one of the most important gods in Norse mythology. </a:t>
            </a:r>
          </a:p>
        </p:txBody>
      </p:sp>
      <p:sp>
        <p:nvSpPr>
          <p:cNvPr id="11" name="TextBox 10">
            <a:extLst>
              <a:ext uri="{FF2B5EF4-FFF2-40B4-BE49-F238E27FC236}">
                <a16:creationId xmlns:a16="http://schemas.microsoft.com/office/drawing/2014/main" id="{5FD758A6-C705-BFC5-FC71-006D52ADF436}"/>
              </a:ext>
            </a:extLst>
          </p:cNvPr>
          <p:cNvSpPr txBox="1"/>
          <p:nvPr/>
        </p:nvSpPr>
        <p:spPr>
          <a:xfrm>
            <a:off x="494268" y="4363964"/>
            <a:ext cx="11222243" cy="400110"/>
          </a:xfrm>
          <a:prstGeom prst="rect">
            <a:avLst/>
          </a:prstGeom>
          <a:noFill/>
        </p:spPr>
        <p:txBody>
          <a:bodyPr wrap="square">
            <a:spAutoFit/>
          </a:bodyPr>
          <a:lstStyle/>
          <a:p>
            <a:pPr algn="ctr">
              <a:lnSpc>
                <a:spcPts val="2420"/>
              </a:lnSpc>
            </a:pPr>
            <a:r>
              <a:rPr lang="en-GB" sz="2400" dirty="0">
                <a:solidFill>
                  <a:srgbClr val="FAB721"/>
                </a:solidFill>
                <a:latin typeface="Superclarendon Rg" panose="02000505080000020003" pitchFamily="2" charset="77"/>
              </a:rPr>
              <a:t>This important landmark can be seen from Middlesbrough.</a:t>
            </a:r>
          </a:p>
        </p:txBody>
      </p:sp>
      <p:pic>
        <p:nvPicPr>
          <p:cNvPr id="10" name="Picture 9" descr="A picture of a timeline from 3,500 BC to AD 2000. &#10;There are is one box on it that says &quot;AD 789 - AD 1066 - Vikings ruled the local area&quot;">
            <a:extLst>
              <a:ext uri="{FF2B5EF4-FFF2-40B4-BE49-F238E27FC236}">
                <a16:creationId xmlns:a16="http://schemas.microsoft.com/office/drawing/2014/main" id="{56747BB8-3780-1EA4-F6A6-5F18405F773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8026" y="4596438"/>
            <a:ext cx="12191978" cy="2419958"/>
          </a:xfrm>
          <a:prstGeom prst="rect">
            <a:avLst/>
          </a:prstGeom>
        </p:spPr>
      </p:pic>
      <p:pic>
        <p:nvPicPr>
          <p:cNvPr id="9" name="Picture 8">
            <a:extLst>
              <a:ext uri="{FF2B5EF4-FFF2-40B4-BE49-F238E27FC236}">
                <a16:creationId xmlns:a16="http://schemas.microsoft.com/office/drawing/2014/main" id="{AB5ED48F-1381-A21A-624C-705049458A19}"/>
              </a:ext>
              <a:ext uri="{C183D7F6-B498-43B3-948B-1728B52AA6E4}">
                <adec:decorative xmlns:adec="http://schemas.microsoft.com/office/drawing/2017/decorative" val="1"/>
              </a:ext>
            </a:extLst>
          </p:cNvPr>
          <p:cNvPicPr>
            <a:picLocks noChangeAspect="1"/>
          </p:cNvPicPr>
          <p:nvPr/>
        </p:nvPicPr>
        <p:blipFill rotWithShape="1">
          <a:blip r:embed="rId6"/>
          <a:srcRect l="85823" t="79859" r="-69" b="-1"/>
          <a:stretch/>
        </p:blipFill>
        <p:spPr>
          <a:xfrm>
            <a:off x="10455122" y="5442856"/>
            <a:ext cx="1736877" cy="1381040"/>
          </a:xfrm>
          <a:prstGeom prst="rect">
            <a:avLst/>
          </a:prstGeom>
        </p:spPr>
      </p:pic>
    </p:spTree>
    <p:extLst>
      <p:ext uri="{BB962C8B-B14F-4D97-AF65-F5344CB8AC3E}">
        <p14:creationId xmlns:p14="http://schemas.microsoft.com/office/powerpoint/2010/main" val="117357888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allAtOnce"/>
      <p:bldP spid="1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356</TotalTime>
  <Words>838</Words>
  <Application>Microsoft Office PowerPoint</Application>
  <PresentationFormat>Widescreen</PresentationFormat>
  <Paragraphs>93</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Linkpen 17a Print</vt:lpstr>
      <vt:lpstr>Calibri Light</vt:lpstr>
      <vt:lpstr>Nunito</vt:lpstr>
      <vt:lpstr>Arial</vt:lpstr>
      <vt:lpstr>Superclarendon Rg</vt:lpstr>
      <vt:lpstr>Calibri</vt:lpstr>
      <vt:lpstr>Office Theme</vt:lpstr>
      <vt:lpstr>How did Middlesbrough Begin?</vt:lpstr>
      <vt:lpstr>Middlesbrough location</vt:lpstr>
      <vt:lpstr>Tees Valley</vt:lpstr>
      <vt:lpstr>Highcliffe Nab</vt:lpstr>
      <vt:lpstr>Street House and Ingleby Barwick</vt:lpstr>
      <vt:lpstr>Thorpe Thewlis</vt:lpstr>
      <vt:lpstr>Norton-on-Tees</vt:lpstr>
      <vt:lpstr>Vikings</vt:lpstr>
      <vt:lpstr>Viking links</vt:lpstr>
      <vt:lpstr>Middlesbrough</vt:lpstr>
      <vt:lpstr>Priory</vt:lpstr>
      <vt:lpstr>Monks</vt:lpstr>
      <vt:lpstr>King Henry VIII</vt:lpstr>
      <vt:lpstr>Farm Settlement</vt:lpstr>
      <vt:lpstr>Stockton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25</cp:revision>
  <dcterms:created xsi:type="dcterms:W3CDTF">2022-12-09T08:02:53Z</dcterms:created>
  <dcterms:modified xsi:type="dcterms:W3CDTF">2024-01-09T08:13:29Z</dcterms:modified>
</cp:coreProperties>
</file>