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1"/>
  </p:notesMasterIdLst>
  <p:sldIdLst>
    <p:sldId id="256" r:id="rId2"/>
    <p:sldId id="257" r:id="rId3"/>
    <p:sldId id="261" r:id="rId4"/>
    <p:sldId id="260" r:id="rId5"/>
    <p:sldId id="265" r:id="rId6"/>
    <p:sldId id="266" r:id="rId7"/>
    <p:sldId id="267" r:id="rId8"/>
    <p:sldId id="270" r:id="rId9"/>
    <p:sldId id="271" r:id="rId10"/>
    <p:sldId id="268" r:id="rId11"/>
    <p:sldId id="269" r:id="rId12"/>
    <p:sldId id="272" r:id="rId13"/>
    <p:sldId id="273" r:id="rId14"/>
    <p:sldId id="274" r:id="rId15"/>
    <p:sldId id="275" r:id="rId16"/>
    <p:sldId id="276" r:id="rId17"/>
    <p:sldId id="277" r:id="rId18"/>
    <p:sldId id="263" r:id="rId19"/>
    <p:sldId id="264" r:id="rId20"/>
  </p:sldIdLst>
  <p:sldSz cx="12192000" cy="6858000"/>
  <p:notesSz cx="6858000" cy="9144000"/>
  <p:embeddedFontLst>
    <p:embeddedFont>
      <p:font typeface="Aptos" panose="020B0004020202020204" pitchFamily="3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Calibri Light" panose="020F0302020204030204" pitchFamily="34" charset="0"/>
      <p:regular r:id="rId30"/>
      <p:italic r:id="rId31"/>
    </p:embeddedFont>
    <p:embeddedFont>
      <p:font typeface="ELEGANT TYPEWRITER" panose="020B0604020202020204" charset="0"/>
      <p:regular r:id="rId32"/>
      <p:bold r:id="rId33"/>
    </p:embeddedFont>
    <p:embeddedFont>
      <p:font typeface="Just The Way You Are" panose="020B0604020202020204" charset="0"/>
      <p:regular r:id="rId34"/>
    </p:embeddedFont>
    <p:embeddedFont>
      <p:font typeface="Nunito" panose="00000500000000000000" pitchFamily="2" charset="0"/>
      <p:regular r:id="rId35"/>
      <p:bold r:id="rId36"/>
      <p:italic r:id="rId37"/>
      <p:boldItalic r:id="rId38"/>
    </p:embeddedFont>
    <p:embeddedFont>
      <p:font typeface="Superclarendon Rg" panose="02060605060000020003" pitchFamily="18" charset="0"/>
      <p:regular r:id="rId39"/>
      <p:bold r:id="rId40"/>
      <p:italic r:id="rId41"/>
      <p:boldItalic r:id="rId4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146"/>
    <a:srgbClr val="EC5E43"/>
    <a:srgbClr val="F49734"/>
    <a:srgbClr val="B65379"/>
    <a:srgbClr val="F6A548"/>
    <a:srgbClr val="79B96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798D14-A8FB-41A7-95C6-D3A46817CB4C}" v="52" dt="2024-07-29T16:22:26.2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36"/>
    <p:restoredTop sz="96327"/>
  </p:normalViewPr>
  <p:slideViewPr>
    <p:cSldViewPr snapToGrid="0">
      <p:cViewPr varScale="1">
        <p:scale>
          <a:sx n="105" d="100"/>
          <a:sy n="105" d="100"/>
        </p:scale>
        <p:origin x="576" y="61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font" Target="fonts/font18.fntdata"/><Relationship Id="rId21" Type="http://schemas.openxmlformats.org/officeDocument/2006/relationships/notesMaster" Target="notesMasters/notesMaster1.xml"/><Relationship Id="rId34" Type="http://schemas.openxmlformats.org/officeDocument/2006/relationships/font" Target="fonts/font13.fntdata"/><Relationship Id="rId42" Type="http://schemas.openxmlformats.org/officeDocument/2006/relationships/font" Target="fonts/font21.fntdata"/><Relationship Id="rId47"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2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McHarg" userId="88b8f76c-9ae3-4745-88eb-fe0667a22af5" providerId="ADAL" clId="{64798D14-A8FB-41A7-95C6-D3A46817CB4C}"/>
    <pc:docChg chg="custSel modSld">
      <pc:chgData name="Catherine McHarg" userId="88b8f76c-9ae3-4745-88eb-fe0667a22af5" providerId="ADAL" clId="{64798D14-A8FB-41A7-95C6-D3A46817CB4C}" dt="2024-07-29T16:22:26.208" v="54" actId="20577"/>
      <pc:docMkLst>
        <pc:docMk/>
      </pc:docMkLst>
      <pc:sldChg chg="modSp">
        <pc:chgData name="Catherine McHarg" userId="88b8f76c-9ae3-4745-88eb-fe0667a22af5" providerId="ADAL" clId="{64798D14-A8FB-41A7-95C6-D3A46817CB4C}" dt="2024-07-29T16:13:07.982" v="3" actId="20577"/>
        <pc:sldMkLst>
          <pc:docMk/>
          <pc:sldMk cId="1996384892" sldId="257"/>
        </pc:sldMkLst>
        <pc:spChg chg="mod">
          <ac:chgData name="Catherine McHarg" userId="88b8f76c-9ae3-4745-88eb-fe0667a22af5" providerId="ADAL" clId="{64798D14-A8FB-41A7-95C6-D3A46817CB4C}" dt="2024-07-29T16:13:07.982" v="3" actId="20577"/>
          <ac:spMkLst>
            <pc:docMk/>
            <pc:sldMk cId="1996384892" sldId="257"/>
            <ac:spMk id="8" creationId="{D865BA71-9D09-29EE-229D-D2C900EC273E}"/>
          </ac:spMkLst>
        </pc:spChg>
      </pc:sldChg>
      <pc:sldChg chg="modSp">
        <pc:chgData name="Catherine McHarg" userId="88b8f76c-9ae3-4745-88eb-fe0667a22af5" providerId="ADAL" clId="{64798D14-A8FB-41A7-95C6-D3A46817CB4C}" dt="2024-07-29T16:15:33.364" v="4" actId="20577"/>
        <pc:sldMkLst>
          <pc:docMk/>
          <pc:sldMk cId="375895439" sldId="268"/>
        </pc:sldMkLst>
        <pc:spChg chg="mod">
          <ac:chgData name="Catherine McHarg" userId="88b8f76c-9ae3-4745-88eb-fe0667a22af5" providerId="ADAL" clId="{64798D14-A8FB-41A7-95C6-D3A46817CB4C}" dt="2024-07-29T16:15:33.364" v="4" actId="20577"/>
          <ac:spMkLst>
            <pc:docMk/>
            <pc:sldMk cId="375895439" sldId="268"/>
            <ac:spMk id="13" creationId="{91F1B763-B330-12DB-CEA1-781E3F9D7A66}"/>
          </ac:spMkLst>
        </pc:spChg>
      </pc:sldChg>
      <pc:sldChg chg="modSp">
        <pc:chgData name="Catherine McHarg" userId="88b8f76c-9ae3-4745-88eb-fe0667a22af5" providerId="ADAL" clId="{64798D14-A8FB-41A7-95C6-D3A46817CB4C}" dt="2024-07-29T16:17:41.348" v="5" actId="20577"/>
        <pc:sldMkLst>
          <pc:docMk/>
          <pc:sldMk cId="3941090838" sldId="269"/>
        </pc:sldMkLst>
        <pc:spChg chg="mod">
          <ac:chgData name="Catherine McHarg" userId="88b8f76c-9ae3-4745-88eb-fe0667a22af5" providerId="ADAL" clId="{64798D14-A8FB-41A7-95C6-D3A46817CB4C}" dt="2024-07-29T16:17:41.348" v="5" actId="20577"/>
          <ac:spMkLst>
            <pc:docMk/>
            <pc:sldMk cId="3941090838" sldId="269"/>
            <ac:spMk id="8" creationId="{D865BA71-9D09-29EE-229D-D2C900EC273E}"/>
          </ac:spMkLst>
        </pc:spChg>
      </pc:sldChg>
      <pc:sldChg chg="delSp modSp mod delAnim">
        <pc:chgData name="Catherine McHarg" userId="88b8f76c-9ae3-4745-88eb-fe0667a22af5" providerId="ADAL" clId="{64798D14-A8FB-41A7-95C6-D3A46817CB4C}" dt="2024-07-29T16:20:02.122" v="14" actId="1076"/>
        <pc:sldMkLst>
          <pc:docMk/>
          <pc:sldMk cId="1284571247" sldId="273"/>
        </pc:sldMkLst>
        <pc:spChg chg="del">
          <ac:chgData name="Catherine McHarg" userId="88b8f76c-9ae3-4745-88eb-fe0667a22af5" providerId="ADAL" clId="{64798D14-A8FB-41A7-95C6-D3A46817CB4C}" dt="2024-07-29T16:19:50.972" v="12" actId="478"/>
          <ac:spMkLst>
            <pc:docMk/>
            <pc:sldMk cId="1284571247" sldId="273"/>
            <ac:spMk id="3" creationId="{D341E927-7A21-B70F-2D2C-34C33383929D}"/>
          </ac:spMkLst>
        </pc:spChg>
        <pc:spChg chg="mod">
          <ac:chgData name="Catherine McHarg" userId="88b8f76c-9ae3-4745-88eb-fe0667a22af5" providerId="ADAL" clId="{64798D14-A8FB-41A7-95C6-D3A46817CB4C}" dt="2024-07-29T16:19:55.849" v="13" actId="1076"/>
          <ac:spMkLst>
            <pc:docMk/>
            <pc:sldMk cId="1284571247" sldId="273"/>
            <ac:spMk id="8" creationId="{D865BA71-9D09-29EE-229D-D2C900EC273E}"/>
          </ac:spMkLst>
        </pc:spChg>
        <pc:spChg chg="mod">
          <ac:chgData name="Catherine McHarg" userId="88b8f76c-9ae3-4745-88eb-fe0667a22af5" providerId="ADAL" clId="{64798D14-A8FB-41A7-95C6-D3A46817CB4C}" dt="2024-07-29T16:20:02.122" v="14" actId="1076"/>
          <ac:spMkLst>
            <pc:docMk/>
            <pc:sldMk cId="1284571247" sldId="273"/>
            <ac:spMk id="13" creationId="{A1356760-54EF-CBB2-5287-99B76A0E65DA}"/>
          </ac:spMkLst>
        </pc:spChg>
      </pc:sldChg>
      <pc:sldChg chg="modSp">
        <pc:chgData name="Catherine McHarg" userId="88b8f76c-9ae3-4745-88eb-fe0667a22af5" providerId="ADAL" clId="{64798D14-A8FB-41A7-95C6-D3A46817CB4C}" dt="2024-07-29T16:22:26.208" v="54" actId="20577"/>
        <pc:sldMkLst>
          <pc:docMk/>
          <pc:sldMk cId="2831508986" sldId="277"/>
        </pc:sldMkLst>
        <pc:spChg chg="mod">
          <ac:chgData name="Catherine McHarg" userId="88b8f76c-9ae3-4745-88eb-fe0667a22af5" providerId="ADAL" clId="{64798D14-A8FB-41A7-95C6-D3A46817CB4C}" dt="2024-07-29T16:22:26.208" v="54" actId="20577"/>
          <ac:spMkLst>
            <pc:docMk/>
            <pc:sldMk cId="2831508986" sldId="277"/>
            <ac:spMk id="8" creationId="{D865BA71-9D09-29EE-229D-D2C900EC273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981614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4193058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708089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911342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708730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655695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5795105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921364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945064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1366417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4206288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3439651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772446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808135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922848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210954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4031806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70243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7/29/2024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8.jpe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9.jpeg"/><Relationship Id="rId4" Type="http://schemas.openxmlformats.org/officeDocument/2006/relationships/image" Target="../media/image16.pn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0.jpe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15.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18.pn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5.png"/><Relationship Id="rId7"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png"/><Relationship Id="rId7"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8.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3.png"/><Relationship Id="rId3" Type="http://schemas.openxmlformats.org/officeDocument/2006/relationships/image" Target="../media/image15.png"/><Relationship Id="rId7" Type="http://schemas.openxmlformats.org/officeDocument/2006/relationships/image" Target="../media/image42.png"/><Relationship Id="rId12"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slide" Target="slide3.xml"/><Relationship Id="rId5" Type="http://schemas.openxmlformats.org/officeDocument/2006/relationships/image" Target="../media/image40.jpeg"/><Relationship Id="rId10" Type="http://schemas.openxmlformats.org/officeDocument/2006/relationships/image" Target="../media/image18.png"/><Relationship Id="rId4" Type="http://schemas.openxmlformats.org/officeDocument/2006/relationships/image" Target="../media/image35.png"/><Relationship Id="rId9" Type="http://schemas.openxmlformats.org/officeDocument/2006/relationships/image" Target="../media/image44.jpe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4.xml"/><Relationship Id="rId18" Type="http://schemas.openxmlformats.org/officeDocument/2006/relationships/slide" Target="slide16.xml"/><Relationship Id="rId3" Type="http://schemas.openxmlformats.org/officeDocument/2006/relationships/image" Target="../media/image4.png"/><Relationship Id="rId21" Type="http://schemas.openxmlformats.org/officeDocument/2006/relationships/slide" Target="slide18.xml"/><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slide" Target="slide14.xml"/><Relationship Id="rId2" Type="http://schemas.openxmlformats.org/officeDocument/2006/relationships/notesSlide" Target="../notesSlides/notesSlide3.xml"/><Relationship Id="rId16" Type="http://schemas.openxmlformats.org/officeDocument/2006/relationships/slide" Target="slide12.xml"/><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slide" Target="slide10.xml"/><Relationship Id="rId10" Type="http://schemas.openxmlformats.org/officeDocument/2006/relationships/image" Target="../media/image11.png"/><Relationship Id="rId19" Type="http://schemas.openxmlformats.org/officeDocument/2006/relationships/slide" Target="slide8.xml"/><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slide" Target="slide6.xml"/><Relationship Id="rId22"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0.jpeg"/><Relationship Id="rId4" Type="http://schemas.openxmlformats.org/officeDocument/2006/relationships/image" Target="../media/image19.pn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slide" Target="slide3.xml"/><Relationship Id="rId4" Type="http://schemas.openxmlformats.org/officeDocument/2006/relationships/image" Target="../media/image16.png"/><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png"/><Relationship Id="rId7"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5.jpe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7.jpeg"/><Relationship Id="rId4" Type="http://schemas.openxmlformats.org/officeDocument/2006/relationships/image" Target="../media/image16.pn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61C96E-0DDC-B635-B972-D2AEDE20B326}"/>
              </a:ext>
            </a:extLst>
          </p:cNvPr>
          <p:cNvSpPr>
            <a:spLocks noGrp="1"/>
          </p:cNvSpPr>
          <p:nvPr>
            <p:ph type="ctrTitle"/>
          </p:nvPr>
        </p:nvSpPr>
        <p:spPr>
          <a:xfrm>
            <a:off x="1524000" y="-1110344"/>
            <a:ext cx="9144000" cy="975769"/>
          </a:xfrm>
        </p:spPr>
        <p:txBody>
          <a:bodyPr/>
          <a:lstStyle/>
          <a:p>
            <a:r>
              <a:rPr lang="en-US" dirty="0"/>
              <a:t>Significant People of Derby</a:t>
            </a:r>
          </a:p>
        </p:txBody>
      </p:sp>
      <p:pic>
        <p:nvPicPr>
          <p:cNvPr id="9" name="Picture 8" descr="Significant People of Derby">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Louis Martin</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8101090" cy="582521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598772" y="516390"/>
            <a:ext cx="7574691"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Name: Louis Martin</a:t>
            </a:r>
          </a:p>
        </p:txBody>
      </p:sp>
      <p:sp>
        <p:nvSpPr>
          <p:cNvPr id="10" name="Title 1">
            <a:extLst>
              <a:ext uri="{FF2B5EF4-FFF2-40B4-BE49-F238E27FC236}">
                <a16:creationId xmlns:a16="http://schemas.microsoft.com/office/drawing/2014/main" id="{18595D45-FA4B-0FF0-7F97-F225D70C3A15}"/>
              </a:ext>
            </a:extLst>
          </p:cNvPr>
          <p:cNvSpPr txBox="1">
            <a:spLocks/>
          </p:cNvSpPr>
          <p:nvPr/>
        </p:nvSpPr>
        <p:spPr>
          <a:xfrm>
            <a:off x="598773" y="1006614"/>
            <a:ext cx="3764222"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Born: 11th November 1936</a:t>
            </a:r>
          </a:p>
        </p:txBody>
      </p:sp>
      <p:sp>
        <p:nvSpPr>
          <p:cNvPr id="12" name="Title 1">
            <a:extLst>
              <a:ext uri="{FF2B5EF4-FFF2-40B4-BE49-F238E27FC236}">
                <a16:creationId xmlns:a16="http://schemas.microsoft.com/office/drawing/2014/main" id="{328D52DE-489E-D69A-23AC-6E4F660EF97D}"/>
              </a:ext>
            </a:extLst>
          </p:cNvPr>
          <p:cNvSpPr txBox="1">
            <a:spLocks/>
          </p:cNvSpPr>
          <p:nvPr/>
        </p:nvSpPr>
        <p:spPr>
          <a:xfrm>
            <a:off x="5047790" y="1020663"/>
            <a:ext cx="3045323"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Died: 17th January 2015</a:t>
            </a:r>
          </a:p>
        </p:txBody>
      </p:sp>
      <p:sp>
        <p:nvSpPr>
          <p:cNvPr id="13" name="Title 1">
            <a:extLst>
              <a:ext uri="{FF2B5EF4-FFF2-40B4-BE49-F238E27FC236}">
                <a16:creationId xmlns:a16="http://schemas.microsoft.com/office/drawing/2014/main" id="{91F1B763-B330-12DB-CEA1-781E3F9D7A66}"/>
              </a:ext>
            </a:extLst>
          </p:cNvPr>
          <p:cNvSpPr txBox="1">
            <a:spLocks/>
          </p:cNvSpPr>
          <p:nvPr/>
        </p:nvSpPr>
        <p:spPr>
          <a:xfrm>
            <a:off x="598772" y="1800452"/>
            <a:ext cx="7847044"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Link to Derby: Moved to Derby at the age of 19 and lived there for the rest of his life.</a:t>
            </a:r>
          </a:p>
        </p:txBody>
      </p:sp>
      <p:sp>
        <p:nvSpPr>
          <p:cNvPr id="8" name="TextBox 7">
            <a:extLst>
              <a:ext uri="{FF2B5EF4-FFF2-40B4-BE49-F238E27FC236}">
                <a16:creationId xmlns:a16="http://schemas.microsoft.com/office/drawing/2014/main" id="{D865BA71-9D09-29EE-229D-D2C900EC273E}"/>
              </a:ext>
            </a:extLst>
          </p:cNvPr>
          <p:cNvSpPr txBox="1"/>
          <p:nvPr/>
        </p:nvSpPr>
        <p:spPr>
          <a:xfrm>
            <a:off x="598772" y="2643911"/>
            <a:ext cx="7847044" cy="329705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Louis Martin was born in Kingston, Jamaica. At the age of 19, he came to Derby as part of the Windrush generation. He did not actually sail on the Windrush but travelled on a ship called Rosina to Marseille in France. After boarding a ferry to England, he headed to Derby because he happened to have a friend living there.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Within four days of arriving in Derby, Louis found a job, found somewhere to live and joined a gym. Initially interested in bodybuilding, Louis Martin began to pursue weightlifting and grew exceptionally good at it. He said that he felt welcomed in Derby. </a:t>
            </a:r>
          </a:p>
        </p:txBody>
      </p:sp>
      <p:grpSp>
        <p:nvGrpSpPr>
          <p:cNvPr id="15" name="Group 14" descr="A photograph of a dark skinned man sitting on a bench, he has black hair and a beard.">
            <a:extLst>
              <a:ext uri="{FF2B5EF4-FFF2-40B4-BE49-F238E27FC236}">
                <a16:creationId xmlns:a16="http://schemas.microsoft.com/office/drawing/2014/main" id="{D50E6A17-15A0-4225-1974-5A1F0B4C0CF1}"/>
              </a:ext>
            </a:extLst>
          </p:cNvPr>
          <p:cNvGrpSpPr/>
          <p:nvPr/>
        </p:nvGrpSpPr>
        <p:grpSpPr>
          <a:xfrm>
            <a:off x="8641822" y="547690"/>
            <a:ext cx="3297334" cy="4449186"/>
            <a:chOff x="8641822" y="547690"/>
            <a:chExt cx="3297334" cy="4449186"/>
          </a:xfrm>
        </p:grpSpPr>
        <p:grpSp>
          <p:nvGrpSpPr>
            <p:cNvPr id="14" name="Group 13" descr="A photograph of a dark skinned man sitting on a bench, he has black hair and a bear.">
              <a:extLst>
                <a:ext uri="{FF2B5EF4-FFF2-40B4-BE49-F238E27FC236}">
                  <a16:creationId xmlns:a16="http://schemas.microsoft.com/office/drawing/2014/main" id="{F24BB7AE-791C-E699-5595-A4748D123F55}"/>
                </a:ext>
              </a:extLst>
            </p:cNvPr>
            <p:cNvGrpSpPr/>
            <p:nvPr/>
          </p:nvGrpSpPr>
          <p:grpSpPr>
            <a:xfrm rot="21309766">
              <a:off x="8641822" y="1297982"/>
              <a:ext cx="3297334" cy="3698894"/>
              <a:chOff x="8672150" y="1384132"/>
              <a:chExt cx="3297334" cy="3698894"/>
            </a:xfrm>
          </p:grpSpPr>
          <p:pic>
            <p:nvPicPr>
              <p:cNvPr id="5" name="Picture 4" descr="A photograph of a dark skinned man sitting on a bench, he has black hair and a beard.">
                <a:extLst>
                  <a:ext uri="{FF2B5EF4-FFF2-40B4-BE49-F238E27FC236}">
                    <a16:creationId xmlns:a16="http://schemas.microsoft.com/office/drawing/2014/main" id="{0864A296-F18F-8B3C-44AC-385B5438755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730938" y="1384132"/>
                <a:ext cx="3238546" cy="3698894"/>
              </a:xfrm>
              <a:prstGeom prst="rect">
                <a:avLst/>
              </a:prstGeom>
              <a:ln w="28575">
                <a:solidFill>
                  <a:schemeClr val="tx1"/>
                </a:solidFill>
              </a:ln>
            </p:spPr>
          </p:pic>
          <p:sp>
            <p:nvSpPr>
              <p:cNvPr id="9" name="TextBox 8">
                <a:extLst>
                  <a:ext uri="{FF2B5EF4-FFF2-40B4-BE49-F238E27FC236}">
                    <a16:creationId xmlns:a16="http://schemas.microsoft.com/office/drawing/2014/main" id="{2631529B-7C0D-BB02-D70B-3B79DC9CB2FB}"/>
                  </a:ext>
                </a:extLst>
              </p:cNvPr>
              <p:cNvSpPr txBox="1"/>
              <p:nvPr/>
            </p:nvSpPr>
            <p:spPr>
              <a:xfrm>
                <a:off x="8672150" y="4877996"/>
                <a:ext cx="1342355" cy="200055"/>
              </a:xfrm>
              <a:prstGeom prst="rect">
                <a:avLst/>
              </a:prstGeom>
              <a:noFill/>
            </p:spPr>
            <p:txBody>
              <a:bodyPr wrap="square" rtlCol="0">
                <a:spAutoFit/>
              </a:bodyPr>
              <a:lstStyle/>
              <a:p>
                <a:r>
                  <a:rPr lang="en-GB" sz="700" dirty="0">
                    <a:latin typeface="Nunito" panose="02000503000000000000" pitchFamily="2" charset="77"/>
                  </a:rPr>
                  <a:t>© </a:t>
                </a:r>
                <a:r>
                  <a:rPr lang="en-GB" sz="700" dirty="0" err="1">
                    <a:latin typeface="Nunito" panose="02000503000000000000" pitchFamily="2" charset="77"/>
                  </a:rPr>
                  <a:t>Alamy</a:t>
                </a:r>
                <a:r>
                  <a:rPr lang="en-GB" sz="700" dirty="0">
                    <a:latin typeface="Nunito" panose="02000503000000000000" pitchFamily="2" charset="77"/>
                  </a:rPr>
                  <a:t> Ref: G7KMAT</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8476">
              <a:off x="9081307" y="547690"/>
              <a:ext cx="506388" cy="1405485"/>
            </a:xfrm>
            <a:prstGeom prst="rect">
              <a:avLst/>
            </a:prstGeom>
          </p:spPr>
        </p:pic>
      </p:grpSp>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3758954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13" grpId="0"/>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Louis Martin part 2</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8101090" cy="582521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00151" y="682409"/>
            <a:ext cx="7191814" cy="144154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He competed in Olympic Games and the Commonwealth Games clinching bronze and silver medals in consecutive Olympic appearances and winning gold medals in multiple Commonwealth Games. He was the most successful weightlifter to ever represent Great Britain.</a:t>
            </a:r>
          </a:p>
        </p:txBody>
      </p:sp>
      <p:sp>
        <p:nvSpPr>
          <p:cNvPr id="3" name="TextBox 2">
            <a:extLst>
              <a:ext uri="{FF2B5EF4-FFF2-40B4-BE49-F238E27FC236}">
                <a16:creationId xmlns:a16="http://schemas.microsoft.com/office/drawing/2014/main" id="{D341E927-7A21-B70F-2D2C-34C33383929D}"/>
              </a:ext>
            </a:extLst>
          </p:cNvPr>
          <p:cNvSpPr txBox="1"/>
          <p:nvPr/>
        </p:nvSpPr>
        <p:spPr>
          <a:xfrm>
            <a:off x="600151" y="2643149"/>
            <a:ext cx="7358370" cy="352596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After his weightlifting career had ended, he opened a gym in the city and coached aspiring weightlifters for over 30 years.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During this time, he worked for British Rail and found time to run as a candidate for Derby council. He was also elected as president of British Weightlifting.</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Louis Martin contributed significantly to his community and sport. After his death, in 2015, a plaque was installed in his honour.</a:t>
            </a:r>
          </a:p>
        </p:txBody>
      </p:sp>
      <p:grpSp>
        <p:nvGrpSpPr>
          <p:cNvPr id="10" name="Group 9" descr="A pale star on the ground with mosaic patterning that says &quot;Louis Martin&quot; in the middle, surrounded by engravings. Red and green confetti is spread around it.">
            <a:extLst>
              <a:ext uri="{FF2B5EF4-FFF2-40B4-BE49-F238E27FC236}">
                <a16:creationId xmlns:a16="http://schemas.microsoft.com/office/drawing/2014/main" id="{EB909C05-22A2-7D78-E05D-0EC579CF6D16}"/>
              </a:ext>
            </a:extLst>
          </p:cNvPr>
          <p:cNvGrpSpPr/>
          <p:nvPr/>
        </p:nvGrpSpPr>
        <p:grpSpPr>
          <a:xfrm>
            <a:off x="7874692" y="510270"/>
            <a:ext cx="3836471" cy="3730552"/>
            <a:chOff x="7874692" y="510270"/>
            <a:chExt cx="3836471" cy="3730552"/>
          </a:xfrm>
        </p:grpSpPr>
        <p:grpSp>
          <p:nvGrpSpPr>
            <p:cNvPr id="7" name="Group 6" descr="A pale star on the ground with mosaic patterning that says &quot;Louis Martin&quot; in the middle, surrounded by engravings. Red and green confetti is spread around it.">
              <a:extLst>
                <a:ext uri="{FF2B5EF4-FFF2-40B4-BE49-F238E27FC236}">
                  <a16:creationId xmlns:a16="http://schemas.microsoft.com/office/drawing/2014/main" id="{8283A879-BB0B-ED9F-6233-726E7BC3F7A8}"/>
                </a:ext>
              </a:extLst>
            </p:cNvPr>
            <p:cNvGrpSpPr/>
            <p:nvPr/>
          </p:nvGrpSpPr>
          <p:grpSpPr>
            <a:xfrm rot="21316677">
              <a:off x="7874692" y="1276808"/>
              <a:ext cx="3836471" cy="2964014"/>
              <a:chOff x="7918823" y="1372037"/>
              <a:chExt cx="3836471" cy="2964014"/>
            </a:xfrm>
          </p:grpSpPr>
          <p:pic>
            <p:nvPicPr>
              <p:cNvPr id="2" name="Picture 1">
                <a:extLst>
                  <a:ext uri="{FF2B5EF4-FFF2-40B4-BE49-F238E27FC236}">
                    <a16:creationId xmlns:a16="http://schemas.microsoft.com/office/drawing/2014/main" id="{CB620AAD-E98D-9576-D1F8-DFA46C05ACF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979707" y="1372037"/>
                <a:ext cx="3775587" cy="2920973"/>
              </a:xfrm>
              <a:prstGeom prst="rect">
                <a:avLst/>
              </a:prstGeom>
              <a:ln w="28575">
                <a:solidFill>
                  <a:schemeClr val="tx1"/>
                </a:solidFill>
              </a:ln>
            </p:spPr>
          </p:pic>
          <p:sp>
            <p:nvSpPr>
              <p:cNvPr id="4" name="TextBox 3">
                <a:extLst>
                  <a:ext uri="{FF2B5EF4-FFF2-40B4-BE49-F238E27FC236}">
                    <a16:creationId xmlns:a16="http://schemas.microsoft.com/office/drawing/2014/main" id="{E8230D0C-3287-712C-D5DB-74669F78C18B}"/>
                  </a:ext>
                </a:extLst>
              </p:cNvPr>
              <p:cNvSpPr txBox="1"/>
              <p:nvPr/>
            </p:nvSpPr>
            <p:spPr>
              <a:xfrm>
                <a:off x="7918823" y="4082135"/>
                <a:ext cx="1693092" cy="253916"/>
              </a:xfrm>
              <a:prstGeom prst="rect">
                <a:avLst/>
              </a:prstGeom>
              <a:noFill/>
            </p:spPr>
            <p:txBody>
              <a:bodyPr wrap="none" rtlCol="0">
                <a:spAutoFit/>
              </a:bodyPr>
              <a:lstStyle/>
              <a:p>
                <a:r>
                  <a:rPr lang="en-GB" sz="1050" dirty="0">
                    <a:solidFill>
                      <a:schemeClr val="bg2">
                        <a:lumMod val="25000"/>
                      </a:schemeClr>
                    </a:solidFill>
                  </a:rPr>
                  <a:t>© Derby Evening Telegraph</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07131">
              <a:off x="8921905" y="510270"/>
              <a:ext cx="506388" cy="1405485"/>
            </a:xfrm>
            <a:prstGeom prst="rect">
              <a:avLst/>
            </a:prstGeom>
          </p:spPr>
        </p:pic>
      </p:grpSp>
      <p:pic>
        <p:nvPicPr>
          <p:cNvPr id="21" name="Picture 20">
            <a:hlinkClick r:id="rId7" action="ppaction://hlinksldjump"/>
            <a:extLst>
              <a:ext uri="{FF2B5EF4-FFF2-40B4-BE49-F238E27FC236}">
                <a16:creationId xmlns:a16="http://schemas.microsoft.com/office/drawing/2014/main" id="{016D58B5-F3CF-2460-0E30-067D41D18FE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782134" y="5219254"/>
            <a:ext cx="1803400" cy="1270000"/>
          </a:xfrm>
          <a:prstGeom prst="rect">
            <a:avLst/>
          </a:prstGeom>
        </p:spPr>
      </p:pic>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3941090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Preet Chandi MBE</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8101090" cy="582521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598772" y="516390"/>
            <a:ext cx="7574691"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Name: Preet Chandi MBE</a:t>
            </a:r>
          </a:p>
        </p:txBody>
      </p:sp>
      <p:sp>
        <p:nvSpPr>
          <p:cNvPr id="10" name="Title 1">
            <a:extLst>
              <a:ext uri="{FF2B5EF4-FFF2-40B4-BE49-F238E27FC236}">
                <a16:creationId xmlns:a16="http://schemas.microsoft.com/office/drawing/2014/main" id="{18595D45-FA4B-0FF0-7F97-F225D70C3A15}"/>
              </a:ext>
            </a:extLst>
          </p:cNvPr>
          <p:cNvSpPr txBox="1">
            <a:spLocks/>
          </p:cNvSpPr>
          <p:nvPr/>
        </p:nvSpPr>
        <p:spPr>
          <a:xfrm>
            <a:off x="598773" y="1006614"/>
            <a:ext cx="3764222"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Born: 7th February 1989</a:t>
            </a:r>
          </a:p>
        </p:txBody>
      </p:sp>
      <p:sp>
        <p:nvSpPr>
          <p:cNvPr id="13" name="Title 1">
            <a:extLst>
              <a:ext uri="{FF2B5EF4-FFF2-40B4-BE49-F238E27FC236}">
                <a16:creationId xmlns:a16="http://schemas.microsoft.com/office/drawing/2014/main" id="{91F1B763-B330-12DB-CEA1-781E3F9D7A66}"/>
              </a:ext>
            </a:extLst>
          </p:cNvPr>
          <p:cNvSpPr txBox="1">
            <a:spLocks/>
          </p:cNvSpPr>
          <p:nvPr/>
        </p:nvSpPr>
        <p:spPr>
          <a:xfrm>
            <a:off x="598772" y="1497824"/>
            <a:ext cx="7847044"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Link to Derby: Born and raised in Derby</a:t>
            </a:r>
          </a:p>
        </p:txBody>
      </p:sp>
      <p:sp>
        <p:nvSpPr>
          <p:cNvPr id="8" name="TextBox 7">
            <a:extLst>
              <a:ext uri="{FF2B5EF4-FFF2-40B4-BE49-F238E27FC236}">
                <a16:creationId xmlns:a16="http://schemas.microsoft.com/office/drawing/2014/main" id="{D865BA71-9D09-29EE-229D-D2C900EC273E}"/>
              </a:ext>
            </a:extLst>
          </p:cNvPr>
          <p:cNvSpPr txBox="1"/>
          <p:nvPr/>
        </p:nvSpPr>
        <p:spPr>
          <a:xfrm>
            <a:off x="598772" y="2147562"/>
            <a:ext cx="7847044" cy="426655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Preet </a:t>
            </a:r>
            <a:r>
              <a:rPr lang="en-GB" sz="1400" dirty="0" err="1">
                <a:latin typeface="Linkpen 17a Print" panose="03050602060000000000" pitchFamily="66" charset="77"/>
              </a:rPr>
              <a:t>Chandhi</a:t>
            </a:r>
            <a:r>
              <a:rPr lang="en-GB" sz="1400" dirty="0">
                <a:latin typeface="Linkpen 17a Print" panose="03050602060000000000" pitchFamily="66" charset="77"/>
              </a:rPr>
              <a:t> is a British Army medical officer, explorer and author from Derby.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She was born in Derby and joined the British Army when she was 27 serving in 3 Medical Regiment. She also runs ultramarathons in her free time.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2021, she set out on an expedition in Antarctica travelling 1,100 km to the South Pole completely on her own. The journey took 40 days, 7 hours and 3 minutes making her the third fastest solo woman to reach the South Pole unassisted. She was also the first ever woman of colour to achieve the challenge.</a:t>
            </a:r>
          </a:p>
          <a:p>
            <a:pPr>
              <a:lnSpc>
                <a:spcPct val="150000"/>
              </a:lnSpc>
            </a:pPr>
            <a:endParaRPr lang="en-GB" sz="1400" dirty="0">
              <a:latin typeface="Linkpen 17a Print" panose="03050602060000000000" pitchFamily="66" charset="77"/>
            </a:endParaRPr>
          </a:p>
        </p:txBody>
      </p:sp>
      <p:grpSp>
        <p:nvGrpSpPr>
          <p:cNvPr id="15" name="Group 14" descr="A photo of a woman with brown skin and wearing an army uniform with a Red Cross on a white armband. She is smiling.">
            <a:extLst>
              <a:ext uri="{FF2B5EF4-FFF2-40B4-BE49-F238E27FC236}">
                <a16:creationId xmlns:a16="http://schemas.microsoft.com/office/drawing/2014/main" id="{A8EE4947-DD52-0B39-709C-839E76C8AD7B}"/>
              </a:ext>
            </a:extLst>
          </p:cNvPr>
          <p:cNvGrpSpPr/>
          <p:nvPr/>
        </p:nvGrpSpPr>
        <p:grpSpPr>
          <a:xfrm>
            <a:off x="8506797" y="352021"/>
            <a:ext cx="3211663" cy="4607018"/>
            <a:chOff x="8506797" y="352021"/>
            <a:chExt cx="3211663" cy="4607018"/>
          </a:xfrm>
        </p:grpSpPr>
        <p:grpSp>
          <p:nvGrpSpPr>
            <p:cNvPr id="4" name="Group 3">
              <a:extLst>
                <a:ext uri="{FF2B5EF4-FFF2-40B4-BE49-F238E27FC236}">
                  <a16:creationId xmlns:a16="http://schemas.microsoft.com/office/drawing/2014/main" id="{6DBDA257-F822-40F6-0625-7D909E7C66B2}"/>
                </a:ext>
              </a:extLst>
            </p:cNvPr>
            <p:cNvGrpSpPr/>
            <p:nvPr/>
          </p:nvGrpSpPr>
          <p:grpSpPr>
            <a:xfrm rot="229617">
              <a:off x="8506797" y="1256679"/>
              <a:ext cx="3211663" cy="3702360"/>
              <a:chOff x="8447536" y="1344639"/>
              <a:chExt cx="3211663" cy="3702360"/>
            </a:xfrm>
          </p:grpSpPr>
          <p:pic>
            <p:nvPicPr>
              <p:cNvPr id="2" name="Picture 1" descr="A person in military uniform with a red cross on her arm&#10;&#10;Description automatically generated">
                <a:extLst>
                  <a:ext uri="{FF2B5EF4-FFF2-40B4-BE49-F238E27FC236}">
                    <a16:creationId xmlns:a16="http://schemas.microsoft.com/office/drawing/2014/main" id="{B0CBB912-2CE3-705A-90DF-5EFFAEC05E7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511787" y="1344639"/>
                <a:ext cx="3147412" cy="3666107"/>
              </a:xfrm>
              <a:prstGeom prst="rect">
                <a:avLst/>
              </a:prstGeom>
              <a:ln w="28575">
                <a:solidFill>
                  <a:schemeClr val="tx1"/>
                </a:solidFill>
              </a:ln>
            </p:spPr>
          </p:pic>
          <p:sp>
            <p:nvSpPr>
              <p:cNvPr id="3" name="TextBox 2">
                <a:extLst>
                  <a:ext uri="{FF2B5EF4-FFF2-40B4-BE49-F238E27FC236}">
                    <a16:creationId xmlns:a16="http://schemas.microsoft.com/office/drawing/2014/main" id="{CB223E18-0077-B12E-2825-68ACAF1CB5AB}"/>
                  </a:ext>
                </a:extLst>
              </p:cNvPr>
              <p:cNvSpPr txBox="1"/>
              <p:nvPr/>
            </p:nvSpPr>
            <p:spPr>
              <a:xfrm>
                <a:off x="8447536" y="4831555"/>
                <a:ext cx="2603974" cy="215444"/>
              </a:xfrm>
              <a:prstGeom prst="rect">
                <a:avLst/>
              </a:prstGeom>
              <a:noFill/>
            </p:spPr>
            <p:txBody>
              <a:bodyPr wrap="square" rtlCol="0">
                <a:spAutoFit/>
              </a:bodyPr>
              <a:lstStyle/>
              <a:p>
                <a:r>
                  <a:rPr lang="en-GB" sz="800" dirty="0"/>
                  <a:t>© Public Domain from Wikimedia Commons</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840457">
              <a:off x="9176835" y="352021"/>
              <a:ext cx="506388" cy="1405485"/>
            </a:xfrm>
            <a:prstGeom prst="rect">
              <a:avLst/>
            </a:prstGeom>
          </p:spPr>
        </p:pic>
      </p:grpSp>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2723288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8"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Preet Chandi MBE part 2</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8101090" cy="582521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589421" y="1213182"/>
            <a:ext cx="7210438" cy="1787797"/>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2022, Preet Chandi set off on a new expedition with the aim of becoming the first woman to cross Antarctica solo and unsupported. She unfortunately ended up about 56 kilometres away from her pick up point and missed out on the crossing record. She did, however, break the record for the longest solo and unsupported polar expedition, having travelled 1,397 kilometres!</a:t>
            </a:r>
          </a:p>
        </p:txBody>
      </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85066">
            <a:off x="10790856" y="475736"/>
            <a:ext cx="506388" cy="1405485"/>
          </a:xfrm>
          <a:prstGeom prst="rect">
            <a:avLst/>
          </a:prstGeom>
        </p:spPr>
      </p:pic>
      <p:grpSp>
        <p:nvGrpSpPr>
          <p:cNvPr id="12" name="Group 11" descr="A photo of Preet Chandi with skis walking along a snowy landscape with the sun shining down on her.">
            <a:extLst>
              <a:ext uri="{FF2B5EF4-FFF2-40B4-BE49-F238E27FC236}">
                <a16:creationId xmlns:a16="http://schemas.microsoft.com/office/drawing/2014/main" id="{65BB33BC-8F13-FEAD-E026-5E4E84A7AF3E}"/>
              </a:ext>
            </a:extLst>
          </p:cNvPr>
          <p:cNvGrpSpPr/>
          <p:nvPr/>
        </p:nvGrpSpPr>
        <p:grpSpPr>
          <a:xfrm rot="21118201">
            <a:off x="8170517" y="1255491"/>
            <a:ext cx="3626460" cy="2733668"/>
            <a:chOff x="8396748" y="1129840"/>
            <a:chExt cx="3533209" cy="2663374"/>
          </a:xfrm>
        </p:grpSpPr>
        <p:pic>
          <p:nvPicPr>
            <p:cNvPr id="9" name="Picture 8" descr="A person pulling a sled in the snow&#10;&#10;Description automatically generated">
              <a:extLst>
                <a:ext uri="{FF2B5EF4-FFF2-40B4-BE49-F238E27FC236}">
                  <a16:creationId xmlns:a16="http://schemas.microsoft.com/office/drawing/2014/main" id="{1E067B40-23A7-0787-B93B-2813718A24C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96748" y="1129840"/>
              <a:ext cx="3533209" cy="2649907"/>
            </a:xfrm>
            <a:prstGeom prst="rect">
              <a:avLst/>
            </a:prstGeom>
            <a:ln w="28575">
              <a:solidFill>
                <a:schemeClr val="tx1"/>
              </a:solidFill>
            </a:ln>
          </p:spPr>
        </p:pic>
        <p:sp>
          <p:nvSpPr>
            <p:cNvPr id="10" name="TextBox 9">
              <a:extLst>
                <a:ext uri="{FF2B5EF4-FFF2-40B4-BE49-F238E27FC236}">
                  <a16:creationId xmlns:a16="http://schemas.microsoft.com/office/drawing/2014/main" id="{3452B1AC-0159-9915-B163-2960C52AF873}"/>
                </a:ext>
              </a:extLst>
            </p:cNvPr>
            <p:cNvSpPr txBox="1"/>
            <p:nvPr/>
          </p:nvSpPr>
          <p:spPr>
            <a:xfrm>
              <a:off x="8404593" y="3577770"/>
              <a:ext cx="2225186" cy="215444"/>
            </a:xfrm>
            <a:prstGeom prst="rect">
              <a:avLst/>
            </a:prstGeom>
            <a:noFill/>
          </p:spPr>
          <p:txBody>
            <a:bodyPr wrap="square" rtlCol="0">
              <a:spAutoFit/>
            </a:bodyPr>
            <a:lstStyle/>
            <a:p>
              <a:r>
                <a:rPr lang="en-GB" sz="800" dirty="0"/>
                <a:t>© Public Domain from Wikimedia Commons</a:t>
              </a:r>
            </a:p>
          </p:txBody>
        </p:sp>
      </p:grpSp>
      <p:sp>
        <p:nvSpPr>
          <p:cNvPr id="13" name="TextBox 12">
            <a:extLst>
              <a:ext uri="{FF2B5EF4-FFF2-40B4-BE49-F238E27FC236}">
                <a16:creationId xmlns:a16="http://schemas.microsoft.com/office/drawing/2014/main" id="{A1356760-54EF-CBB2-5287-99B76A0E65DA}"/>
              </a:ext>
            </a:extLst>
          </p:cNvPr>
          <p:cNvSpPr txBox="1"/>
          <p:nvPr/>
        </p:nvSpPr>
        <p:spPr>
          <a:xfrm>
            <a:off x="632184" y="3810489"/>
            <a:ext cx="6638760"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She continues to inspire with her daring expeditions and her grit and determination. In May 2024, a children’s book written by Preet Chandi was published. It is called The Explorer's Guide to Going Wild and is packed full of tips for having your own adventures.</a:t>
            </a:r>
          </a:p>
        </p:txBody>
      </p:sp>
      <p:pic>
        <p:nvPicPr>
          <p:cNvPr id="5" name="Picture 4" descr="A green cover of a book by Preet Chandi called 'Explorers Guide to Going Wild&quot;.">
            <a:extLst>
              <a:ext uri="{FF2B5EF4-FFF2-40B4-BE49-F238E27FC236}">
                <a16:creationId xmlns:a16="http://schemas.microsoft.com/office/drawing/2014/main" id="{4A3099FD-0F05-E304-8EB8-9D763BE8DB6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370889">
            <a:off x="7291492" y="4166942"/>
            <a:ext cx="1364044" cy="2178590"/>
          </a:xfrm>
          <a:prstGeom prst="rect">
            <a:avLst/>
          </a:prstGeom>
          <a:ln w="28575">
            <a:solidFill>
              <a:schemeClr val="tx1"/>
            </a:solidFill>
          </a:ln>
        </p:spPr>
      </p:pic>
      <p:pic>
        <p:nvPicPr>
          <p:cNvPr id="15" name="Picture 14">
            <a:extLst>
              <a:ext uri="{FF2B5EF4-FFF2-40B4-BE49-F238E27FC236}">
                <a16:creationId xmlns:a16="http://schemas.microsoft.com/office/drawing/2014/main" id="{E1F9CFFC-5DEE-8FA3-077A-7B0E0627FD4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59961">
            <a:off x="8641167" y="3543487"/>
            <a:ext cx="506388" cy="1405485"/>
          </a:xfrm>
          <a:prstGeom prst="rect">
            <a:avLst/>
          </a:prstGeom>
        </p:spPr>
      </p:pic>
      <p:pic>
        <p:nvPicPr>
          <p:cNvPr id="21" name="Picture 20">
            <a:hlinkClick r:id="rId8" action="ppaction://hlinksldjump"/>
            <a:extLst>
              <a:ext uri="{FF2B5EF4-FFF2-40B4-BE49-F238E27FC236}">
                <a16:creationId xmlns:a16="http://schemas.microsoft.com/office/drawing/2014/main" id="{016D58B5-F3CF-2460-0E30-067D41D18FED}"/>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782134" y="5219254"/>
            <a:ext cx="1803400" cy="1270000"/>
          </a:xfrm>
          <a:prstGeom prst="rect">
            <a:avLst/>
          </a:prstGeom>
        </p:spPr>
      </p:pic>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1284571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Liam Sharp</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0" y="516391"/>
            <a:ext cx="8266271" cy="582521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598772" y="516390"/>
            <a:ext cx="7574691"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Name: Liam Sharp</a:t>
            </a:r>
          </a:p>
        </p:txBody>
      </p:sp>
      <p:sp>
        <p:nvSpPr>
          <p:cNvPr id="10" name="Title 1">
            <a:extLst>
              <a:ext uri="{FF2B5EF4-FFF2-40B4-BE49-F238E27FC236}">
                <a16:creationId xmlns:a16="http://schemas.microsoft.com/office/drawing/2014/main" id="{18595D45-FA4B-0FF0-7F97-F225D70C3A15}"/>
              </a:ext>
            </a:extLst>
          </p:cNvPr>
          <p:cNvSpPr txBox="1">
            <a:spLocks/>
          </p:cNvSpPr>
          <p:nvPr/>
        </p:nvSpPr>
        <p:spPr>
          <a:xfrm>
            <a:off x="598773" y="1006614"/>
            <a:ext cx="3764222"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Born: 2nd May 1968</a:t>
            </a:r>
          </a:p>
        </p:txBody>
      </p:sp>
      <p:sp>
        <p:nvSpPr>
          <p:cNvPr id="13" name="Title 1">
            <a:extLst>
              <a:ext uri="{FF2B5EF4-FFF2-40B4-BE49-F238E27FC236}">
                <a16:creationId xmlns:a16="http://schemas.microsoft.com/office/drawing/2014/main" id="{91F1B763-B330-12DB-CEA1-781E3F9D7A66}"/>
              </a:ext>
            </a:extLst>
          </p:cNvPr>
          <p:cNvSpPr txBox="1">
            <a:spLocks/>
          </p:cNvSpPr>
          <p:nvPr/>
        </p:nvSpPr>
        <p:spPr>
          <a:xfrm>
            <a:off x="598772" y="1497824"/>
            <a:ext cx="7847044"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Link to Derby: Born and lives in Derby.</a:t>
            </a:r>
          </a:p>
        </p:txBody>
      </p:sp>
      <p:sp>
        <p:nvSpPr>
          <p:cNvPr id="8" name="TextBox 7">
            <a:extLst>
              <a:ext uri="{FF2B5EF4-FFF2-40B4-BE49-F238E27FC236}">
                <a16:creationId xmlns:a16="http://schemas.microsoft.com/office/drawing/2014/main" id="{D865BA71-9D09-29EE-229D-D2C900EC273E}"/>
              </a:ext>
            </a:extLst>
          </p:cNvPr>
          <p:cNvSpPr txBox="1"/>
          <p:nvPr/>
        </p:nvSpPr>
        <p:spPr>
          <a:xfrm>
            <a:off x="598771" y="2147562"/>
            <a:ext cx="7996589" cy="3943387"/>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Liam is a comic book artist, writer and publisher. Born in Derby, he made his debut in the 1980’s in a science fiction magazine named 2000AD.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He soon found success when he got a job working for Marvel UK, where he worked on drawings for comic books including X-Men, Spider Man and Venom.</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He then went on to work for DC Comics, working on Superman and Batman.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His work is celebrated around the world, with Derby museum hosting a ten-week exhibition in 2017, where people could see the original artwork, he produced.</a:t>
            </a:r>
          </a:p>
        </p:txBody>
      </p:sp>
      <p:grpSp>
        <p:nvGrpSpPr>
          <p:cNvPr id="14" name="Group 13" descr="A photo of a white man with glasses and a beard.">
            <a:extLst>
              <a:ext uri="{FF2B5EF4-FFF2-40B4-BE49-F238E27FC236}">
                <a16:creationId xmlns:a16="http://schemas.microsoft.com/office/drawing/2014/main" id="{86FE3EB5-6409-8AF0-C3EE-12F49578C2F5}"/>
              </a:ext>
            </a:extLst>
          </p:cNvPr>
          <p:cNvGrpSpPr/>
          <p:nvPr/>
        </p:nvGrpSpPr>
        <p:grpSpPr>
          <a:xfrm>
            <a:off x="8767269" y="352021"/>
            <a:ext cx="2867468" cy="4853287"/>
            <a:chOff x="8767269" y="352021"/>
            <a:chExt cx="2867468" cy="4853287"/>
          </a:xfrm>
        </p:grpSpPr>
        <p:grpSp>
          <p:nvGrpSpPr>
            <p:cNvPr id="12" name="Group 11" descr="A photo of a white man with glasses and a beard.">
              <a:extLst>
                <a:ext uri="{FF2B5EF4-FFF2-40B4-BE49-F238E27FC236}">
                  <a16:creationId xmlns:a16="http://schemas.microsoft.com/office/drawing/2014/main" id="{74F1F501-7596-CDD5-A5C8-2A308E44668D}"/>
                </a:ext>
              </a:extLst>
            </p:cNvPr>
            <p:cNvGrpSpPr/>
            <p:nvPr/>
          </p:nvGrpSpPr>
          <p:grpSpPr>
            <a:xfrm rot="21296309">
              <a:off x="8767269" y="1181497"/>
              <a:ext cx="2867468" cy="4023811"/>
              <a:chOff x="8560946" y="1252219"/>
              <a:chExt cx="2867468" cy="4023811"/>
            </a:xfrm>
          </p:grpSpPr>
          <p:pic>
            <p:nvPicPr>
              <p:cNvPr id="5" name="Picture 4">
                <a:extLst>
                  <a:ext uri="{FF2B5EF4-FFF2-40B4-BE49-F238E27FC236}">
                    <a16:creationId xmlns:a16="http://schemas.microsoft.com/office/drawing/2014/main" id="{ECCA2461-D075-E06E-F572-64E1D94F7D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84731" y="1252219"/>
                <a:ext cx="2843683" cy="4023811"/>
              </a:xfrm>
              <a:prstGeom prst="rect">
                <a:avLst/>
              </a:prstGeom>
              <a:ln w="28575">
                <a:solidFill>
                  <a:schemeClr val="tx1"/>
                </a:solidFill>
              </a:ln>
            </p:spPr>
          </p:pic>
          <p:sp>
            <p:nvSpPr>
              <p:cNvPr id="9" name="TextBox 8">
                <a:extLst>
                  <a:ext uri="{FF2B5EF4-FFF2-40B4-BE49-F238E27FC236}">
                    <a16:creationId xmlns:a16="http://schemas.microsoft.com/office/drawing/2014/main" id="{427FC8E2-8BB6-9043-A175-4932B44E8207}"/>
                  </a:ext>
                </a:extLst>
              </p:cNvPr>
              <p:cNvSpPr txBox="1"/>
              <p:nvPr/>
            </p:nvSpPr>
            <p:spPr>
              <a:xfrm>
                <a:off x="8560946" y="5044260"/>
                <a:ext cx="2279118" cy="230832"/>
              </a:xfrm>
              <a:prstGeom prst="rect">
                <a:avLst/>
              </a:prstGeom>
              <a:noFill/>
            </p:spPr>
            <p:txBody>
              <a:bodyPr wrap="square" rtlCol="0">
                <a:spAutoFit/>
              </a:bodyPr>
              <a:lstStyle/>
              <a:p>
                <a:r>
                  <a:rPr lang="en-GB" sz="900" dirty="0">
                    <a:solidFill>
                      <a:schemeClr val="bg1">
                        <a:lumMod val="50000"/>
                      </a:schemeClr>
                    </a:solidFill>
                  </a:rPr>
                  <a:t>© Public Domain from Wikimedia Commons</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8076">
              <a:off x="9176835" y="352021"/>
              <a:ext cx="506388" cy="1405485"/>
            </a:xfrm>
            <a:prstGeom prst="rect">
              <a:avLst/>
            </a:prstGeom>
          </p:spPr>
        </p:pic>
      </p:grpSp>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521670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Effect transition="in" filter="fade">
                                      <p:cBhvr>
                                        <p:cTn id="31"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8"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Liam Sharp part 2</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7204387" cy="582521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747635" y="824819"/>
            <a:ext cx="6641307" cy="5257208"/>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“I believed in a dream that seemed impossible, but it was so wonderfully enchanting to me and I doggedly stuck to it. No matter what I was told. Not by other artists, not by art agencies, but even more memorably, once a university professor. </a:t>
            </a:r>
          </a:p>
          <a:p>
            <a:pPr algn="ctr">
              <a:lnSpc>
                <a:spcPct val="150000"/>
              </a:lnSpc>
            </a:pPr>
            <a:endParaRPr lang="en-GB" sz="1500" dirty="0">
              <a:latin typeface="Linkpen 17a Print" panose="03050602060000000000" pitchFamily="66" charset="77"/>
            </a:endParaRPr>
          </a:p>
          <a:p>
            <a:pPr algn="ctr">
              <a:lnSpc>
                <a:spcPct val="150000"/>
              </a:lnSpc>
            </a:pPr>
            <a:r>
              <a:rPr lang="en-GB" sz="1500" dirty="0">
                <a:latin typeface="Linkpen 17a Print" panose="03050602060000000000" pitchFamily="66" charset="77"/>
              </a:rPr>
              <a:t>No matter how much my work was belittled, disregarded, or discouraged I knew they were wrong. It didn't really matter what they thought.</a:t>
            </a:r>
          </a:p>
          <a:p>
            <a:pPr algn="ctr">
              <a:lnSpc>
                <a:spcPct val="150000"/>
              </a:lnSpc>
            </a:pPr>
            <a:endParaRPr lang="en-GB" sz="1500" dirty="0">
              <a:latin typeface="Linkpen 17a Print" panose="03050602060000000000" pitchFamily="66" charset="77"/>
            </a:endParaRPr>
          </a:p>
          <a:p>
            <a:pPr algn="ctr">
              <a:lnSpc>
                <a:spcPct val="150000"/>
              </a:lnSpc>
            </a:pPr>
            <a:r>
              <a:rPr lang="en-GB" sz="1500" dirty="0">
                <a:latin typeface="Linkpen 17a Print" panose="03050602060000000000" pitchFamily="66" charset="77"/>
              </a:rPr>
              <a:t>I will always be a Derby lad. It's in my bones! I might once have tried to step away from that, but now I embrace it and I'm proud of it.”</a:t>
            </a:r>
          </a:p>
          <a:p>
            <a:pPr algn="ctr">
              <a:lnSpc>
                <a:spcPct val="150000"/>
              </a:lnSpc>
            </a:pPr>
            <a:endParaRPr lang="en-GB" sz="1500" dirty="0">
              <a:latin typeface="Linkpen 17a Print" panose="03050602060000000000" pitchFamily="66" charset="77"/>
            </a:endParaRPr>
          </a:p>
          <a:p>
            <a:pPr algn="ctr">
              <a:lnSpc>
                <a:spcPct val="150000"/>
              </a:lnSpc>
            </a:pPr>
            <a:r>
              <a:rPr lang="en-GB" sz="1500" dirty="0">
                <a:latin typeface="Linkpen 17a Print" panose="03050602060000000000" pitchFamily="66" charset="77"/>
              </a:rPr>
              <a:t>Liam Sharp - 2022</a:t>
            </a:r>
          </a:p>
        </p:txBody>
      </p:sp>
      <p:grpSp>
        <p:nvGrpSpPr>
          <p:cNvPr id="12" name="Group 11" descr="A photo of a white man with glasses and a beard, wearing a green shirt with jeans. He is smiling as he stands over a star engraved with the name Liam Sharp on the ground in front of him.">
            <a:extLst>
              <a:ext uri="{FF2B5EF4-FFF2-40B4-BE49-F238E27FC236}">
                <a16:creationId xmlns:a16="http://schemas.microsoft.com/office/drawing/2014/main" id="{6209805C-0F73-19B0-76AC-A6802E8AE2CA}"/>
              </a:ext>
            </a:extLst>
          </p:cNvPr>
          <p:cNvGrpSpPr/>
          <p:nvPr/>
        </p:nvGrpSpPr>
        <p:grpSpPr>
          <a:xfrm>
            <a:off x="7688703" y="510270"/>
            <a:ext cx="3839921" cy="5550177"/>
            <a:chOff x="7688703" y="510270"/>
            <a:chExt cx="3839921" cy="5550177"/>
          </a:xfrm>
        </p:grpSpPr>
        <p:grpSp>
          <p:nvGrpSpPr>
            <p:cNvPr id="10" name="Group 9" descr="A photo of a white man with glasses and a beard, wearing a green shirt with jeans. He is smiling as he stands over a star engraved with the name Liam Sharp on the ground in front of him.">
              <a:extLst>
                <a:ext uri="{FF2B5EF4-FFF2-40B4-BE49-F238E27FC236}">
                  <a16:creationId xmlns:a16="http://schemas.microsoft.com/office/drawing/2014/main" id="{2E0BD266-B50C-737A-C6A6-A96BFDAC6FA5}"/>
                </a:ext>
              </a:extLst>
            </p:cNvPr>
            <p:cNvGrpSpPr/>
            <p:nvPr/>
          </p:nvGrpSpPr>
          <p:grpSpPr>
            <a:xfrm rot="21353533">
              <a:off x="7688703" y="1137203"/>
              <a:ext cx="3839921" cy="4923244"/>
              <a:chOff x="7750618" y="1110903"/>
              <a:chExt cx="3877266" cy="4971124"/>
            </a:xfrm>
          </p:grpSpPr>
          <p:pic>
            <p:nvPicPr>
              <p:cNvPr id="5" name="Picture 4" descr="A person standing on a star on a sidewalk&#10;&#10;Description automatically generated">
                <a:extLst>
                  <a:ext uri="{FF2B5EF4-FFF2-40B4-BE49-F238E27FC236}">
                    <a16:creationId xmlns:a16="http://schemas.microsoft.com/office/drawing/2014/main" id="{2F868EA3-50AF-DB94-0EA0-AA8D0E32A20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812520" y="1110903"/>
                <a:ext cx="3815364" cy="4971124"/>
              </a:xfrm>
              <a:prstGeom prst="rect">
                <a:avLst/>
              </a:prstGeom>
              <a:ln w="28575">
                <a:solidFill>
                  <a:schemeClr val="tx1"/>
                </a:solidFill>
              </a:ln>
            </p:spPr>
          </p:pic>
          <p:sp>
            <p:nvSpPr>
              <p:cNvPr id="9" name="TextBox 8">
                <a:extLst>
                  <a:ext uri="{FF2B5EF4-FFF2-40B4-BE49-F238E27FC236}">
                    <a16:creationId xmlns:a16="http://schemas.microsoft.com/office/drawing/2014/main" id="{36B4531E-19EE-6FCA-B202-85B39235BC15}"/>
                  </a:ext>
                </a:extLst>
              </p:cNvPr>
              <p:cNvSpPr txBox="1"/>
              <p:nvPr/>
            </p:nvSpPr>
            <p:spPr>
              <a:xfrm>
                <a:off x="7750618" y="5768341"/>
                <a:ext cx="1454499" cy="301806"/>
              </a:xfrm>
              <a:prstGeom prst="rect">
                <a:avLst/>
              </a:prstGeom>
              <a:noFill/>
            </p:spPr>
            <p:txBody>
              <a:bodyPr wrap="square" rtlCol="0">
                <a:spAutoFit/>
              </a:bodyPr>
              <a:lstStyle/>
              <a:p>
                <a:r>
                  <a:rPr lang="en-GB" sz="1200" dirty="0">
                    <a:solidFill>
                      <a:schemeClr val="tx1">
                        <a:lumMod val="85000"/>
                        <a:lumOff val="15000"/>
                      </a:schemeClr>
                    </a:solidFill>
                  </a:rPr>
                  <a:t>© Stu Bartlett</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07131">
              <a:off x="8921905" y="510270"/>
              <a:ext cx="506388" cy="1405485"/>
            </a:xfrm>
            <a:prstGeom prst="rect">
              <a:avLst/>
            </a:prstGeom>
          </p:spPr>
        </p:pic>
      </p:grpSp>
      <p:pic>
        <p:nvPicPr>
          <p:cNvPr id="21" name="Picture 20">
            <a:hlinkClick r:id="rId7" action="ppaction://hlinksldjump"/>
            <a:extLst>
              <a:ext uri="{FF2B5EF4-FFF2-40B4-BE49-F238E27FC236}">
                <a16:creationId xmlns:a16="http://schemas.microsoft.com/office/drawing/2014/main" id="{016D58B5-F3CF-2460-0E30-067D41D18FE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05916" y="5465809"/>
            <a:ext cx="1458202" cy="1026903"/>
          </a:xfrm>
          <a:prstGeom prst="rect">
            <a:avLst/>
          </a:prstGeom>
        </p:spPr>
      </p:pic>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1142002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500"/>
                                        <p:tgtEl>
                                          <p:spTgt spid="8">
                                            <p:txEl>
                                              <p:pRg st="6" end="6"/>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Lara Croft</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0" y="516391"/>
            <a:ext cx="8266271" cy="582521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598772" y="516390"/>
            <a:ext cx="7574691"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Name: Lara Croft</a:t>
            </a:r>
          </a:p>
        </p:txBody>
      </p:sp>
      <p:sp>
        <p:nvSpPr>
          <p:cNvPr id="10" name="Title 1">
            <a:extLst>
              <a:ext uri="{FF2B5EF4-FFF2-40B4-BE49-F238E27FC236}">
                <a16:creationId xmlns:a16="http://schemas.microsoft.com/office/drawing/2014/main" id="{18595D45-FA4B-0FF0-7F97-F225D70C3A15}"/>
              </a:ext>
            </a:extLst>
          </p:cNvPr>
          <p:cNvSpPr txBox="1">
            <a:spLocks/>
          </p:cNvSpPr>
          <p:nvPr/>
        </p:nvSpPr>
        <p:spPr>
          <a:xfrm>
            <a:off x="598773" y="1006614"/>
            <a:ext cx="3764222"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Born: 25th October 1996</a:t>
            </a:r>
          </a:p>
        </p:txBody>
      </p:sp>
      <p:sp>
        <p:nvSpPr>
          <p:cNvPr id="13" name="Title 1">
            <a:extLst>
              <a:ext uri="{FF2B5EF4-FFF2-40B4-BE49-F238E27FC236}">
                <a16:creationId xmlns:a16="http://schemas.microsoft.com/office/drawing/2014/main" id="{91F1B763-B330-12DB-CEA1-781E3F9D7A66}"/>
              </a:ext>
            </a:extLst>
          </p:cNvPr>
          <p:cNvSpPr txBox="1">
            <a:spLocks/>
          </p:cNvSpPr>
          <p:nvPr/>
        </p:nvSpPr>
        <p:spPr>
          <a:xfrm>
            <a:off x="598772" y="1497824"/>
            <a:ext cx="7847044"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Link to Derby: Created in Derby.</a:t>
            </a:r>
          </a:p>
        </p:txBody>
      </p:sp>
      <p:sp>
        <p:nvSpPr>
          <p:cNvPr id="8" name="TextBox 7">
            <a:extLst>
              <a:ext uri="{FF2B5EF4-FFF2-40B4-BE49-F238E27FC236}">
                <a16:creationId xmlns:a16="http://schemas.microsoft.com/office/drawing/2014/main" id="{D865BA71-9D09-29EE-229D-D2C900EC273E}"/>
              </a:ext>
            </a:extLst>
          </p:cNvPr>
          <p:cNvSpPr txBox="1"/>
          <p:nvPr/>
        </p:nvSpPr>
        <p:spPr>
          <a:xfrm>
            <a:off x="598771" y="2073294"/>
            <a:ext cx="8020280"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Unlike others in the history files for Derby, Lara Croft is not an actual person.</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Created in 1996 by a video game company named Core Design, Lara made her debut on the PlayStation 1 in the game Tomb Raider.</a:t>
            </a:r>
          </a:p>
        </p:txBody>
      </p:sp>
      <p:sp>
        <p:nvSpPr>
          <p:cNvPr id="2" name="TextBox 1">
            <a:extLst>
              <a:ext uri="{FF2B5EF4-FFF2-40B4-BE49-F238E27FC236}">
                <a16:creationId xmlns:a16="http://schemas.microsoft.com/office/drawing/2014/main" id="{871CCE34-4C2E-2D1A-0252-D0BEFE6B29B6}"/>
              </a:ext>
            </a:extLst>
          </p:cNvPr>
          <p:cNvSpPr txBox="1"/>
          <p:nvPr/>
        </p:nvSpPr>
        <p:spPr>
          <a:xfrm>
            <a:off x="607156" y="3527507"/>
            <a:ext cx="6391964" cy="216790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Until then, the video game industry mostly released games with male characters or sci fi creations, very few had a female lead!</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Tomb Raider had one of the first female leads and it proved a huge success. The PlayStation became the home of Lara Croft and people were </a:t>
            </a:r>
            <a:r>
              <a:rPr lang="en-GB" sz="1300">
                <a:latin typeface="Linkpen 17a Print" panose="03050602060000000000" pitchFamily="66" charset="77"/>
              </a:rPr>
              <a:t>queuing at </a:t>
            </a:r>
            <a:r>
              <a:rPr lang="en-GB" sz="1300" dirty="0">
                <a:latin typeface="Linkpen 17a Print" panose="03050602060000000000" pitchFamily="66" charset="77"/>
              </a:rPr>
              <a:t>the door to purchase their console so that they could play the latest Tomb Raider game.</a:t>
            </a:r>
          </a:p>
        </p:txBody>
      </p:sp>
      <p:grpSp>
        <p:nvGrpSpPr>
          <p:cNvPr id="25" name="Group 24" descr="A drawing of a woman with a green top, brown shorts and backpack, and boots.&#10;&#10;The cover of the first Tomb Raider game from 1996 with Lara croft on the front.">
            <a:extLst>
              <a:ext uri="{FF2B5EF4-FFF2-40B4-BE49-F238E27FC236}">
                <a16:creationId xmlns:a16="http://schemas.microsoft.com/office/drawing/2014/main" id="{81AFB00C-B188-6D85-1D98-0E63051EBDDC}"/>
              </a:ext>
            </a:extLst>
          </p:cNvPr>
          <p:cNvGrpSpPr/>
          <p:nvPr/>
        </p:nvGrpSpPr>
        <p:grpSpPr>
          <a:xfrm>
            <a:off x="7205009" y="352021"/>
            <a:ext cx="4405874" cy="6174735"/>
            <a:chOff x="7205009" y="352021"/>
            <a:chExt cx="4405874" cy="6174735"/>
          </a:xfrm>
        </p:grpSpPr>
        <p:grpSp>
          <p:nvGrpSpPr>
            <p:cNvPr id="23" name="Group 22">
              <a:extLst>
                <a:ext uri="{FF2B5EF4-FFF2-40B4-BE49-F238E27FC236}">
                  <a16:creationId xmlns:a16="http://schemas.microsoft.com/office/drawing/2014/main" id="{DA35F940-6D3A-73C9-C57B-FE42A1EF4035}"/>
                </a:ext>
              </a:extLst>
            </p:cNvPr>
            <p:cNvGrpSpPr/>
            <p:nvPr/>
          </p:nvGrpSpPr>
          <p:grpSpPr>
            <a:xfrm>
              <a:off x="8851348" y="352021"/>
              <a:ext cx="2759535" cy="5686297"/>
              <a:chOff x="8851348" y="352021"/>
              <a:chExt cx="2759535" cy="5686297"/>
            </a:xfrm>
          </p:grpSpPr>
          <p:grpSp>
            <p:nvGrpSpPr>
              <p:cNvPr id="21" name="Group 20" descr="A drawing of a woman with a green top, brown shorts and backpack, and boots.">
                <a:extLst>
                  <a:ext uri="{FF2B5EF4-FFF2-40B4-BE49-F238E27FC236}">
                    <a16:creationId xmlns:a16="http://schemas.microsoft.com/office/drawing/2014/main" id="{2FD9B005-525B-01F1-B80E-CB9FF22A7116}"/>
                  </a:ext>
                </a:extLst>
              </p:cNvPr>
              <p:cNvGrpSpPr/>
              <p:nvPr/>
            </p:nvGrpSpPr>
            <p:grpSpPr>
              <a:xfrm rot="261096">
                <a:off x="8851348" y="1163102"/>
                <a:ext cx="2759535" cy="4875216"/>
                <a:chOff x="7109786" y="1267016"/>
                <a:chExt cx="2759535" cy="4875216"/>
              </a:xfrm>
            </p:grpSpPr>
            <p:sp>
              <p:nvSpPr>
                <p:cNvPr id="20" name="Rectangle 19">
                  <a:extLst>
                    <a:ext uri="{FF2B5EF4-FFF2-40B4-BE49-F238E27FC236}">
                      <a16:creationId xmlns:a16="http://schemas.microsoft.com/office/drawing/2014/main" id="{1E8FE430-53E1-73DB-39C3-1195CFFE2139}"/>
                    </a:ext>
                  </a:extLst>
                </p:cNvPr>
                <p:cNvSpPr/>
                <p:nvPr/>
              </p:nvSpPr>
              <p:spPr>
                <a:xfrm>
                  <a:off x="7109786" y="1267016"/>
                  <a:ext cx="2759535" cy="486896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Cartoon person in shorts and a green shirt&#10;&#10;Description automatically generated">
                  <a:extLst>
                    <a:ext uri="{FF2B5EF4-FFF2-40B4-BE49-F238E27FC236}">
                      <a16:creationId xmlns:a16="http://schemas.microsoft.com/office/drawing/2014/main" id="{620ECE28-93F7-C3C3-024F-E14CB1CE7D1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62051" y="1273266"/>
                  <a:ext cx="1751191" cy="4868966"/>
                </a:xfrm>
                <a:prstGeom prst="rect">
                  <a:avLst/>
                </a:prstGeom>
              </p:spPr>
            </p:pic>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977355">
                <a:off x="9176835" y="352021"/>
                <a:ext cx="506388" cy="1405485"/>
              </a:xfrm>
              <a:prstGeom prst="rect">
                <a:avLst/>
              </a:prstGeom>
            </p:spPr>
          </p:pic>
        </p:grpSp>
        <p:grpSp>
          <p:nvGrpSpPr>
            <p:cNvPr id="24" name="Group 23">
              <a:extLst>
                <a:ext uri="{FF2B5EF4-FFF2-40B4-BE49-F238E27FC236}">
                  <a16:creationId xmlns:a16="http://schemas.microsoft.com/office/drawing/2014/main" id="{B2DDDE59-A641-7352-1CA3-A635936CB324}"/>
                </a:ext>
              </a:extLst>
            </p:cNvPr>
            <p:cNvGrpSpPr/>
            <p:nvPr/>
          </p:nvGrpSpPr>
          <p:grpSpPr>
            <a:xfrm>
              <a:off x="7205009" y="3439754"/>
              <a:ext cx="2377105" cy="3087002"/>
              <a:chOff x="7205009" y="3439754"/>
              <a:chExt cx="2377105" cy="3087002"/>
            </a:xfrm>
          </p:grpSpPr>
          <p:pic>
            <p:nvPicPr>
              <p:cNvPr id="14" name="Picture 2" descr="The cover of the first Tomb Raider game from 1996 with Lara croft on the front.">
                <a:extLst>
                  <a:ext uri="{FF2B5EF4-FFF2-40B4-BE49-F238E27FC236}">
                    <a16:creationId xmlns:a16="http://schemas.microsoft.com/office/drawing/2014/main" id="{E2C1F6CE-17A4-8098-5066-BE2F2F105374}"/>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rot="21350072">
                <a:off x="7205009" y="3439754"/>
                <a:ext cx="2073384" cy="2636161"/>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36628F0-EEA2-4C0F-19E4-281413107C7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421506">
                <a:off x="9075726" y="5121271"/>
                <a:ext cx="506388" cy="1405485"/>
              </a:xfrm>
              <a:prstGeom prst="rect">
                <a:avLst/>
              </a:prstGeom>
            </p:spPr>
          </p:pic>
        </p:grpSp>
      </p:grpSp>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14765584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fade">
                                      <p:cBhvr>
                                        <p:cTn id="2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8" grpId="0" build="allAtOnce"/>
      <p:bldP spid="2"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Lara Croft part 2</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7204387" cy="582521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747635" y="824819"/>
            <a:ext cx="6070301" cy="282654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character has since gone on to feature in over 15 games, three films, multiple graphic novels and even animated features.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Her character has remained a huge cultural icon of the 21st century and she continues to inspire adults and children across the globe.</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studio that created Lara is now honoured by a blue plaque within the city of Derby and there is of course Lara Croft Way!</a:t>
            </a:r>
          </a:p>
        </p:txBody>
      </p:sp>
      <p:sp>
        <p:nvSpPr>
          <p:cNvPr id="2" name="TextBox 1">
            <a:extLst>
              <a:ext uri="{FF2B5EF4-FFF2-40B4-BE49-F238E27FC236}">
                <a16:creationId xmlns:a16="http://schemas.microsoft.com/office/drawing/2014/main" id="{39BE8613-5E70-DB38-1663-C5F976A55A18}"/>
              </a:ext>
            </a:extLst>
          </p:cNvPr>
          <p:cNvSpPr txBox="1"/>
          <p:nvPr/>
        </p:nvSpPr>
        <p:spPr>
          <a:xfrm>
            <a:off x="747635" y="4672682"/>
            <a:ext cx="4772108" cy="1448473"/>
          </a:xfrm>
          <a:prstGeom prst="rect">
            <a:avLst/>
          </a:prstGeom>
          <a:noFill/>
        </p:spPr>
        <p:txBody>
          <a:bodyPr wrap="square">
            <a:spAutoFit/>
          </a:bodyPr>
          <a:lstStyle/>
          <a:p>
            <a:pPr>
              <a:lnSpc>
                <a:spcPct val="150000"/>
              </a:lnSpc>
            </a:pPr>
            <a:r>
              <a:rPr lang="en-GB" sz="1500" b="1" dirty="0">
                <a:latin typeface="Linkpen 17a Print" panose="03050602060000000000" pitchFamily="66" charset="77"/>
              </a:rPr>
              <a:t>Did you know?</a:t>
            </a:r>
          </a:p>
          <a:p>
            <a:pPr>
              <a:lnSpc>
                <a:spcPct val="150000"/>
              </a:lnSpc>
            </a:pPr>
            <a:r>
              <a:rPr lang="en-GB" sz="1500" dirty="0">
                <a:latin typeface="Linkpen 17a Print" panose="03050602060000000000" pitchFamily="66" charset="77"/>
              </a:rPr>
              <a:t>In 2024, Lara Croft was voted the most iconic video game character of all time! Ahead of Mario and Sonic the Hedgehog.</a:t>
            </a:r>
          </a:p>
        </p:txBody>
      </p:sp>
      <p:grpSp>
        <p:nvGrpSpPr>
          <p:cNvPr id="16" name="Group 15" descr="A poster for the first Tomb raider movie from 2001 staring Angelina Jolie.&#10;&#10;A photo of many women posing in cosplay of Lara Croft.&#10;&#10;A poster for the 3rd Tomb Raider movie from 2018 staring Alicia Vikander.&#10;&#10;A road sign from Derby that says &quot;Lara Croft Way&quot;.&#10;&#10;An image of Lara Croft besides the BAFTA Game awards logo.">
            <a:extLst>
              <a:ext uri="{FF2B5EF4-FFF2-40B4-BE49-F238E27FC236}">
                <a16:creationId xmlns:a16="http://schemas.microsoft.com/office/drawing/2014/main" id="{32549BFD-7CED-E9BE-37B9-EB7E22534253}"/>
              </a:ext>
            </a:extLst>
          </p:cNvPr>
          <p:cNvGrpSpPr/>
          <p:nvPr/>
        </p:nvGrpSpPr>
        <p:grpSpPr>
          <a:xfrm>
            <a:off x="5768469" y="327091"/>
            <a:ext cx="6457864" cy="6015268"/>
            <a:chOff x="5768469" y="327091"/>
            <a:chExt cx="6457864" cy="6015268"/>
          </a:xfrm>
        </p:grpSpPr>
        <p:grpSp>
          <p:nvGrpSpPr>
            <p:cNvPr id="7" name="Group 6" descr="A photo of many women posing in cosplay of Lara Croft.">
              <a:extLst>
                <a:ext uri="{FF2B5EF4-FFF2-40B4-BE49-F238E27FC236}">
                  <a16:creationId xmlns:a16="http://schemas.microsoft.com/office/drawing/2014/main" id="{49126D22-4789-CF4C-8FE6-38C69B8DA881}"/>
                </a:ext>
              </a:extLst>
            </p:cNvPr>
            <p:cNvGrpSpPr/>
            <p:nvPr/>
          </p:nvGrpSpPr>
          <p:grpSpPr>
            <a:xfrm rot="445679">
              <a:off x="8749433" y="707313"/>
              <a:ext cx="3102581" cy="2294646"/>
              <a:chOff x="8012012" y="2281677"/>
              <a:chExt cx="3102581" cy="2294646"/>
            </a:xfrm>
          </p:grpSpPr>
          <p:pic>
            <p:nvPicPr>
              <p:cNvPr id="3" name="Picture 2">
                <a:extLst>
                  <a:ext uri="{FF2B5EF4-FFF2-40B4-BE49-F238E27FC236}">
                    <a16:creationId xmlns:a16="http://schemas.microsoft.com/office/drawing/2014/main" id="{7041BBD1-30CF-90E0-7DA0-212B5A3262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55065" y="2281677"/>
                <a:ext cx="3059528" cy="2294646"/>
              </a:xfrm>
              <a:prstGeom prst="rect">
                <a:avLst/>
              </a:prstGeom>
              <a:ln w="28575">
                <a:solidFill>
                  <a:schemeClr val="tx1"/>
                </a:solidFill>
              </a:ln>
            </p:spPr>
          </p:pic>
          <p:sp>
            <p:nvSpPr>
              <p:cNvPr id="4" name="TextBox 3">
                <a:extLst>
                  <a:ext uri="{FF2B5EF4-FFF2-40B4-BE49-F238E27FC236}">
                    <a16:creationId xmlns:a16="http://schemas.microsoft.com/office/drawing/2014/main" id="{2F914E2F-6D78-847C-5CBD-86CCDDAFF243}"/>
                  </a:ext>
                </a:extLst>
              </p:cNvPr>
              <p:cNvSpPr txBox="1"/>
              <p:nvPr/>
            </p:nvSpPr>
            <p:spPr>
              <a:xfrm>
                <a:off x="8012012" y="4360879"/>
                <a:ext cx="2418156" cy="215444"/>
              </a:xfrm>
              <a:prstGeom prst="rect">
                <a:avLst/>
              </a:prstGeom>
              <a:noFill/>
            </p:spPr>
            <p:txBody>
              <a:bodyPr wrap="square" rtlCol="0">
                <a:spAutoFit/>
              </a:bodyPr>
              <a:lstStyle/>
              <a:p>
                <a:r>
                  <a:rPr lang="en-GB" sz="800" dirty="0">
                    <a:solidFill>
                      <a:schemeClr val="bg1">
                        <a:lumMod val="50000"/>
                      </a:schemeClr>
                    </a:solidFill>
                  </a:rPr>
                  <a:t>© Public Domain from Wikimedia Commons</a:t>
                </a:r>
              </a:p>
            </p:txBody>
          </p:sp>
        </p:grpSp>
        <p:pic>
          <p:nvPicPr>
            <p:cNvPr id="12" name="Picture 11" descr="A road sign from Derby that says &quot;Lara Croft Way&quot;.">
              <a:extLst>
                <a:ext uri="{FF2B5EF4-FFF2-40B4-BE49-F238E27FC236}">
                  <a16:creationId xmlns:a16="http://schemas.microsoft.com/office/drawing/2014/main" id="{4CDCA6B0-E139-61E8-F2D7-88841746973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21304499">
              <a:off x="9509626" y="3203614"/>
              <a:ext cx="2418156" cy="2485561"/>
            </a:xfrm>
            <a:prstGeom prst="rect">
              <a:avLst/>
            </a:prstGeom>
            <a:ln w="28575">
              <a:solidFill>
                <a:schemeClr val="tx1"/>
              </a:solidFill>
            </a:ln>
          </p:spPr>
        </p:pic>
        <p:pic>
          <p:nvPicPr>
            <p:cNvPr id="13" name="Picture 12" descr="An image of Lara Croft besides the BAFTA Game Wards logo.">
              <a:extLst>
                <a:ext uri="{FF2B5EF4-FFF2-40B4-BE49-F238E27FC236}">
                  <a16:creationId xmlns:a16="http://schemas.microsoft.com/office/drawing/2014/main" id="{3A5AE4BC-D73F-B117-B4FD-A54EE42497D8}"/>
                </a:ext>
              </a:extLst>
            </p:cNvPr>
            <p:cNvPicPr>
              <a:picLocks noChangeAspect="1"/>
            </p:cNvPicPr>
            <p:nvPr/>
          </p:nvPicPr>
          <p:blipFill>
            <a:blip r:embed="rId7"/>
            <a:stretch>
              <a:fillRect/>
            </a:stretch>
          </p:blipFill>
          <p:spPr>
            <a:xfrm rot="21344257">
              <a:off x="5768469" y="4691378"/>
              <a:ext cx="2948180" cy="1650981"/>
            </a:xfrm>
            <a:prstGeom prst="rect">
              <a:avLst/>
            </a:prstGeom>
            <a:ln w="28575">
              <a:solidFill>
                <a:schemeClr val="tx1"/>
              </a:solidFill>
            </a:ln>
          </p:spPr>
        </p:pic>
        <p:pic>
          <p:nvPicPr>
            <p:cNvPr id="14" name="Picture 13">
              <a:extLst>
                <a:ext uri="{FF2B5EF4-FFF2-40B4-BE49-F238E27FC236}">
                  <a16:creationId xmlns:a16="http://schemas.microsoft.com/office/drawing/2014/main" id="{093F253B-B774-1E2E-D2A6-AA8C04AC763E}"/>
                </a:ext>
              </a:extLst>
            </p:cNvPr>
            <p:cNvPicPr>
              <a:picLocks noChangeAspect="1"/>
            </p:cNvPicPr>
            <p:nvPr/>
          </p:nvPicPr>
          <p:blipFill>
            <a:blip r:embed="rId8"/>
            <a:stretch>
              <a:fillRect/>
            </a:stretch>
          </p:blipFill>
          <p:spPr>
            <a:xfrm rot="354557">
              <a:off x="7924718" y="2973871"/>
              <a:ext cx="1377981" cy="2041918"/>
            </a:xfrm>
            <a:prstGeom prst="rect">
              <a:avLst/>
            </a:prstGeom>
            <a:ln w="28575">
              <a:solidFill>
                <a:schemeClr val="tx1"/>
              </a:solidFill>
            </a:ln>
          </p:spPr>
        </p:pic>
        <p:pic>
          <p:nvPicPr>
            <p:cNvPr id="2050" name="Picture 2" descr="A poster for the first Tomb raider movie from 2001 staring Angelina Jolie.">
              <a:extLst>
                <a:ext uri="{FF2B5EF4-FFF2-40B4-BE49-F238E27FC236}">
                  <a16:creationId xmlns:a16="http://schemas.microsoft.com/office/drawing/2014/main" id="{6C1A0FD3-077F-8779-57B8-5716D8AE7F2E}"/>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21091908">
              <a:off x="7191030" y="1109729"/>
              <a:ext cx="1326247" cy="1971286"/>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3668615">
              <a:off x="11270397" y="2299470"/>
              <a:ext cx="506388" cy="1405485"/>
            </a:xfrm>
            <a:prstGeom prst="rect">
              <a:avLst/>
            </a:prstGeom>
          </p:spPr>
        </p:pic>
        <p:pic>
          <p:nvPicPr>
            <p:cNvPr id="15" name="Picture 14">
              <a:extLst>
                <a:ext uri="{FF2B5EF4-FFF2-40B4-BE49-F238E27FC236}">
                  <a16:creationId xmlns:a16="http://schemas.microsoft.com/office/drawing/2014/main" id="{3B33AE7B-CD4C-3BC8-47D1-BD90F2A5D3C6}"/>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134190">
              <a:off x="8284821" y="327091"/>
              <a:ext cx="506388" cy="1405485"/>
            </a:xfrm>
            <a:prstGeom prst="rect">
              <a:avLst/>
            </a:prstGeom>
          </p:spPr>
        </p:pic>
      </p:grpSp>
      <p:pic>
        <p:nvPicPr>
          <p:cNvPr id="21" name="Picture 20">
            <a:hlinkClick r:id="rId11" action="ppaction://hlinksldjump"/>
            <a:extLst>
              <a:ext uri="{FF2B5EF4-FFF2-40B4-BE49-F238E27FC236}">
                <a16:creationId xmlns:a16="http://schemas.microsoft.com/office/drawing/2014/main" id="{016D58B5-F3CF-2460-0E30-067D41D18FED}"/>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905654" y="5465809"/>
            <a:ext cx="1458202" cy="1026903"/>
          </a:xfrm>
          <a:prstGeom prst="rect">
            <a:avLst/>
          </a:prstGeom>
        </p:spPr>
      </p:pic>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2831508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fade">
                                      <p:cBhvr>
                                        <p:cTn id="10" dur="500"/>
                                        <p:tgtEl>
                                          <p:spTgt spid="8">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animEffect transition="in" filter="fade">
                                      <p:cBhvr>
                                        <p:cTn id="13" dur="500"/>
                                        <p:tgtEl>
                                          <p:spTgt spid="8">
                                            <p:txEl>
                                              <p:pRg st="4" end="4"/>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
                                            <p:txEl>
                                              <p:pRg st="0" end="0"/>
                                            </p:txEl>
                                          </p:spTgt>
                                        </p:tgtEl>
                                        <p:attrNameLst>
                                          <p:attrName>style.visibility</p:attrName>
                                        </p:attrNameLst>
                                      </p:cBhvr>
                                      <p:to>
                                        <p:strVal val="visible"/>
                                      </p:to>
                                    </p:set>
                                    <p:animEffect transition="in" filter="fade">
                                      <p:cBhvr>
                                        <p:cTn id="21" dur="500"/>
                                        <p:tgtEl>
                                          <p:spTgt spid="2">
                                            <p:txEl>
                                              <p:pRg st="0" end="0"/>
                                            </p:tx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fade">
                                      <p:cBhvr>
                                        <p:cTn id="25"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2"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Honorable Mentions</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24001" y="516391"/>
            <a:ext cx="9143999" cy="582521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1628503" y="808576"/>
            <a:ext cx="7574691"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ELEGANT TYPEWRITER" panose="02000500000000000000" pitchFamily="2" charset="0"/>
              </a:rPr>
              <a:t>Honourable Mentions</a:t>
            </a:r>
          </a:p>
        </p:txBody>
      </p:sp>
      <p:sp>
        <p:nvSpPr>
          <p:cNvPr id="10" name="Title 1">
            <a:extLst>
              <a:ext uri="{FF2B5EF4-FFF2-40B4-BE49-F238E27FC236}">
                <a16:creationId xmlns:a16="http://schemas.microsoft.com/office/drawing/2014/main" id="{18595D45-FA4B-0FF0-7F97-F225D70C3A15}"/>
              </a:ext>
            </a:extLst>
          </p:cNvPr>
          <p:cNvSpPr txBox="1">
            <a:spLocks/>
          </p:cNvSpPr>
          <p:nvPr/>
        </p:nvSpPr>
        <p:spPr>
          <a:xfrm>
            <a:off x="1628503" y="1588386"/>
            <a:ext cx="4262063"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dirty="0">
                <a:ln w="12700">
                  <a:noFill/>
                </a:ln>
                <a:latin typeface="ELEGANT TYPEWRITER" panose="02000500000000000000" pitchFamily="2" charset="0"/>
              </a:rPr>
              <a:t>Adam Peaty</a:t>
            </a:r>
          </a:p>
        </p:txBody>
      </p:sp>
      <p:sp>
        <p:nvSpPr>
          <p:cNvPr id="8" name="TextBox 7">
            <a:extLst>
              <a:ext uri="{FF2B5EF4-FFF2-40B4-BE49-F238E27FC236}">
                <a16:creationId xmlns:a16="http://schemas.microsoft.com/office/drawing/2014/main" id="{D865BA71-9D09-29EE-229D-D2C900EC273E}"/>
              </a:ext>
            </a:extLst>
          </p:cNvPr>
          <p:cNvSpPr txBox="1"/>
          <p:nvPr/>
        </p:nvSpPr>
        <p:spPr>
          <a:xfrm>
            <a:off x="1628503" y="2079597"/>
            <a:ext cx="9039496"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An Olympic swimmer who went on to win gold and set world records.</a:t>
            </a:r>
          </a:p>
        </p:txBody>
      </p:sp>
      <p:sp>
        <p:nvSpPr>
          <p:cNvPr id="3" name="Title 1">
            <a:extLst>
              <a:ext uri="{FF2B5EF4-FFF2-40B4-BE49-F238E27FC236}">
                <a16:creationId xmlns:a16="http://schemas.microsoft.com/office/drawing/2014/main" id="{35827A69-827B-33B5-28F3-179B59A7420B}"/>
              </a:ext>
            </a:extLst>
          </p:cNvPr>
          <p:cNvSpPr txBox="1">
            <a:spLocks/>
          </p:cNvSpPr>
          <p:nvPr/>
        </p:nvSpPr>
        <p:spPr>
          <a:xfrm>
            <a:off x="1628503" y="2979875"/>
            <a:ext cx="4262063"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dirty="0">
                <a:ln w="12700">
                  <a:noFill/>
                </a:ln>
                <a:latin typeface="ELEGANT TYPEWRITER" panose="02000500000000000000" pitchFamily="2" charset="0"/>
              </a:rPr>
              <a:t>Jack O’Connell</a:t>
            </a:r>
          </a:p>
        </p:txBody>
      </p:sp>
      <p:sp>
        <p:nvSpPr>
          <p:cNvPr id="2" name="TextBox 1">
            <a:extLst>
              <a:ext uri="{FF2B5EF4-FFF2-40B4-BE49-F238E27FC236}">
                <a16:creationId xmlns:a16="http://schemas.microsoft.com/office/drawing/2014/main" id="{43F56D23-4179-2C2B-1391-D43D5FB6F9E5}"/>
              </a:ext>
            </a:extLst>
          </p:cNvPr>
          <p:cNvSpPr txBox="1"/>
          <p:nvPr/>
        </p:nvSpPr>
        <p:spPr>
          <a:xfrm>
            <a:off x="1628502" y="3471086"/>
            <a:ext cx="903949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An actor who has worked amongst Hollywood’s finest and supports Derby’s art centre with funding.</a:t>
            </a:r>
          </a:p>
        </p:txBody>
      </p:sp>
      <p:sp>
        <p:nvSpPr>
          <p:cNvPr id="5" name="Title 1">
            <a:extLst>
              <a:ext uri="{FF2B5EF4-FFF2-40B4-BE49-F238E27FC236}">
                <a16:creationId xmlns:a16="http://schemas.microsoft.com/office/drawing/2014/main" id="{5C853340-A7B6-8C6C-4AFC-1A331DB43462}"/>
              </a:ext>
            </a:extLst>
          </p:cNvPr>
          <p:cNvSpPr txBox="1">
            <a:spLocks/>
          </p:cNvSpPr>
          <p:nvPr/>
        </p:nvSpPr>
        <p:spPr>
          <a:xfrm>
            <a:off x="1628503" y="4559904"/>
            <a:ext cx="4262063"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dirty="0">
                <a:ln w="12700">
                  <a:noFill/>
                </a:ln>
                <a:latin typeface="ELEGANT TYPEWRITER" panose="02000500000000000000" pitchFamily="2" charset="0"/>
              </a:rPr>
              <a:t>Karam Singh</a:t>
            </a:r>
          </a:p>
        </p:txBody>
      </p:sp>
      <p:sp>
        <p:nvSpPr>
          <p:cNvPr id="4" name="TextBox 3">
            <a:extLst>
              <a:ext uri="{FF2B5EF4-FFF2-40B4-BE49-F238E27FC236}">
                <a16:creationId xmlns:a16="http://schemas.microsoft.com/office/drawing/2014/main" id="{B09AD056-E266-BF4D-8CEE-2CBE9FBFBB99}"/>
              </a:ext>
            </a:extLst>
          </p:cNvPr>
          <p:cNvSpPr txBox="1"/>
          <p:nvPr/>
        </p:nvSpPr>
        <p:spPr>
          <a:xfrm>
            <a:off x="1628503" y="5051115"/>
            <a:ext cx="889792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of the world’s top ranked break dancers and current campaigners for dancing to be accepted as an Olympic sport.</a:t>
            </a:r>
          </a:p>
        </p:txBody>
      </p:sp>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5805532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xEl>
                                              <p:pRg st="0" end="0"/>
                                            </p:txEl>
                                          </p:spTgt>
                                        </p:tgtEl>
                                        <p:attrNameLst>
                                          <p:attrName>style.visibility</p:attrName>
                                        </p:attrNameLst>
                                      </p:cBhvr>
                                      <p:to>
                                        <p:strVal val="visible"/>
                                      </p:to>
                                    </p:set>
                                    <p:animEffect transition="in" filter="fade">
                                      <p:cBhvr>
                                        <p:cTn id="23" dur="500"/>
                                        <p:tgtEl>
                                          <p:spTgt spid="2">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Effect transition="in" filter="fade">
                                      <p:cBhvr>
                                        <p:cTn id="3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8" grpId="0" build="allAtOnce"/>
      <p:bldP spid="3" grpId="0"/>
      <p:bldP spid="2" grpId="0" build="allAtOnce"/>
      <p:bldP spid="5" grpId="0"/>
      <p:bldP spid="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11B108C7-3A35-9ABD-64EC-0116E5932650}"/>
              </a:ext>
            </a:extLst>
          </p:cNvPr>
          <p:cNvSpPr>
            <a:spLocks noGrp="1"/>
          </p:cNvSpPr>
          <p:nvPr>
            <p:ph type="ctrTitle"/>
          </p:nvPr>
        </p:nvSpPr>
        <p:spPr>
          <a:xfrm>
            <a:off x="1524000" y="-1893145"/>
            <a:ext cx="9144000" cy="1549062"/>
          </a:xfrm>
        </p:spPr>
        <p:txBody>
          <a:bodyPr>
            <a:normAutofit/>
          </a:bodyPr>
          <a:lstStyle/>
          <a:p>
            <a:r>
              <a:rPr lang="en-US" dirty="0"/>
              <a:t>End slide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983472" y="1550936"/>
            <a:ext cx="10225055" cy="375612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GB" sz="8800" dirty="0">
                <a:ln w="12700">
                  <a:noFill/>
                </a:ln>
                <a:solidFill>
                  <a:srgbClr val="EC5E43"/>
                </a:solidFill>
                <a:latin typeface="Superclarendon Rg" panose="02060605060000020003" pitchFamily="18" charset="77"/>
              </a:rPr>
              <a:t>Who makes you proud to be from Derby?</a:t>
            </a:r>
          </a:p>
        </p:txBody>
      </p:sp>
      <p:pic>
        <p:nvPicPr>
          <p:cNvPr id="11" name="Picture 10">
            <a:extLst>
              <a:ext uri="{FF2B5EF4-FFF2-40B4-BE49-F238E27FC236}">
                <a16:creationId xmlns:a16="http://schemas.microsoft.com/office/drawing/2014/main" id="{FC0573D1-FFD3-C36B-31A0-91A8E0F72B2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3162020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11B108C7-3A35-9ABD-64EC-0116E5932650}"/>
              </a:ext>
            </a:extLst>
          </p:cNvPr>
          <p:cNvSpPr>
            <a:spLocks noGrp="1"/>
          </p:cNvSpPr>
          <p:nvPr>
            <p:ph type="ctrTitle"/>
          </p:nvPr>
        </p:nvSpPr>
        <p:spPr>
          <a:xfrm>
            <a:off x="1524000" y="-1893145"/>
            <a:ext cx="9144000" cy="1549062"/>
          </a:xfrm>
        </p:spPr>
        <p:txBody>
          <a:bodyPr>
            <a:normAutofit fontScale="90000"/>
          </a:bodyPr>
          <a:lstStyle/>
          <a:p>
            <a:r>
              <a:rPr lang="en-US" dirty="0"/>
              <a:t>Hub of ingenuity and imagination</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39681"/>
            <a:ext cx="1127366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A hub of ingenuity and imagination</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44397"/>
            <a:ext cx="11273661" cy="1295868"/>
          </a:xfrm>
          <a:prstGeom prst="rect">
            <a:avLst/>
          </a:prstGeom>
          <a:noFill/>
        </p:spPr>
        <p:txBody>
          <a:bodyPr wrap="square">
            <a:spAutoFit/>
          </a:bodyPr>
          <a:lstStyle/>
          <a:p>
            <a:pPr>
              <a:lnSpc>
                <a:spcPct val="150000"/>
              </a:lnSpc>
            </a:pPr>
            <a:r>
              <a:rPr lang="en-GB" dirty="0">
                <a:latin typeface="Linkpen 17a Print" panose="03050602060000000000" pitchFamily="66" charset="77"/>
              </a:rPr>
              <a:t>From Derby’s humble beginnings as a farm on the outskirts of a Roman settlement to the bustling cosmopolitan city that it is today, the people of Derby have showed great courage and an eagerness to imagine and create. Learning about these people can help us gain a new found respect for the place that we call home and the people that made it.</a:t>
            </a:r>
          </a:p>
        </p:txBody>
      </p:sp>
      <p:sp>
        <p:nvSpPr>
          <p:cNvPr id="16" name="TextBox 15">
            <a:extLst>
              <a:ext uri="{FF2B5EF4-FFF2-40B4-BE49-F238E27FC236}">
                <a16:creationId xmlns:a16="http://schemas.microsoft.com/office/drawing/2014/main" id="{62A18FB4-78BE-306E-39CF-9FBEF6E0795B}"/>
              </a:ext>
            </a:extLst>
          </p:cNvPr>
          <p:cNvSpPr txBox="1"/>
          <p:nvPr/>
        </p:nvSpPr>
        <p:spPr>
          <a:xfrm>
            <a:off x="494269" y="3731475"/>
            <a:ext cx="5866774"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Let’s take a deeper dive through the history files of Derby and learn about key figures from the 20th and 21st Century.</a:t>
            </a:r>
          </a:p>
        </p:txBody>
      </p:sp>
      <p:pic>
        <p:nvPicPr>
          <p:cNvPr id="18" name="Picture 17" descr="A file with The History Files written on the front.">
            <a:extLst>
              <a:ext uri="{FF2B5EF4-FFF2-40B4-BE49-F238E27FC236}">
                <a16:creationId xmlns:a16="http://schemas.microsoft.com/office/drawing/2014/main" id="{C6CA19F8-C5CC-D077-47BA-E7871483BC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56513" y="3322983"/>
            <a:ext cx="3723861" cy="2873350"/>
          </a:xfrm>
          <a:prstGeom prst="rect">
            <a:avLst/>
          </a:prstGeom>
        </p:spPr>
      </p:pic>
      <p:pic>
        <p:nvPicPr>
          <p:cNvPr id="11" name="Picture 10">
            <a:extLst>
              <a:ext uri="{FF2B5EF4-FFF2-40B4-BE49-F238E27FC236}">
                <a16:creationId xmlns:a16="http://schemas.microsoft.com/office/drawing/2014/main" id="{FC0573D1-FFD3-C36B-31A0-91A8E0F72B28}"/>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fade">
                                      <p:cBhvr>
                                        <p:cTn id="15" dur="500"/>
                                        <p:tgtEl>
                                          <p:spTgt spid="16">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5" name="Title 34">
            <a:extLst>
              <a:ext uri="{FF2B5EF4-FFF2-40B4-BE49-F238E27FC236}">
                <a16:creationId xmlns:a16="http://schemas.microsoft.com/office/drawing/2014/main" id="{33EEE5D6-7680-0C0F-0285-8E42D45C24C3}"/>
              </a:ext>
            </a:extLst>
          </p:cNvPr>
          <p:cNvSpPr>
            <a:spLocks noGrp="1"/>
          </p:cNvSpPr>
          <p:nvPr>
            <p:ph type="ctrTitle"/>
          </p:nvPr>
        </p:nvSpPr>
        <p:spPr>
          <a:xfrm>
            <a:off x="1524000" y="-1207607"/>
            <a:ext cx="9144000" cy="951872"/>
          </a:xfrm>
        </p:spPr>
        <p:txBody>
          <a:bodyPr/>
          <a:lstStyle/>
          <a:p>
            <a:r>
              <a:rPr lang="en-US" dirty="0"/>
              <a:t>The files</a:t>
            </a:r>
          </a:p>
        </p:txBody>
      </p:sp>
      <p:grpSp>
        <p:nvGrpSpPr>
          <p:cNvPr id="23" name="Group 22">
            <a:extLst>
              <a:ext uri="{FF2B5EF4-FFF2-40B4-BE49-F238E27FC236}">
                <a16:creationId xmlns:a16="http://schemas.microsoft.com/office/drawing/2014/main" id="{F82046CB-C359-1645-BE07-69AE9E26C28C}"/>
              </a:ext>
              <a:ext uri="{C183D7F6-B498-43B3-948B-1728B52AA6E4}">
                <adec:decorative xmlns:adec="http://schemas.microsoft.com/office/drawing/2017/decorative" val="1"/>
              </a:ext>
            </a:extLst>
          </p:cNvPr>
          <p:cNvGrpSpPr/>
          <p:nvPr/>
        </p:nvGrpSpPr>
        <p:grpSpPr>
          <a:xfrm>
            <a:off x="494269" y="439681"/>
            <a:ext cx="11273661" cy="4595997"/>
            <a:chOff x="494269" y="439681"/>
            <a:chExt cx="11273661" cy="4595997"/>
          </a:xfrm>
        </p:grpSpPr>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39681"/>
              <a:ext cx="1127366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A hub of ingenuity and imagination</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44397"/>
              <a:ext cx="11273661"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Since Derby’s humble beginnings as a farm on the outskirts of a Roman settlement to the bustling cosmopolitan city that it is today, the people of Derby have showed great courage and an eagerness to imagine and create. Learning about these people can help us gain a new found respect for the place that we call home and the people that made it.</a:t>
              </a:r>
            </a:p>
          </p:txBody>
        </p:sp>
        <p:sp>
          <p:nvSpPr>
            <p:cNvPr id="16" name="TextBox 15">
              <a:extLst>
                <a:ext uri="{FF2B5EF4-FFF2-40B4-BE49-F238E27FC236}">
                  <a16:creationId xmlns:a16="http://schemas.microsoft.com/office/drawing/2014/main" id="{62A18FB4-78BE-306E-39CF-9FBEF6E0795B}"/>
                </a:ext>
              </a:extLst>
            </p:cNvPr>
            <p:cNvSpPr txBox="1"/>
            <p:nvPr/>
          </p:nvSpPr>
          <p:spPr>
            <a:xfrm>
              <a:off x="494269" y="3731475"/>
              <a:ext cx="5866774"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Let’s take a deeper dive through the history files of Derby and learn about key figures from the 20th and 21st Century.</a:t>
              </a:r>
            </a:p>
          </p:txBody>
        </p:sp>
      </p:grpSp>
      <p:pic>
        <p:nvPicPr>
          <p:cNvPr id="18" name="Picture 17">
            <a:extLst>
              <a:ext uri="{FF2B5EF4-FFF2-40B4-BE49-F238E27FC236}">
                <a16:creationId xmlns:a16="http://schemas.microsoft.com/office/drawing/2014/main" id="{C6CA19F8-C5CC-D077-47BA-E7871483BC6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56513" y="3322983"/>
            <a:ext cx="3723861" cy="2873350"/>
          </a:xfrm>
          <a:prstGeom prst="rect">
            <a:avLst/>
          </a:prstGeom>
        </p:spPr>
      </p:pic>
      <p:pic>
        <p:nvPicPr>
          <p:cNvPr id="3" name="Picture 2" descr="Wooden-table">
            <a:extLst>
              <a:ext uri="{FF2B5EF4-FFF2-40B4-BE49-F238E27FC236}">
                <a16:creationId xmlns:a16="http://schemas.microsoft.com/office/drawing/2014/main" id="{FD022A6D-F6C3-35B0-FF95-F9BB8200AD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720"/>
            <a:ext cx="12193280" cy="6857280"/>
          </a:xfrm>
          <a:prstGeom prst="rect">
            <a:avLst/>
          </a:prstGeom>
        </p:spPr>
      </p:pic>
      <p:pic>
        <p:nvPicPr>
          <p:cNvPr id="28" name="Picture 27">
            <a:extLst>
              <a:ext uri="{FF2B5EF4-FFF2-40B4-BE49-F238E27FC236}">
                <a16:creationId xmlns:a16="http://schemas.microsoft.com/office/drawing/2014/main" id="{35298D80-2B70-5E0A-DA4D-AD5433EFDA2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 y="720"/>
            <a:ext cx="12191999" cy="6856559"/>
          </a:xfrm>
          <a:prstGeom prst="rect">
            <a:avLst/>
          </a:prstGeom>
        </p:spPr>
      </p:pic>
      <p:pic>
        <p:nvPicPr>
          <p:cNvPr id="29" name="Picture 28">
            <a:extLst>
              <a:ext uri="{FF2B5EF4-FFF2-40B4-BE49-F238E27FC236}">
                <a16:creationId xmlns:a16="http://schemas.microsoft.com/office/drawing/2014/main" id="{295D54A8-FA99-5F26-0360-909E70B10822}"/>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 y="720"/>
            <a:ext cx="12191999" cy="6856559"/>
          </a:xfrm>
          <a:prstGeom prst="rect">
            <a:avLst/>
          </a:prstGeom>
        </p:spPr>
      </p:pic>
      <p:pic>
        <p:nvPicPr>
          <p:cNvPr id="30" name="Picture 29">
            <a:extLst>
              <a:ext uri="{FF2B5EF4-FFF2-40B4-BE49-F238E27FC236}">
                <a16:creationId xmlns:a16="http://schemas.microsoft.com/office/drawing/2014/main" id="{A879E274-B9C2-30D6-5C79-3BE73A3822AA}"/>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 y="720"/>
            <a:ext cx="12191999" cy="6856559"/>
          </a:xfrm>
          <a:prstGeom prst="rect">
            <a:avLst/>
          </a:prstGeom>
        </p:spPr>
      </p:pic>
      <p:pic>
        <p:nvPicPr>
          <p:cNvPr id="31" name="Picture 30">
            <a:extLst>
              <a:ext uri="{FF2B5EF4-FFF2-40B4-BE49-F238E27FC236}">
                <a16:creationId xmlns:a16="http://schemas.microsoft.com/office/drawing/2014/main" id="{D08ABAB3-B014-BF1F-3E6A-B0934447E937}"/>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 y="720"/>
            <a:ext cx="12191999" cy="6856559"/>
          </a:xfrm>
          <a:prstGeom prst="rect">
            <a:avLst/>
          </a:prstGeom>
        </p:spPr>
      </p:pic>
      <p:pic>
        <p:nvPicPr>
          <p:cNvPr id="32" name="Picture 31">
            <a:extLst>
              <a:ext uri="{FF2B5EF4-FFF2-40B4-BE49-F238E27FC236}">
                <a16:creationId xmlns:a16="http://schemas.microsoft.com/office/drawing/2014/main" id="{D0386504-D284-2B74-F7E4-A9E4F51ECEA5}"/>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 y="720"/>
            <a:ext cx="12191999" cy="6856559"/>
          </a:xfrm>
          <a:prstGeom prst="rect">
            <a:avLst/>
          </a:prstGeom>
        </p:spPr>
      </p:pic>
      <p:pic>
        <p:nvPicPr>
          <p:cNvPr id="33" name="Picture 32">
            <a:extLst>
              <a:ext uri="{FF2B5EF4-FFF2-40B4-BE49-F238E27FC236}">
                <a16:creationId xmlns:a16="http://schemas.microsoft.com/office/drawing/2014/main" id="{0F9639A8-293D-680C-04DD-22307B891ED6}"/>
              </a:ext>
              <a:ext uri="{C183D7F6-B498-43B3-948B-1728B52AA6E4}">
                <adec:decorative xmlns:adec="http://schemas.microsoft.com/office/drawing/2017/decorative" val="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 y="720"/>
            <a:ext cx="12191999" cy="6856559"/>
          </a:xfrm>
          <a:prstGeom prst="rect">
            <a:avLst/>
          </a:prstGeom>
        </p:spPr>
      </p:pic>
      <p:pic>
        <p:nvPicPr>
          <p:cNvPr id="34" name="Picture 33" descr="A drawing of the surface of a wooden table.">
            <a:extLst>
              <a:ext uri="{FF2B5EF4-FFF2-40B4-BE49-F238E27FC236}">
                <a16:creationId xmlns:a16="http://schemas.microsoft.com/office/drawing/2014/main" id="{FDFF01D0-8B3C-8798-0EE7-968976FF2682}"/>
              </a:ext>
              <a:ext uri="{C183D7F6-B498-43B3-948B-1728B52AA6E4}">
                <adec:decorative xmlns:adec="http://schemas.microsoft.com/office/drawing/2017/decorative" val="0"/>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 y="720"/>
            <a:ext cx="12191999" cy="6856559"/>
          </a:xfrm>
          <a:prstGeom prst="rect">
            <a:avLst/>
          </a:prstGeom>
        </p:spPr>
      </p:pic>
      <p:sp>
        <p:nvSpPr>
          <p:cNvPr id="36" name="Rectangle 35" descr="Philip Noel-Baker">
            <a:hlinkClick r:id="rId13" action="ppaction://hlinksldjump"/>
            <a:extLst>
              <a:ext uri="{FF2B5EF4-FFF2-40B4-BE49-F238E27FC236}">
                <a16:creationId xmlns:a16="http://schemas.microsoft.com/office/drawing/2014/main" id="{244999D8-2E01-DB64-D525-DC0B942881EC}"/>
              </a:ext>
              <a:ext uri="{C183D7F6-B498-43B3-948B-1728B52AA6E4}">
                <adec:decorative xmlns:adec="http://schemas.microsoft.com/office/drawing/2017/decorative" val="0"/>
              </a:ext>
            </a:extLst>
          </p:cNvPr>
          <p:cNvSpPr/>
          <p:nvPr/>
        </p:nvSpPr>
        <p:spPr>
          <a:xfrm>
            <a:off x="803308" y="1179085"/>
            <a:ext cx="3657600" cy="5278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descr="Alice Wheeldon">
            <a:hlinkClick r:id="rId14" action="ppaction://hlinksldjump"/>
            <a:extLst>
              <a:ext uri="{FF2B5EF4-FFF2-40B4-BE49-F238E27FC236}">
                <a16:creationId xmlns:a16="http://schemas.microsoft.com/office/drawing/2014/main" id="{F0441CD0-A569-5F89-187C-C7421F3EC378}"/>
              </a:ext>
              <a:ext uri="{C183D7F6-B498-43B3-948B-1728B52AA6E4}">
                <adec:decorative xmlns:adec="http://schemas.microsoft.com/office/drawing/2017/decorative" val="0"/>
              </a:ext>
            </a:extLst>
          </p:cNvPr>
          <p:cNvSpPr/>
          <p:nvPr/>
        </p:nvSpPr>
        <p:spPr>
          <a:xfrm>
            <a:off x="5055473" y="1462533"/>
            <a:ext cx="3058945" cy="4962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descr="Louis Martin">
            <a:hlinkClick r:id="rId15" action="ppaction://hlinksldjump"/>
            <a:extLst>
              <a:ext uri="{FF2B5EF4-FFF2-40B4-BE49-F238E27FC236}">
                <a16:creationId xmlns:a16="http://schemas.microsoft.com/office/drawing/2014/main" id="{1284A5AE-80A2-0622-AC0F-2FFB615391D9}"/>
              </a:ext>
              <a:ext uri="{C183D7F6-B498-43B3-948B-1728B52AA6E4}">
                <adec:decorative xmlns:adec="http://schemas.microsoft.com/office/drawing/2017/decorative" val="0"/>
              </a:ext>
            </a:extLst>
          </p:cNvPr>
          <p:cNvSpPr/>
          <p:nvPr/>
        </p:nvSpPr>
        <p:spPr>
          <a:xfrm>
            <a:off x="8669855" y="1677078"/>
            <a:ext cx="2792274" cy="4962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descr="Preet Chandi MBE">
            <a:hlinkClick r:id="rId16" action="ppaction://hlinksldjump"/>
            <a:extLst>
              <a:ext uri="{FF2B5EF4-FFF2-40B4-BE49-F238E27FC236}">
                <a16:creationId xmlns:a16="http://schemas.microsoft.com/office/drawing/2014/main" id="{0C951CCC-272E-654C-6B80-3853279BE68E}"/>
              </a:ext>
              <a:ext uri="{C183D7F6-B498-43B3-948B-1728B52AA6E4}">
                <adec:decorative xmlns:adec="http://schemas.microsoft.com/office/drawing/2017/decorative" val="0"/>
              </a:ext>
            </a:extLst>
          </p:cNvPr>
          <p:cNvSpPr/>
          <p:nvPr/>
        </p:nvSpPr>
        <p:spPr>
          <a:xfrm>
            <a:off x="1167949" y="1958807"/>
            <a:ext cx="3585455" cy="4962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hlinkClick r:id="rId17" action="ppaction://hlinksldjump"/>
            <a:extLst>
              <a:ext uri="{FF2B5EF4-FFF2-40B4-BE49-F238E27FC236}">
                <a16:creationId xmlns:a16="http://schemas.microsoft.com/office/drawing/2014/main" id="{445C9497-A404-A4EC-6FC5-8D5A54F565E0}"/>
              </a:ext>
              <a:ext uri="{C183D7F6-B498-43B3-948B-1728B52AA6E4}">
                <adec:decorative xmlns:adec="http://schemas.microsoft.com/office/drawing/2017/decorative" val="1"/>
              </a:ext>
            </a:extLst>
          </p:cNvPr>
          <p:cNvSpPr/>
          <p:nvPr/>
        </p:nvSpPr>
        <p:spPr>
          <a:xfrm>
            <a:off x="5669279" y="2201373"/>
            <a:ext cx="2390503" cy="4962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descr="Lara Croft">
            <a:hlinkClick r:id="rId18" action="ppaction://hlinksldjump"/>
            <a:extLst>
              <a:ext uri="{FF2B5EF4-FFF2-40B4-BE49-F238E27FC236}">
                <a16:creationId xmlns:a16="http://schemas.microsoft.com/office/drawing/2014/main" id="{2D0FDAD3-3327-611A-BA73-523A94109CEA}"/>
              </a:ext>
              <a:ext uri="{C183D7F6-B498-43B3-948B-1728B52AA6E4}">
                <adec:decorative xmlns:adec="http://schemas.microsoft.com/office/drawing/2017/decorative" val="0"/>
              </a:ext>
            </a:extLst>
          </p:cNvPr>
          <p:cNvSpPr/>
          <p:nvPr/>
        </p:nvSpPr>
        <p:spPr>
          <a:xfrm>
            <a:off x="8975657" y="2449510"/>
            <a:ext cx="2624160" cy="4962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descr="Rolls and Royce">
            <a:hlinkClick r:id="rId19" action="ppaction://hlinksldjump"/>
            <a:extLst>
              <a:ext uri="{FF2B5EF4-FFF2-40B4-BE49-F238E27FC236}">
                <a16:creationId xmlns:a16="http://schemas.microsoft.com/office/drawing/2014/main" id="{8F021D1E-4896-B9B4-190F-FF8E4C3B437B}"/>
              </a:ext>
              <a:ext uri="{C183D7F6-B498-43B3-948B-1728B52AA6E4}">
                <adec:decorative xmlns:adec="http://schemas.microsoft.com/office/drawing/2017/decorative" val="0"/>
              </a:ext>
            </a:extLst>
          </p:cNvPr>
          <p:cNvSpPr/>
          <p:nvPr/>
        </p:nvSpPr>
        <p:spPr>
          <a:xfrm>
            <a:off x="1606614" y="2717350"/>
            <a:ext cx="3387635" cy="4962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descr="Click on a name to learn about who each of them are.&#10;">
            <a:extLst>
              <a:ext uri="{FF2B5EF4-FFF2-40B4-BE49-F238E27FC236}">
                <a16:creationId xmlns:a16="http://schemas.microsoft.com/office/drawing/2014/main" id="{A8511EE8-9C3C-DAE3-B118-2CACB48476AB}"/>
              </a:ext>
            </a:extLst>
          </p:cNvPr>
          <p:cNvGrpSpPr/>
          <p:nvPr/>
        </p:nvGrpSpPr>
        <p:grpSpPr>
          <a:xfrm>
            <a:off x="2091870" y="3765819"/>
            <a:ext cx="5323068" cy="2618188"/>
            <a:chOff x="2956560" y="3711150"/>
            <a:chExt cx="5323068" cy="2618188"/>
          </a:xfrm>
        </p:grpSpPr>
        <p:sp>
          <p:nvSpPr>
            <p:cNvPr id="24" name="TextBox 23">
              <a:extLst>
                <a:ext uri="{FF2B5EF4-FFF2-40B4-BE49-F238E27FC236}">
                  <a16:creationId xmlns:a16="http://schemas.microsoft.com/office/drawing/2014/main" id="{3CEA3C45-EE3A-892C-4719-A098A032E29A}"/>
                </a:ext>
              </a:extLst>
            </p:cNvPr>
            <p:cNvSpPr txBox="1"/>
            <p:nvPr/>
          </p:nvSpPr>
          <p:spPr>
            <a:xfrm>
              <a:off x="2956560" y="3711150"/>
              <a:ext cx="5323068" cy="1154162"/>
            </a:xfrm>
            <a:prstGeom prst="rect">
              <a:avLst/>
            </a:prstGeom>
            <a:noFill/>
          </p:spPr>
          <p:txBody>
            <a:bodyPr wrap="square">
              <a:spAutoFit/>
            </a:bodyPr>
            <a:lstStyle/>
            <a:p>
              <a:pPr algn="ctr">
                <a:lnSpc>
                  <a:spcPct val="150000"/>
                </a:lnSpc>
              </a:pPr>
              <a:r>
                <a:rPr lang="en-GB" sz="2400" dirty="0">
                  <a:latin typeface="Linkpen 17a Print" panose="03050602060000000000" pitchFamily="66" charset="77"/>
                </a:rPr>
                <a:t>Click on a name to learn about who each of them are.</a:t>
              </a:r>
            </a:p>
          </p:txBody>
        </p:sp>
        <p:pic>
          <p:nvPicPr>
            <p:cNvPr id="26" name="Picture 25" descr="A sign with black text&#10;&#10;Description automatically generated">
              <a:extLst>
                <a:ext uri="{FF2B5EF4-FFF2-40B4-BE49-F238E27FC236}">
                  <a16:creationId xmlns:a16="http://schemas.microsoft.com/office/drawing/2014/main" id="{ECE245C3-25D4-DF74-6AA9-D36D239455FA}"/>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4576093" y="4932338"/>
              <a:ext cx="1803400" cy="1397000"/>
            </a:xfrm>
            <a:prstGeom prst="rect">
              <a:avLst/>
            </a:prstGeom>
          </p:spPr>
        </p:pic>
      </p:grpSp>
      <p:sp>
        <p:nvSpPr>
          <p:cNvPr id="47" name="Rounded Rectangle 46" descr="Click here if you want to continue the presentation&#10;">
            <a:hlinkClick r:id="rId21" action="ppaction://hlinksldjump"/>
            <a:extLst>
              <a:ext uri="{FF2B5EF4-FFF2-40B4-BE49-F238E27FC236}">
                <a16:creationId xmlns:a16="http://schemas.microsoft.com/office/drawing/2014/main" id="{48B9C2AE-7A40-A195-392B-C58455E138A6}"/>
              </a:ext>
            </a:extLst>
          </p:cNvPr>
          <p:cNvSpPr/>
          <p:nvPr/>
        </p:nvSpPr>
        <p:spPr>
          <a:xfrm>
            <a:off x="8779060" y="3856796"/>
            <a:ext cx="4363504" cy="1220950"/>
          </a:xfrm>
          <a:prstGeom prst="roundRect">
            <a:avLst/>
          </a:prstGeom>
          <a:solidFill>
            <a:srgbClr val="EC5E43"/>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0" rIns="288000" bIns="72000" rtlCol="0" anchor="ctr"/>
          <a:lstStyle/>
          <a:p>
            <a:pPr>
              <a:lnSpc>
                <a:spcPct val="150000"/>
              </a:lnSpc>
            </a:pPr>
            <a:r>
              <a:rPr lang="en-US" sz="1600" dirty="0">
                <a:solidFill>
                  <a:schemeClr val="tx1"/>
                </a:solidFill>
                <a:latin typeface="Linkpen 17a Print" panose="03050602060000000000" pitchFamily="66" charset="77"/>
              </a:rPr>
              <a:t>Click </a:t>
            </a:r>
            <a:r>
              <a:rPr lang="en-US" sz="1600" b="1" dirty="0">
                <a:solidFill>
                  <a:schemeClr val="tx1"/>
                </a:solidFill>
                <a:latin typeface="Linkpen 17a Print" panose="03050602060000000000" pitchFamily="66" charset="77"/>
              </a:rPr>
              <a:t>here</a:t>
            </a:r>
            <a:r>
              <a:rPr lang="en-US" sz="1600" dirty="0">
                <a:solidFill>
                  <a:schemeClr val="tx1"/>
                </a:solidFill>
                <a:latin typeface="Linkpen 17a Print" panose="03050602060000000000" pitchFamily="66" charset="77"/>
              </a:rPr>
              <a:t> if you want to continue the presentation</a:t>
            </a:r>
          </a:p>
        </p:txBody>
      </p:sp>
      <p:pic>
        <p:nvPicPr>
          <p:cNvPr id="11" name="Picture 10">
            <a:extLst>
              <a:ext uri="{FF2B5EF4-FFF2-40B4-BE49-F238E27FC236}">
                <a16:creationId xmlns:a16="http://schemas.microsoft.com/office/drawing/2014/main" id="{FC0573D1-FFD3-C36B-31A0-91A8E0F72B28}"/>
              </a:ext>
              <a:ext uri="{C183D7F6-B498-43B3-948B-1728B52AA6E4}">
                <adec:decorative xmlns:adec="http://schemas.microsoft.com/office/drawing/2017/decorative" val="1"/>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2512910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xit" presetSubtype="16" fill="hold" nodeType="afterEffect">
                                  <p:stCondLst>
                                    <p:cond delay="0"/>
                                  </p:stCondLst>
                                  <p:childTnLst>
                                    <p:anim calcmode="lin" valueType="num">
                                      <p:cBhvr>
                                        <p:cTn id="6" dur="500"/>
                                        <p:tgtEl>
                                          <p:spTgt spid="18"/>
                                        </p:tgtEl>
                                        <p:attrNameLst>
                                          <p:attrName>ppt_w</p:attrName>
                                        </p:attrNameLst>
                                      </p:cBhvr>
                                      <p:tavLst>
                                        <p:tav tm="0">
                                          <p:val>
                                            <p:strVal val="ppt_w"/>
                                          </p:val>
                                        </p:tav>
                                        <p:tav tm="100000">
                                          <p:val>
                                            <p:strVal val="4*ppt_w"/>
                                          </p:val>
                                        </p:tav>
                                      </p:tavLst>
                                    </p:anim>
                                    <p:anim calcmode="lin" valueType="num">
                                      <p:cBhvr>
                                        <p:cTn id="7" dur="500"/>
                                        <p:tgtEl>
                                          <p:spTgt spid="18"/>
                                        </p:tgtEl>
                                        <p:attrNameLst>
                                          <p:attrName>ppt_h</p:attrName>
                                        </p:attrNameLst>
                                      </p:cBhvr>
                                      <p:tavLst>
                                        <p:tav tm="0">
                                          <p:val>
                                            <p:strVal val="ppt_h"/>
                                          </p:val>
                                        </p:tav>
                                        <p:tav tm="100000">
                                          <p:val>
                                            <p:strVal val="4*ppt_h"/>
                                          </p:val>
                                        </p:tav>
                                      </p:tavLst>
                                    </p:anim>
                                    <p:set>
                                      <p:cBhvr>
                                        <p:cTn id="8" dur="1" fill="hold">
                                          <p:stCondLst>
                                            <p:cond delay="499"/>
                                          </p:stCondLst>
                                        </p:cTn>
                                        <p:tgtEl>
                                          <p:spTgt spid="18"/>
                                        </p:tgtEl>
                                        <p:attrNameLst>
                                          <p:attrName>style.visibility</p:attrName>
                                        </p:attrNameLst>
                                      </p:cBhvr>
                                      <p:to>
                                        <p:strVal val="hidden"/>
                                      </p:to>
                                    </p:set>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 presetClass="entr" presetSubtype="4" decel="5000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decel="5000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5000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decel="5000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4" decel="5000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4" decel="5000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ppt_x"/>
                                          </p:val>
                                        </p:tav>
                                        <p:tav tm="100000">
                                          <p:val>
                                            <p:strVal val="#ppt_x"/>
                                          </p:val>
                                        </p:tav>
                                      </p:tavLst>
                                    </p:anim>
                                    <p:anim calcmode="lin" valueType="num">
                                      <p:cBhvr additive="base">
                                        <p:cTn id="41" dur="500" fill="hold"/>
                                        <p:tgtEl>
                                          <p:spTgt spid="33"/>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4" decel="50000"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
                                          </p:val>
                                        </p:tav>
                                        <p:tav tm="100000">
                                          <p:val>
                                            <p:strVal val="#ppt_w"/>
                                          </p:val>
                                        </p:tav>
                                      </p:tavLst>
                                    </p:anim>
                                    <p:anim calcmode="lin" valueType="num">
                                      <p:cBhvr>
                                        <p:cTn id="51" dur="500" fill="hold"/>
                                        <p:tgtEl>
                                          <p:spTgt spid="27"/>
                                        </p:tgtEl>
                                        <p:attrNameLst>
                                          <p:attrName>ppt_h</p:attrName>
                                        </p:attrNameLst>
                                      </p:cBhvr>
                                      <p:tavLst>
                                        <p:tav tm="0">
                                          <p:val>
                                            <p:fltVal val="0"/>
                                          </p:val>
                                        </p:tav>
                                        <p:tav tm="100000">
                                          <p:val>
                                            <p:strVal val="#ppt_h"/>
                                          </p:val>
                                        </p:tav>
                                      </p:tavLst>
                                    </p:anim>
                                    <p:animEffect transition="in" filter="fade">
                                      <p:cBhvr>
                                        <p:cTn id="52" dur="500"/>
                                        <p:tgtEl>
                                          <p:spTgt spid="27"/>
                                        </p:tgtEl>
                                      </p:cBhvr>
                                    </p:animEffect>
                                  </p:childTnLst>
                                </p:cTn>
                              </p:par>
                            </p:childTnLst>
                          </p:cTn>
                        </p:par>
                        <p:par>
                          <p:cTn id="53" fill="hold">
                            <p:stCondLst>
                              <p:cond delay="5000"/>
                            </p:stCondLst>
                            <p:childTnLst>
                              <p:par>
                                <p:cTn id="54" presetID="2" presetClass="entr" presetSubtype="2"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1+#ppt_w/2"/>
                                          </p:val>
                                        </p:tav>
                                        <p:tav tm="100000">
                                          <p:val>
                                            <p:strVal val="#ppt_x"/>
                                          </p:val>
                                        </p:tav>
                                      </p:tavLst>
                                    </p:anim>
                                    <p:anim calcmode="lin" valueType="num">
                                      <p:cBhvr additive="base">
                                        <p:cTn id="57"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Philip Noel-Baker</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8101090" cy="582521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598772" y="516390"/>
            <a:ext cx="7574691"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Name: Philip Noel-Baker</a:t>
            </a:r>
          </a:p>
        </p:txBody>
      </p:sp>
      <p:sp>
        <p:nvSpPr>
          <p:cNvPr id="10" name="Title 1">
            <a:extLst>
              <a:ext uri="{FF2B5EF4-FFF2-40B4-BE49-F238E27FC236}">
                <a16:creationId xmlns:a16="http://schemas.microsoft.com/office/drawing/2014/main" id="{18595D45-FA4B-0FF0-7F97-F225D70C3A15}"/>
              </a:ext>
            </a:extLst>
          </p:cNvPr>
          <p:cNvSpPr txBox="1">
            <a:spLocks/>
          </p:cNvSpPr>
          <p:nvPr/>
        </p:nvSpPr>
        <p:spPr>
          <a:xfrm>
            <a:off x="598773" y="1006614"/>
            <a:ext cx="3764222"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Born: 1st November 1889</a:t>
            </a:r>
          </a:p>
        </p:txBody>
      </p:sp>
      <p:sp>
        <p:nvSpPr>
          <p:cNvPr id="12" name="Title 1">
            <a:extLst>
              <a:ext uri="{FF2B5EF4-FFF2-40B4-BE49-F238E27FC236}">
                <a16:creationId xmlns:a16="http://schemas.microsoft.com/office/drawing/2014/main" id="{328D52DE-489E-D69A-23AC-6E4F660EF97D}"/>
              </a:ext>
            </a:extLst>
          </p:cNvPr>
          <p:cNvSpPr txBox="1">
            <a:spLocks/>
          </p:cNvSpPr>
          <p:nvPr/>
        </p:nvSpPr>
        <p:spPr>
          <a:xfrm>
            <a:off x="5047790" y="1020663"/>
            <a:ext cx="3045323"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Died: 8th October 1982</a:t>
            </a:r>
          </a:p>
        </p:txBody>
      </p:sp>
      <p:sp>
        <p:nvSpPr>
          <p:cNvPr id="13" name="Title 1">
            <a:extLst>
              <a:ext uri="{FF2B5EF4-FFF2-40B4-BE49-F238E27FC236}">
                <a16:creationId xmlns:a16="http://schemas.microsoft.com/office/drawing/2014/main" id="{91F1B763-B330-12DB-CEA1-781E3F9D7A66}"/>
              </a:ext>
            </a:extLst>
          </p:cNvPr>
          <p:cNvSpPr txBox="1">
            <a:spLocks/>
          </p:cNvSpPr>
          <p:nvPr/>
        </p:nvSpPr>
        <p:spPr>
          <a:xfrm>
            <a:off x="598772" y="1511874"/>
            <a:ext cx="4710277"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Link to Derby: MP for Derby</a:t>
            </a:r>
          </a:p>
        </p:txBody>
      </p:sp>
      <p:sp>
        <p:nvSpPr>
          <p:cNvPr id="8" name="TextBox 7">
            <a:extLst>
              <a:ext uri="{FF2B5EF4-FFF2-40B4-BE49-F238E27FC236}">
                <a16:creationId xmlns:a16="http://schemas.microsoft.com/office/drawing/2014/main" id="{D865BA71-9D09-29EE-229D-D2C900EC273E}"/>
              </a:ext>
            </a:extLst>
          </p:cNvPr>
          <p:cNvSpPr txBox="1"/>
          <p:nvPr/>
        </p:nvSpPr>
        <p:spPr>
          <a:xfrm>
            <a:off x="598772" y="2222140"/>
            <a:ext cx="7847044" cy="3943387"/>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Philip Noel-Baker was a remarkable figure whose life had a profound impact, especially in Derby.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Born in London, he grew up to become an Olympic medallist in athletics. During World War 1, he rejected combat service as it went against his beliefs as a Quaker pacifist but commanded the Friends’ Ambulance Corps on the frontline in France earning medals for his bravery.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However, it was his dedication to peace and diplomacy that truly left a lasting legacy. After the war, Noel-Baker worked tirelessly to promote international cooperation and disarmament, earning him the Nobel Peace Prize in 1959.</a:t>
            </a:r>
          </a:p>
        </p:txBody>
      </p:sp>
      <p:grpSp>
        <p:nvGrpSpPr>
          <p:cNvPr id="22" name="Group 21" descr="A photo of a white man in a suit sitting down with a book in his lap.">
            <a:extLst>
              <a:ext uri="{FF2B5EF4-FFF2-40B4-BE49-F238E27FC236}">
                <a16:creationId xmlns:a16="http://schemas.microsoft.com/office/drawing/2014/main" id="{F344820C-C240-CE9F-CDE1-6CA00ACF00B0}"/>
              </a:ext>
            </a:extLst>
          </p:cNvPr>
          <p:cNvGrpSpPr/>
          <p:nvPr/>
        </p:nvGrpSpPr>
        <p:grpSpPr>
          <a:xfrm>
            <a:off x="8560735" y="547690"/>
            <a:ext cx="3126185" cy="4369261"/>
            <a:chOff x="8560735" y="547690"/>
            <a:chExt cx="3126185" cy="4369261"/>
          </a:xfrm>
        </p:grpSpPr>
        <p:grpSp>
          <p:nvGrpSpPr>
            <p:cNvPr id="16" name="Group 15" descr="A photo of a man with glasses with a book on his lap.">
              <a:extLst>
                <a:ext uri="{FF2B5EF4-FFF2-40B4-BE49-F238E27FC236}">
                  <a16:creationId xmlns:a16="http://schemas.microsoft.com/office/drawing/2014/main" id="{E737DBDA-F736-C110-6B25-032500D8F3F2}"/>
                </a:ext>
              </a:extLst>
            </p:cNvPr>
            <p:cNvGrpSpPr/>
            <p:nvPr/>
          </p:nvGrpSpPr>
          <p:grpSpPr>
            <a:xfrm rot="21079881">
              <a:off x="8560735" y="1218209"/>
              <a:ext cx="3126185" cy="3698742"/>
              <a:chOff x="8276487" y="1069833"/>
              <a:chExt cx="3630634" cy="4295580"/>
            </a:xfrm>
          </p:grpSpPr>
          <p:pic>
            <p:nvPicPr>
              <p:cNvPr id="14" name="Picture 13">
                <a:extLst>
                  <a:ext uri="{FF2B5EF4-FFF2-40B4-BE49-F238E27FC236}">
                    <a16:creationId xmlns:a16="http://schemas.microsoft.com/office/drawing/2014/main" id="{DF07E8C2-C7F8-B306-B4EC-FA3739237F42}"/>
                  </a:ext>
                </a:extLst>
              </p:cNvPr>
              <p:cNvPicPr>
                <a:picLocks noChangeAspect="1"/>
              </p:cNvPicPr>
              <p:nvPr/>
            </p:nvPicPr>
            <p:blipFill>
              <a:blip r:embed="rId5"/>
              <a:stretch>
                <a:fillRect/>
              </a:stretch>
            </p:blipFill>
            <p:spPr>
              <a:xfrm>
                <a:off x="8340536" y="1069833"/>
                <a:ext cx="3566585" cy="4295580"/>
              </a:xfrm>
              <a:prstGeom prst="rect">
                <a:avLst/>
              </a:prstGeom>
              <a:ln w="28575">
                <a:solidFill>
                  <a:schemeClr val="tx1"/>
                </a:solidFill>
              </a:ln>
            </p:spPr>
          </p:pic>
          <p:sp>
            <p:nvSpPr>
              <p:cNvPr id="15" name="TextBox 14">
                <a:extLst>
                  <a:ext uri="{FF2B5EF4-FFF2-40B4-BE49-F238E27FC236}">
                    <a16:creationId xmlns:a16="http://schemas.microsoft.com/office/drawing/2014/main" id="{8F06A998-6F2E-4ED3-ECA4-11A1C49D13FA}"/>
                  </a:ext>
                </a:extLst>
              </p:cNvPr>
              <p:cNvSpPr txBox="1"/>
              <p:nvPr/>
            </p:nvSpPr>
            <p:spPr>
              <a:xfrm>
                <a:off x="8276487" y="5103803"/>
                <a:ext cx="3016321" cy="261610"/>
              </a:xfrm>
              <a:prstGeom prst="rect">
                <a:avLst/>
              </a:prstGeom>
              <a:noFill/>
            </p:spPr>
            <p:txBody>
              <a:bodyPr wrap="square" rtlCol="0">
                <a:spAutoFit/>
              </a:bodyPr>
              <a:lstStyle/>
              <a:p>
                <a:r>
                  <a:rPr lang="en-GB" sz="1050" dirty="0">
                    <a:solidFill>
                      <a:schemeClr val="bg1">
                        <a:lumMod val="50000"/>
                      </a:schemeClr>
                    </a:solidFill>
                  </a:rPr>
                  <a:t>© Public Domain from Wikimedia Commons</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8476">
              <a:off x="9081307" y="547690"/>
              <a:ext cx="506388" cy="1405485"/>
            </a:xfrm>
            <a:prstGeom prst="rect">
              <a:avLst/>
            </a:prstGeom>
          </p:spPr>
        </p:pic>
      </p:grpSp>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533987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Effect transition="in" filter="fade">
                                      <p:cBhvr>
                                        <p:cTn id="31"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13" grpId="0"/>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Philip Noel-Baker page 2</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0" y="516391"/>
            <a:ext cx="8166819" cy="582521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67016" y="849825"/>
            <a:ext cx="6230174"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1936, he became the Member of Parliament for Derby. A role which he kept until 1970. He was known for his efforts to improve the lives of workers, advocating for better working conditions and wages.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Among his many achievements, Philip Noel-Baker is credited with saving the 1948 Summer Olympics which were held in London.</a:t>
            </a:r>
          </a:p>
        </p:txBody>
      </p:sp>
      <p:sp>
        <p:nvSpPr>
          <p:cNvPr id="5" name="TextBox 4">
            <a:extLst>
              <a:ext uri="{FF2B5EF4-FFF2-40B4-BE49-F238E27FC236}">
                <a16:creationId xmlns:a16="http://schemas.microsoft.com/office/drawing/2014/main" id="{933A12A6-DABD-2E76-CF3A-8894CBAC70F5}"/>
              </a:ext>
            </a:extLst>
          </p:cNvPr>
          <p:cNvSpPr txBox="1"/>
          <p:nvPr/>
        </p:nvSpPr>
        <p:spPr>
          <a:xfrm>
            <a:off x="626641" y="4449812"/>
            <a:ext cx="7968720"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Philip Noel-Baker's impact on Derby is still felt today, as his values of peace, equality, and social justice continue to resonate with people of all ages. He remains a role model for young people striving to make a difference in their own communities.</a:t>
            </a:r>
          </a:p>
        </p:txBody>
      </p:sp>
      <p:grpSp>
        <p:nvGrpSpPr>
          <p:cNvPr id="9" name="Group 8" descr="A photograph of a school building">
            <a:extLst>
              <a:ext uri="{FF2B5EF4-FFF2-40B4-BE49-F238E27FC236}">
                <a16:creationId xmlns:a16="http://schemas.microsoft.com/office/drawing/2014/main" id="{1043A6D9-92F9-F585-3C9A-5F04B711555E}"/>
              </a:ext>
            </a:extLst>
          </p:cNvPr>
          <p:cNvGrpSpPr/>
          <p:nvPr/>
        </p:nvGrpSpPr>
        <p:grpSpPr>
          <a:xfrm>
            <a:off x="6976159" y="547690"/>
            <a:ext cx="4738867" cy="3803575"/>
            <a:chOff x="6976159" y="547690"/>
            <a:chExt cx="4738867" cy="3803575"/>
          </a:xfrm>
        </p:grpSpPr>
        <p:grpSp>
          <p:nvGrpSpPr>
            <p:cNvPr id="2" name="Group 1">
              <a:extLst>
                <a:ext uri="{FF2B5EF4-FFF2-40B4-BE49-F238E27FC236}">
                  <a16:creationId xmlns:a16="http://schemas.microsoft.com/office/drawing/2014/main" id="{4B9FEE03-DDBB-A8E4-FB48-9CD2E6D996BE}"/>
                </a:ext>
              </a:extLst>
            </p:cNvPr>
            <p:cNvGrpSpPr/>
            <p:nvPr/>
          </p:nvGrpSpPr>
          <p:grpSpPr>
            <a:xfrm rot="180345">
              <a:off x="6976159" y="1214961"/>
              <a:ext cx="4738867" cy="3136304"/>
              <a:chOff x="6281039" y="1169233"/>
              <a:chExt cx="4404682" cy="2915132"/>
            </a:xfrm>
          </p:grpSpPr>
          <p:pic>
            <p:nvPicPr>
              <p:cNvPr id="3" name="Picture 2" descr="A building with a lawn and grass&#10;&#10;Description automatically generated">
                <a:extLst>
                  <a:ext uri="{FF2B5EF4-FFF2-40B4-BE49-F238E27FC236}">
                    <a16:creationId xmlns:a16="http://schemas.microsoft.com/office/drawing/2014/main" id="{36AC756F-07E2-4F03-1B4B-885D2AC999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28973" y="1169233"/>
                <a:ext cx="4356748" cy="2904499"/>
              </a:xfrm>
              <a:prstGeom prst="rect">
                <a:avLst/>
              </a:prstGeom>
              <a:ln w="28575">
                <a:solidFill>
                  <a:schemeClr val="tx1"/>
                </a:solidFill>
              </a:ln>
            </p:spPr>
          </p:pic>
          <p:sp>
            <p:nvSpPr>
              <p:cNvPr id="4" name="TextBox 3">
                <a:extLst>
                  <a:ext uri="{FF2B5EF4-FFF2-40B4-BE49-F238E27FC236}">
                    <a16:creationId xmlns:a16="http://schemas.microsoft.com/office/drawing/2014/main" id="{2DB7EAF2-0C45-A390-F615-BD03ACED9384}"/>
                  </a:ext>
                </a:extLst>
              </p:cNvPr>
              <p:cNvSpPr txBox="1"/>
              <p:nvPr/>
            </p:nvSpPr>
            <p:spPr>
              <a:xfrm>
                <a:off x="6281039" y="3868921"/>
                <a:ext cx="1167307" cy="215444"/>
              </a:xfrm>
              <a:prstGeom prst="rect">
                <a:avLst/>
              </a:prstGeom>
              <a:noFill/>
            </p:spPr>
            <p:txBody>
              <a:bodyPr wrap="none" rtlCol="0">
                <a:spAutoFit/>
              </a:bodyPr>
              <a:lstStyle/>
              <a:p>
                <a:r>
                  <a:rPr lang="en-GB" sz="800" dirty="0">
                    <a:solidFill>
                      <a:srgbClr val="FAD5BD"/>
                    </a:solidFill>
                  </a:rPr>
                  <a:t>© Noel Baker-Academy</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8476">
              <a:off x="9081307" y="547690"/>
              <a:ext cx="506388" cy="1405485"/>
            </a:xfrm>
            <a:prstGeom prst="rect">
              <a:avLst/>
            </a:prstGeom>
          </p:spPr>
        </p:pic>
      </p:grpSp>
      <p:grpSp>
        <p:nvGrpSpPr>
          <p:cNvPr id="27" name="Group 26" descr="A yellow post-it note">
            <a:extLst>
              <a:ext uri="{FF2B5EF4-FFF2-40B4-BE49-F238E27FC236}">
                <a16:creationId xmlns:a16="http://schemas.microsoft.com/office/drawing/2014/main" id="{EEE05E29-FAF8-5339-D6EB-0D65F8B42D95}"/>
              </a:ext>
            </a:extLst>
          </p:cNvPr>
          <p:cNvGrpSpPr/>
          <p:nvPr/>
        </p:nvGrpSpPr>
        <p:grpSpPr>
          <a:xfrm>
            <a:off x="10113677" y="3635283"/>
            <a:ext cx="1680317" cy="1672213"/>
            <a:chOff x="9745375" y="3547040"/>
            <a:chExt cx="1680317" cy="1672213"/>
          </a:xfrm>
        </p:grpSpPr>
        <p:sp>
          <p:nvSpPr>
            <p:cNvPr id="20" name="Rectangle 19">
              <a:extLst>
                <a:ext uri="{FF2B5EF4-FFF2-40B4-BE49-F238E27FC236}">
                  <a16:creationId xmlns:a16="http://schemas.microsoft.com/office/drawing/2014/main" id="{2C84CB9F-5A2E-2948-4747-7C883814C95A}"/>
                </a:ext>
              </a:extLst>
            </p:cNvPr>
            <p:cNvSpPr/>
            <p:nvPr/>
          </p:nvSpPr>
          <p:spPr>
            <a:xfrm>
              <a:off x="9745375" y="3547040"/>
              <a:ext cx="1680317" cy="1672213"/>
            </a:xfrm>
            <a:prstGeom prst="rect">
              <a:avLst/>
            </a:prstGeom>
            <a:solidFill>
              <a:schemeClr val="accent4">
                <a:lumMod val="60000"/>
                <a:lumOff val="4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1054318-0C14-5574-0DE0-801D8ADA344A}"/>
                </a:ext>
              </a:extLst>
            </p:cNvPr>
            <p:cNvSpPr/>
            <p:nvPr/>
          </p:nvSpPr>
          <p:spPr>
            <a:xfrm>
              <a:off x="9759980" y="3558469"/>
              <a:ext cx="1647796" cy="276295"/>
            </a:xfrm>
            <a:prstGeom prst="rect">
              <a:avLst/>
            </a:prstGeom>
            <a:solidFill>
              <a:srgbClr val="FFD146"/>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TextBox 27">
            <a:extLst>
              <a:ext uri="{FF2B5EF4-FFF2-40B4-BE49-F238E27FC236}">
                <a16:creationId xmlns:a16="http://schemas.microsoft.com/office/drawing/2014/main" id="{B5ACDD69-0729-F34F-BA31-39F903102E49}"/>
              </a:ext>
            </a:extLst>
          </p:cNvPr>
          <p:cNvSpPr txBox="1"/>
          <p:nvPr/>
        </p:nvSpPr>
        <p:spPr>
          <a:xfrm>
            <a:off x="10153737" y="3893592"/>
            <a:ext cx="1596886" cy="1323439"/>
          </a:xfrm>
          <a:prstGeom prst="rect">
            <a:avLst/>
          </a:prstGeom>
          <a:noFill/>
        </p:spPr>
        <p:txBody>
          <a:bodyPr wrap="square">
            <a:spAutoFit/>
          </a:bodyPr>
          <a:lstStyle/>
          <a:p>
            <a:pPr algn="ctr"/>
            <a:r>
              <a:rPr lang="en-GB" sz="2000" dirty="0">
                <a:latin typeface="Just The Way You Are" panose="02000000000000000000" pitchFamily="2" charset="0"/>
                <a:cs typeface="Ink Free" panose="020F0502020204030204" pitchFamily="34" charset="0"/>
              </a:rPr>
              <a:t>Noel-Baker academy is named after him.</a:t>
            </a:r>
          </a:p>
        </p:txBody>
      </p:sp>
      <p:pic>
        <p:nvPicPr>
          <p:cNvPr id="21" name="Picture 20">
            <a:hlinkClick r:id="rId7" action="ppaction://hlinksldjump"/>
            <a:extLst>
              <a:ext uri="{FF2B5EF4-FFF2-40B4-BE49-F238E27FC236}">
                <a16:creationId xmlns:a16="http://schemas.microsoft.com/office/drawing/2014/main" id="{016D58B5-F3CF-2460-0E30-067D41D18FE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782134" y="5219254"/>
            <a:ext cx="1803400" cy="1270000"/>
          </a:xfrm>
          <a:prstGeom prst="rect">
            <a:avLst/>
          </a:prstGeom>
        </p:spPr>
      </p:pic>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2886443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Alice Wheeldon</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8101090" cy="582521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598772" y="516390"/>
            <a:ext cx="7574691"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Name: Alice </a:t>
            </a:r>
            <a:r>
              <a:rPr lang="en-GB" sz="2000" dirty="0" err="1">
                <a:ln w="12700">
                  <a:noFill/>
                </a:ln>
                <a:latin typeface="ELEGANT TYPEWRITER" panose="02000500000000000000" pitchFamily="2" charset="0"/>
              </a:rPr>
              <a:t>Wheelson</a:t>
            </a:r>
            <a:endParaRPr lang="en-GB" sz="2000" dirty="0">
              <a:ln w="12700">
                <a:noFill/>
              </a:ln>
              <a:latin typeface="ELEGANT TYPEWRITER" panose="02000500000000000000" pitchFamily="2" charset="0"/>
            </a:endParaRPr>
          </a:p>
        </p:txBody>
      </p:sp>
      <p:sp>
        <p:nvSpPr>
          <p:cNvPr id="10" name="Title 1">
            <a:extLst>
              <a:ext uri="{FF2B5EF4-FFF2-40B4-BE49-F238E27FC236}">
                <a16:creationId xmlns:a16="http://schemas.microsoft.com/office/drawing/2014/main" id="{18595D45-FA4B-0FF0-7F97-F225D70C3A15}"/>
              </a:ext>
            </a:extLst>
          </p:cNvPr>
          <p:cNvSpPr txBox="1">
            <a:spLocks/>
          </p:cNvSpPr>
          <p:nvPr/>
        </p:nvSpPr>
        <p:spPr>
          <a:xfrm>
            <a:off x="598773" y="1006614"/>
            <a:ext cx="3764222"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Born: January 1866</a:t>
            </a:r>
          </a:p>
        </p:txBody>
      </p:sp>
      <p:sp>
        <p:nvSpPr>
          <p:cNvPr id="12" name="Title 1">
            <a:extLst>
              <a:ext uri="{FF2B5EF4-FFF2-40B4-BE49-F238E27FC236}">
                <a16:creationId xmlns:a16="http://schemas.microsoft.com/office/drawing/2014/main" id="{328D52DE-489E-D69A-23AC-6E4F660EF97D}"/>
              </a:ext>
            </a:extLst>
          </p:cNvPr>
          <p:cNvSpPr txBox="1">
            <a:spLocks/>
          </p:cNvSpPr>
          <p:nvPr/>
        </p:nvSpPr>
        <p:spPr>
          <a:xfrm>
            <a:off x="5047790" y="1020663"/>
            <a:ext cx="3045323"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Died: February 1919</a:t>
            </a:r>
          </a:p>
        </p:txBody>
      </p:sp>
      <p:sp>
        <p:nvSpPr>
          <p:cNvPr id="13" name="Title 1">
            <a:extLst>
              <a:ext uri="{FF2B5EF4-FFF2-40B4-BE49-F238E27FC236}">
                <a16:creationId xmlns:a16="http://schemas.microsoft.com/office/drawing/2014/main" id="{91F1B763-B330-12DB-CEA1-781E3F9D7A66}"/>
              </a:ext>
            </a:extLst>
          </p:cNvPr>
          <p:cNvSpPr txBox="1">
            <a:spLocks/>
          </p:cNvSpPr>
          <p:nvPr/>
        </p:nvSpPr>
        <p:spPr>
          <a:xfrm>
            <a:off x="598772" y="1511874"/>
            <a:ext cx="6122428"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Link to Derby: Lived in Derby all of her life.</a:t>
            </a:r>
          </a:p>
        </p:txBody>
      </p:sp>
      <p:sp>
        <p:nvSpPr>
          <p:cNvPr id="8" name="TextBox 7">
            <a:extLst>
              <a:ext uri="{FF2B5EF4-FFF2-40B4-BE49-F238E27FC236}">
                <a16:creationId xmlns:a16="http://schemas.microsoft.com/office/drawing/2014/main" id="{D865BA71-9D09-29EE-229D-D2C900EC273E}"/>
              </a:ext>
            </a:extLst>
          </p:cNvPr>
          <p:cNvSpPr txBox="1"/>
          <p:nvPr/>
        </p:nvSpPr>
        <p:spPr>
          <a:xfrm>
            <a:off x="598772" y="2222140"/>
            <a:ext cx="7847044" cy="3943387"/>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Alice was a supporter of the women’s suffrage movement which took place in the early 20th century. This movement happened across Britain and it would eventually enable women the right to vote.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addition to being a supporter of this movement, Alice was a keen anti-war campaigner. This group campaigned against going to war with Germany, insisting that war would not be good for the country and that it was wrong to force men to go and fight.</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Her family would take in men who were on the run for refusing to go to war, and she would sell second hand clothes in her shop to help feed them.</a:t>
            </a:r>
          </a:p>
        </p:txBody>
      </p:sp>
      <p:grpSp>
        <p:nvGrpSpPr>
          <p:cNvPr id="4" name="Group 3" descr="A middle aged white woman with dark clothes and a dark hat.">
            <a:extLst>
              <a:ext uri="{FF2B5EF4-FFF2-40B4-BE49-F238E27FC236}">
                <a16:creationId xmlns:a16="http://schemas.microsoft.com/office/drawing/2014/main" id="{2ECEBFAE-B49F-0D0E-90C8-659418C61D4F}"/>
              </a:ext>
            </a:extLst>
          </p:cNvPr>
          <p:cNvGrpSpPr/>
          <p:nvPr/>
        </p:nvGrpSpPr>
        <p:grpSpPr>
          <a:xfrm rot="21295427">
            <a:off x="8607631" y="1157657"/>
            <a:ext cx="3092686" cy="3794706"/>
            <a:chOff x="8550637" y="1266268"/>
            <a:chExt cx="3092686" cy="3794706"/>
          </a:xfrm>
        </p:grpSpPr>
        <p:pic>
          <p:nvPicPr>
            <p:cNvPr id="2" name="Picture 1">
              <a:extLst>
                <a:ext uri="{FF2B5EF4-FFF2-40B4-BE49-F238E27FC236}">
                  <a16:creationId xmlns:a16="http://schemas.microsoft.com/office/drawing/2014/main" id="{6DE4D13C-B055-75BF-D550-BBEBF06A9223}"/>
                </a:ext>
              </a:extLst>
            </p:cNvPr>
            <p:cNvPicPr>
              <a:picLocks noChangeAspect="1"/>
            </p:cNvPicPr>
            <p:nvPr/>
          </p:nvPicPr>
          <p:blipFill>
            <a:blip r:embed="rId5"/>
            <a:stretch>
              <a:fillRect/>
            </a:stretch>
          </p:blipFill>
          <p:spPr>
            <a:xfrm>
              <a:off x="8595361" y="1266268"/>
              <a:ext cx="3047962" cy="3783677"/>
            </a:xfrm>
            <a:prstGeom prst="rect">
              <a:avLst/>
            </a:prstGeom>
            <a:ln w="28575">
              <a:solidFill>
                <a:schemeClr val="tx1"/>
              </a:solidFill>
            </a:ln>
          </p:spPr>
        </p:pic>
        <p:sp>
          <p:nvSpPr>
            <p:cNvPr id="3" name="TextBox 2">
              <a:extLst>
                <a:ext uri="{FF2B5EF4-FFF2-40B4-BE49-F238E27FC236}">
                  <a16:creationId xmlns:a16="http://schemas.microsoft.com/office/drawing/2014/main" id="{7AAE12FB-14C3-6206-9031-6230B7470260}"/>
                </a:ext>
              </a:extLst>
            </p:cNvPr>
            <p:cNvSpPr txBox="1"/>
            <p:nvPr/>
          </p:nvSpPr>
          <p:spPr>
            <a:xfrm>
              <a:off x="8550637" y="4807058"/>
              <a:ext cx="2662982" cy="253916"/>
            </a:xfrm>
            <a:prstGeom prst="rect">
              <a:avLst/>
            </a:prstGeom>
            <a:noFill/>
          </p:spPr>
          <p:txBody>
            <a:bodyPr wrap="square" rtlCol="0">
              <a:spAutoFit/>
            </a:bodyPr>
            <a:lstStyle/>
            <a:p>
              <a:r>
                <a:rPr lang="en-GB" sz="1050" dirty="0">
                  <a:solidFill>
                    <a:schemeClr val="bg1">
                      <a:lumMod val="50000"/>
                    </a:schemeClr>
                  </a:solidFill>
                </a:rPr>
                <a:t>© Public Domain from Wikimedia Commons</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8476">
            <a:off x="9081307" y="547690"/>
            <a:ext cx="506388" cy="1405485"/>
          </a:xfrm>
          <a:prstGeom prst="rect">
            <a:avLst/>
          </a:prstGeom>
        </p:spPr>
      </p:pic>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42267783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Effect transition="in" filter="fade">
                                      <p:cBhvr>
                                        <p:cTn id="31"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13" grpId="0"/>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Alice Wheeldon part 2</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8101090" cy="582521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21294" y="930040"/>
            <a:ext cx="7847044" cy="555921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 March 10th 1917, Alice Wheeldon was convicted for conspiring to murder the Prime Minister of England – David Lloyd George.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A parcel containing poison was stopped at Derby railway station, which the police believed Alice was going to use to complete the murder.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Locked away, Alice began to fall ill and sadly died in 1919.</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the years since, it is widely believed that she was set up and was in fact innocent! Alice’s friends and family at the time had tried to clear her name, but due to her beliefs, it was difficult to convince anyone to see the truth.</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Today, many regard Alice as a woman ahead of her time. A strong and capable woman who simply wanted the best for her fellow </a:t>
            </a:r>
            <a:r>
              <a:rPr lang="en-GB" sz="1400" dirty="0" err="1">
                <a:latin typeface="Linkpen 17a Print" panose="03050602060000000000" pitchFamily="66" charset="77"/>
              </a:rPr>
              <a:t>Derbian</a:t>
            </a:r>
            <a:r>
              <a:rPr lang="en-GB" sz="1400" dirty="0">
                <a:latin typeface="Linkpen 17a Print" panose="03050602060000000000" pitchFamily="66" charset="77"/>
              </a:rPr>
              <a:t> community.</a:t>
            </a:r>
          </a:p>
          <a:p>
            <a:pPr>
              <a:lnSpc>
                <a:spcPct val="150000"/>
              </a:lnSpc>
            </a:pPr>
            <a:endParaRPr lang="en-GB" sz="1400" dirty="0">
              <a:latin typeface="Linkpen 17a Print" panose="03050602060000000000" pitchFamily="66" charset="77"/>
            </a:endParaRPr>
          </a:p>
        </p:txBody>
      </p:sp>
      <p:pic>
        <p:nvPicPr>
          <p:cNvPr id="21" name="Picture 20">
            <a:hlinkClick r:id="rId5" action="ppaction://hlinksldjump"/>
            <a:extLst>
              <a:ext uri="{FF2B5EF4-FFF2-40B4-BE49-F238E27FC236}">
                <a16:creationId xmlns:a16="http://schemas.microsoft.com/office/drawing/2014/main" id="{016D58B5-F3CF-2460-0E30-067D41D18FE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82134" y="5219254"/>
            <a:ext cx="1803400" cy="1270000"/>
          </a:xfrm>
          <a:prstGeom prst="rect">
            <a:avLst/>
          </a:prstGeom>
        </p:spPr>
      </p:pic>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grpSp>
        <p:nvGrpSpPr>
          <p:cNvPr id="16" name="Group 15" descr="A circular blue plaque that says &quot;Derby Civic Society&quot; on the top and &quot;Derby City Council&quot; on the bottom. In the middle it says &quot;Alice Wheeldon, 1866-1919. Anti-war activist, socialist, and suffragist. Lived here behind her shop.&quot;">
            <a:extLst>
              <a:ext uri="{FF2B5EF4-FFF2-40B4-BE49-F238E27FC236}">
                <a16:creationId xmlns:a16="http://schemas.microsoft.com/office/drawing/2014/main" id="{BDB41E02-1C21-BEBE-EEEA-DA7B4495A4B1}"/>
              </a:ext>
            </a:extLst>
          </p:cNvPr>
          <p:cNvGrpSpPr/>
          <p:nvPr/>
        </p:nvGrpSpPr>
        <p:grpSpPr>
          <a:xfrm>
            <a:off x="8619013" y="510270"/>
            <a:ext cx="3187441" cy="4012407"/>
            <a:chOff x="8619013" y="510270"/>
            <a:chExt cx="3187441" cy="4012407"/>
          </a:xfrm>
        </p:grpSpPr>
        <p:grpSp>
          <p:nvGrpSpPr>
            <p:cNvPr id="14" name="Group 13" descr="A circular blue plaque that says &quot;Derby Civic Society&quot; on the top and &quot;Derby City Council&quot; on the bottom. In the middle it says &quot;Alice Wheeldon, 1866-1919. Anti-war activist, socialist, and suffragist. Lived here behind her shop.&quot;">
              <a:extLst>
                <a:ext uri="{FF2B5EF4-FFF2-40B4-BE49-F238E27FC236}">
                  <a16:creationId xmlns:a16="http://schemas.microsoft.com/office/drawing/2014/main" id="{E82EC8DE-2AB6-2487-2C30-98EC38F18AD6}"/>
                </a:ext>
              </a:extLst>
            </p:cNvPr>
            <p:cNvGrpSpPr/>
            <p:nvPr/>
          </p:nvGrpSpPr>
          <p:grpSpPr>
            <a:xfrm rot="21256649">
              <a:off x="8619013" y="1341103"/>
              <a:ext cx="3187441" cy="3181574"/>
              <a:chOff x="8383265" y="1442878"/>
              <a:chExt cx="3187441" cy="3181574"/>
            </a:xfrm>
          </p:grpSpPr>
          <p:pic>
            <p:nvPicPr>
              <p:cNvPr id="5" name="Picture 4">
                <a:extLst>
                  <a:ext uri="{FF2B5EF4-FFF2-40B4-BE49-F238E27FC236}">
                    <a16:creationId xmlns:a16="http://schemas.microsoft.com/office/drawing/2014/main" id="{95DB0509-4331-1EA5-B44F-DABEBB24292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04961" y="1442878"/>
                <a:ext cx="3165745" cy="3181574"/>
              </a:xfrm>
              <a:prstGeom prst="rect">
                <a:avLst/>
              </a:prstGeom>
              <a:ln w="28575">
                <a:solidFill>
                  <a:schemeClr val="tx1"/>
                </a:solidFill>
              </a:ln>
            </p:spPr>
          </p:pic>
          <p:sp>
            <p:nvSpPr>
              <p:cNvPr id="9" name="TextBox 8">
                <a:extLst>
                  <a:ext uri="{FF2B5EF4-FFF2-40B4-BE49-F238E27FC236}">
                    <a16:creationId xmlns:a16="http://schemas.microsoft.com/office/drawing/2014/main" id="{FB0E4B60-3A62-4E02-17DC-A0F21F093F56}"/>
                  </a:ext>
                </a:extLst>
              </p:cNvPr>
              <p:cNvSpPr txBox="1"/>
              <p:nvPr/>
            </p:nvSpPr>
            <p:spPr>
              <a:xfrm>
                <a:off x="8383265" y="4421834"/>
                <a:ext cx="1342355" cy="200055"/>
              </a:xfrm>
              <a:prstGeom prst="rect">
                <a:avLst/>
              </a:prstGeom>
              <a:noFill/>
            </p:spPr>
            <p:txBody>
              <a:bodyPr wrap="square" rtlCol="0">
                <a:spAutoFit/>
              </a:bodyPr>
              <a:lstStyle/>
              <a:p>
                <a:r>
                  <a:rPr lang="en-GB" sz="700" dirty="0">
                    <a:solidFill>
                      <a:schemeClr val="bg1">
                        <a:lumMod val="75000"/>
                      </a:schemeClr>
                    </a:solidFill>
                    <a:latin typeface="Nunito" panose="02000503000000000000" pitchFamily="2" charset="77"/>
                  </a:rPr>
                  <a:t>© Wikimedia Commons</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807131">
              <a:off x="8921905" y="510270"/>
              <a:ext cx="506388" cy="1405485"/>
            </a:xfrm>
            <a:prstGeom prst="rect">
              <a:avLst/>
            </a:prstGeom>
          </p:spPr>
        </p:pic>
      </p:grpSp>
    </p:spTree>
    <p:extLst>
      <p:ext uri="{BB962C8B-B14F-4D97-AF65-F5344CB8AC3E}">
        <p14:creationId xmlns:p14="http://schemas.microsoft.com/office/powerpoint/2010/main" val="2513823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500"/>
                                        <p:tgtEl>
                                          <p:spTgt spid="8">
                                            <p:txEl>
                                              <p:pRg st="6" end="6"/>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animEffect transition="in" filter="fade">
                                      <p:cBhvr>
                                        <p:cTn id="23" dur="500"/>
                                        <p:tgtEl>
                                          <p:spTgt spid="8">
                                            <p:txEl>
                                              <p:pRg st="8" end="8"/>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Rolls and Royce</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0" y="516391"/>
            <a:ext cx="8147959" cy="582521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598772" y="516390"/>
            <a:ext cx="7574691"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800" dirty="0">
                <a:ln w="12700">
                  <a:noFill/>
                </a:ln>
                <a:latin typeface="ELEGANT TYPEWRITER" panose="02000500000000000000" pitchFamily="2" charset="0"/>
              </a:rPr>
              <a:t>Name: Charles Rolls</a:t>
            </a:r>
          </a:p>
        </p:txBody>
      </p:sp>
      <p:sp>
        <p:nvSpPr>
          <p:cNvPr id="10" name="Title 1">
            <a:extLst>
              <a:ext uri="{FF2B5EF4-FFF2-40B4-BE49-F238E27FC236}">
                <a16:creationId xmlns:a16="http://schemas.microsoft.com/office/drawing/2014/main" id="{18595D45-FA4B-0FF0-7F97-F225D70C3A15}"/>
              </a:ext>
            </a:extLst>
          </p:cNvPr>
          <p:cNvSpPr txBox="1">
            <a:spLocks/>
          </p:cNvSpPr>
          <p:nvPr/>
        </p:nvSpPr>
        <p:spPr>
          <a:xfrm>
            <a:off x="598773" y="1006614"/>
            <a:ext cx="3764222"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800" dirty="0">
                <a:ln w="12700">
                  <a:noFill/>
                </a:ln>
                <a:latin typeface="ELEGANT TYPEWRITER" panose="02000500000000000000" pitchFamily="2" charset="0"/>
              </a:rPr>
              <a:t>Born: 27th August 1887</a:t>
            </a:r>
          </a:p>
        </p:txBody>
      </p:sp>
      <p:sp>
        <p:nvSpPr>
          <p:cNvPr id="12" name="Title 1">
            <a:extLst>
              <a:ext uri="{FF2B5EF4-FFF2-40B4-BE49-F238E27FC236}">
                <a16:creationId xmlns:a16="http://schemas.microsoft.com/office/drawing/2014/main" id="{328D52DE-489E-D69A-23AC-6E4F660EF97D}"/>
              </a:ext>
            </a:extLst>
          </p:cNvPr>
          <p:cNvSpPr txBox="1">
            <a:spLocks/>
          </p:cNvSpPr>
          <p:nvPr/>
        </p:nvSpPr>
        <p:spPr>
          <a:xfrm>
            <a:off x="5047790" y="1020663"/>
            <a:ext cx="3045323"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800" dirty="0">
                <a:ln w="12700">
                  <a:noFill/>
                </a:ln>
                <a:latin typeface="ELEGANT TYPEWRITER" panose="02000500000000000000" pitchFamily="2" charset="0"/>
              </a:rPr>
              <a:t>Died: 12th July 1910</a:t>
            </a:r>
          </a:p>
        </p:txBody>
      </p:sp>
      <p:sp>
        <p:nvSpPr>
          <p:cNvPr id="2" name="Title 1">
            <a:extLst>
              <a:ext uri="{FF2B5EF4-FFF2-40B4-BE49-F238E27FC236}">
                <a16:creationId xmlns:a16="http://schemas.microsoft.com/office/drawing/2014/main" id="{1EF9866B-5388-4E2D-C9ED-304D2BE5F68B}"/>
              </a:ext>
            </a:extLst>
          </p:cNvPr>
          <p:cNvSpPr txBox="1">
            <a:spLocks/>
          </p:cNvSpPr>
          <p:nvPr/>
        </p:nvSpPr>
        <p:spPr>
          <a:xfrm>
            <a:off x="575649" y="1473797"/>
            <a:ext cx="7574691"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800" dirty="0">
                <a:ln w="12700">
                  <a:noFill/>
                </a:ln>
                <a:latin typeface="ELEGANT TYPEWRITER" panose="02000500000000000000" pitchFamily="2" charset="0"/>
              </a:rPr>
              <a:t>Name: Henry Royce</a:t>
            </a:r>
          </a:p>
        </p:txBody>
      </p:sp>
      <p:sp>
        <p:nvSpPr>
          <p:cNvPr id="3" name="Title 1">
            <a:extLst>
              <a:ext uri="{FF2B5EF4-FFF2-40B4-BE49-F238E27FC236}">
                <a16:creationId xmlns:a16="http://schemas.microsoft.com/office/drawing/2014/main" id="{A89A1520-3F4A-1D2A-7C65-8B55ABB1EE4E}"/>
              </a:ext>
            </a:extLst>
          </p:cNvPr>
          <p:cNvSpPr txBox="1">
            <a:spLocks/>
          </p:cNvSpPr>
          <p:nvPr/>
        </p:nvSpPr>
        <p:spPr>
          <a:xfrm>
            <a:off x="575650" y="1964021"/>
            <a:ext cx="3764222"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800" dirty="0">
                <a:ln w="12700">
                  <a:noFill/>
                </a:ln>
                <a:latin typeface="ELEGANT TYPEWRITER" panose="02000500000000000000" pitchFamily="2" charset="0"/>
              </a:rPr>
              <a:t>Born: 27th March 1863</a:t>
            </a:r>
          </a:p>
        </p:txBody>
      </p:sp>
      <p:sp>
        <p:nvSpPr>
          <p:cNvPr id="4" name="Title 1">
            <a:extLst>
              <a:ext uri="{FF2B5EF4-FFF2-40B4-BE49-F238E27FC236}">
                <a16:creationId xmlns:a16="http://schemas.microsoft.com/office/drawing/2014/main" id="{41E0DCCD-AA55-E0E7-5A73-370545C16209}"/>
              </a:ext>
            </a:extLst>
          </p:cNvPr>
          <p:cNvSpPr txBox="1">
            <a:spLocks/>
          </p:cNvSpPr>
          <p:nvPr/>
        </p:nvSpPr>
        <p:spPr>
          <a:xfrm>
            <a:off x="5024667" y="1978070"/>
            <a:ext cx="3045323"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latin typeface="ELEGANT TYPEWRITER" panose="02000500000000000000" pitchFamily="2" charset="0"/>
              </a:rPr>
              <a:t>Died: 22nd April 1933</a:t>
            </a:r>
          </a:p>
        </p:txBody>
      </p:sp>
      <p:sp>
        <p:nvSpPr>
          <p:cNvPr id="13" name="Title 1">
            <a:extLst>
              <a:ext uri="{FF2B5EF4-FFF2-40B4-BE49-F238E27FC236}">
                <a16:creationId xmlns:a16="http://schemas.microsoft.com/office/drawing/2014/main" id="{91F1B763-B330-12DB-CEA1-781E3F9D7A66}"/>
              </a:ext>
            </a:extLst>
          </p:cNvPr>
          <p:cNvSpPr txBox="1">
            <a:spLocks/>
          </p:cNvSpPr>
          <p:nvPr/>
        </p:nvSpPr>
        <p:spPr>
          <a:xfrm>
            <a:off x="541141" y="2459578"/>
            <a:ext cx="8101089" cy="4912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800" dirty="0">
                <a:ln w="12700">
                  <a:noFill/>
                </a:ln>
                <a:latin typeface="ELEGANT TYPEWRITER" panose="02000500000000000000" pitchFamily="2" charset="0"/>
              </a:rPr>
              <a:t>Link to Derby: They brought their new company, Rolls-Royce, to Derby.</a:t>
            </a:r>
          </a:p>
        </p:txBody>
      </p:sp>
      <p:sp>
        <p:nvSpPr>
          <p:cNvPr id="8" name="TextBox 7">
            <a:extLst>
              <a:ext uri="{FF2B5EF4-FFF2-40B4-BE49-F238E27FC236}">
                <a16:creationId xmlns:a16="http://schemas.microsoft.com/office/drawing/2014/main" id="{D865BA71-9D09-29EE-229D-D2C900EC273E}"/>
              </a:ext>
            </a:extLst>
          </p:cNvPr>
          <p:cNvSpPr txBox="1"/>
          <p:nvPr/>
        </p:nvSpPr>
        <p:spPr>
          <a:xfrm>
            <a:off x="598772" y="3159253"/>
            <a:ext cx="7847044" cy="2973891"/>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Charles Rolls and Henry Royce had an impact on Derby when they brought their newly formed company to Nightingale Road in 1908. The two had met in Manchester and founded their luxury car company before moving to Derby when they needed a larger headquarters.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Rolls-Royce initially just made cars but were asked to make aircraft engines during World War 1. They continued to make both cars and aircraft engines with Rolls-Royce engines being used in the World War 2 Spitfires that are credited with winning the Battle of Britain.</a:t>
            </a:r>
          </a:p>
        </p:txBody>
      </p:sp>
      <p:grpSp>
        <p:nvGrpSpPr>
          <p:cNvPr id="23" name="Group 22" descr="A photo of a white man with his hair parted to the side and a moustache on his face.&#10;&#10;A photo of a white man with his hair parted to the side, he has a beard and wears a suit.">
            <a:extLst>
              <a:ext uri="{FF2B5EF4-FFF2-40B4-BE49-F238E27FC236}">
                <a16:creationId xmlns:a16="http://schemas.microsoft.com/office/drawing/2014/main" id="{D0E75D93-2335-9A32-24D5-8C5F64DCD09D}"/>
              </a:ext>
            </a:extLst>
          </p:cNvPr>
          <p:cNvGrpSpPr/>
          <p:nvPr/>
        </p:nvGrpSpPr>
        <p:grpSpPr>
          <a:xfrm>
            <a:off x="8907650" y="278599"/>
            <a:ext cx="3097751" cy="5965429"/>
            <a:chOff x="8907650" y="278599"/>
            <a:chExt cx="3097751" cy="5965429"/>
          </a:xfrm>
        </p:grpSpPr>
        <p:pic>
          <p:nvPicPr>
            <p:cNvPr id="15" name="Picture 14">
              <a:extLst>
                <a:ext uri="{FF2B5EF4-FFF2-40B4-BE49-F238E27FC236}">
                  <a16:creationId xmlns:a16="http://schemas.microsoft.com/office/drawing/2014/main" id="{55586DE9-FC93-67E3-6011-DBCE865D458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29461">
              <a:off x="9140901" y="1108944"/>
              <a:ext cx="2253602" cy="2455498"/>
            </a:xfrm>
            <a:prstGeom prst="rect">
              <a:avLst/>
            </a:prstGeom>
            <a:ln w="28575">
              <a:solidFill>
                <a:schemeClr val="tx1"/>
              </a:solidFill>
            </a:ln>
          </p:spPr>
        </p:pic>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27616" y="278599"/>
              <a:ext cx="506388" cy="1405485"/>
            </a:xfrm>
            <a:prstGeom prst="rect">
              <a:avLst/>
            </a:prstGeom>
          </p:spPr>
        </p:pic>
        <p:grpSp>
          <p:nvGrpSpPr>
            <p:cNvPr id="20" name="Group 19">
              <a:extLst>
                <a:ext uri="{FF2B5EF4-FFF2-40B4-BE49-F238E27FC236}">
                  <a16:creationId xmlns:a16="http://schemas.microsoft.com/office/drawing/2014/main" id="{3773A4DC-2DE6-5FD3-B0B1-9A8AD99E1BA3}"/>
                </a:ext>
              </a:extLst>
            </p:cNvPr>
            <p:cNvGrpSpPr/>
            <p:nvPr/>
          </p:nvGrpSpPr>
          <p:grpSpPr>
            <a:xfrm rot="21294662">
              <a:off x="8907650" y="3273409"/>
              <a:ext cx="2358804" cy="2970619"/>
              <a:chOff x="8903864" y="2688719"/>
              <a:chExt cx="2358804" cy="2970619"/>
            </a:xfrm>
          </p:grpSpPr>
          <p:pic>
            <p:nvPicPr>
              <p:cNvPr id="16" name="Picture 15">
                <a:extLst>
                  <a:ext uri="{FF2B5EF4-FFF2-40B4-BE49-F238E27FC236}">
                    <a16:creationId xmlns:a16="http://schemas.microsoft.com/office/drawing/2014/main" id="{438DEBD2-67D6-BE33-C794-210C18D5D64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03864" y="2688719"/>
                <a:ext cx="2358804" cy="2970619"/>
              </a:xfrm>
              <a:prstGeom prst="rect">
                <a:avLst/>
              </a:prstGeom>
              <a:ln w="28575">
                <a:solidFill>
                  <a:schemeClr val="tx1"/>
                </a:solidFill>
              </a:ln>
            </p:spPr>
          </p:pic>
          <p:sp>
            <p:nvSpPr>
              <p:cNvPr id="17" name="TextBox 16">
                <a:extLst>
                  <a:ext uri="{FF2B5EF4-FFF2-40B4-BE49-F238E27FC236}">
                    <a16:creationId xmlns:a16="http://schemas.microsoft.com/office/drawing/2014/main" id="{2F35B33B-608A-873E-E484-835AA541D22C}"/>
                  </a:ext>
                </a:extLst>
              </p:cNvPr>
              <p:cNvSpPr txBox="1"/>
              <p:nvPr/>
            </p:nvSpPr>
            <p:spPr>
              <a:xfrm>
                <a:off x="8903864" y="5443894"/>
                <a:ext cx="2216420" cy="215444"/>
              </a:xfrm>
              <a:prstGeom prst="rect">
                <a:avLst/>
              </a:prstGeom>
              <a:noFill/>
            </p:spPr>
            <p:txBody>
              <a:bodyPr wrap="square" rtlCol="0">
                <a:spAutoFit/>
              </a:bodyPr>
              <a:lstStyle/>
              <a:p>
                <a:r>
                  <a:rPr lang="en-GB" sz="800" dirty="0">
                    <a:solidFill>
                      <a:schemeClr val="bg1">
                        <a:lumMod val="50000"/>
                      </a:schemeClr>
                    </a:solidFill>
                  </a:rPr>
                  <a:t>© Public Domain from Wikimedia Commons</a:t>
                </a:r>
              </a:p>
            </p:txBody>
          </p:sp>
        </p:grpSp>
        <p:pic>
          <p:nvPicPr>
            <p:cNvPr id="21" name="Picture 20">
              <a:extLst>
                <a:ext uri="{FF2B5EF4-FFF2-40B4-BE49-F238E27FC236}">
                  <a16:creationId xmlns:a16="http://schemas.microsoft.com/office/drawing/2014/main" id="{39B69004-6493-0152-C67C-D4DE041482B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982292">
              <a:off x="11049465" y="3512189"/>
              <a:ext cx="506388" cy="1405485"/>
            </a:xfrm>
            <a:prstGeom prst="rect">
              <a:avLst/>
            </a:prstGeom>
          </p:spPr>
        </p:pic>
      </p:grpSp>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4194615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fade">
                                      <p:cBhvr>
                                        <p:cTn id="35" dur="500"/>
                                        <p:tgtEl>
                                          <p:spTgt spid="8">
                                            <p:txEl>
                                              <p:pRg st="0" end="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
                                            <p:txEl>
                                              <p:pRg st="2" end="2"/>
                                            </p:txEl>
                                          </p:spTgt>
                                        </p:tgtEl>
                                        <p:attrNameLst>
                                          <p:attrName>style.visibility</p:attrName>
                                        </p:attrNameLst>
                                      </p:cBhvr>
                                      <p:to>
                                        <p:strVal val="visible"/>
                                      </p:to>
                                    </p:set>
                                    <p:animEffect transition="in" filter="fade">
                                      <p:cBhvr>
                                        <p:cTn id="38"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2" grpId="0"/>
      <p:bldP spid="3" grpId="0"/>
      <p:bldP spid="4" grpId="0"/>
      <p:bldP spid="13" grpId="0"/>
      <p:bldP spid="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C492931-505F-563E-EFCB-C550EE920934}"/>
              </a:ext>
            </a:extLst>
          </p:cNvPr>
          <p:cNvSpPr>
            <a:spLocks noGrp="1"/>
          </p:cNvSpPr>
          <p:nvPr>
            <p:ph type="ctrTitle"/>
          </p:nvPr>
        </p:nvSpPr>
        <p:spPr>
          <a:xfrm>
            <a:off x="1524000" y="-1079714"/>
            <a:ext cx="9144000" cy="1002605"/>
          </a:xfrm>
        </p:spPr>
        <p:txBody>
          <a:bodyPr/>
          <a:lstStyle/>
          <a:p>
            <a:r>
              <a:rPr lang="en-US" dirty="0"/>
              <a:t>Rolls and Royce part 2</a:t>
            </a:r>
          </a:p>
        </p:txBody>
      </p:sp>
      <p:pic>
        <p:nvPicPr>
          <p:cNvPr id="6" name="Picture 5" descr="A white sheet of paper.">
            <a:extLst>
              <a:ext uri="{FF2B5EF4-FFF2-40B4-BE49-F238E27FC236}">
                <a16:creationId xmlns:a16="http://schemas.microsoft.com/office/drawing/2014/main" id="{2D29388A-A9CA-76A4-0314-2738D1905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71" y="516391"/>
            <a:ext cx="8101090" cy="582521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836127" y="912926"/>
            <a:ext cx="4020994" cy="5032147"/>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Rolls-Royce has had a presence in Derby ever since providing thousands of jobs, offering skills development for employees and putting the city of Derby on the map.</a:t>
            </a:r>
          </a:p>
        </p:txBody>
      </p:sp>
      <p:grpSp>
        <p:nvGrpSpPr>
          <p:cNvPr id="17" name="Group 16" descr="A photograph of the Rolls Royce factory, a large group of workers are leaving the factory at the end of a work day.">
            <a:extLst>
              <a:ext uri="{FF2B5EF4-FFF2-40B4-BE49-F238E27FC236}">
                <a16:creationId xmlns:a16="http://schemas.microsoft.com/office/drawing/2014/main" id="{1B320B0D-3B89-3354-6F81-E2A05614F82A}"/>
              </a:ext>
            </a:extLst>
          </p:cNvPr>
          <p:cNvGrpSpPr/>
          <p:nvPr/>
        </p:nvGrpSpPr>
        <p:grpSpPr>
          <a:xfrm>
            <a:off x="4830282" y="510270"/>
            <a:ext cx="6208686" cy="5290977"/>
            <a:chOff x="4830282" y="510270"/>
            <a:chExt cx="6208686" cy="5290977"/>
          </a:xfrm>
        </p:grpSpPr>
        <p:grpSp>
          <p:nvGrpSpPr>
            <p:cNvPr id="10" name="Group 9" descr="A photograph of the Rolls Royce factory, a large group of workers are leaving the factory at the end of a work day.">
              <a:extLst>
                <a:ext uri="{FF2B5EF4-FFF2-40B4-BE49-F238E27FC236}">
                  <a16:creationId xmlns:a16="http://schemas.microsoft.com/office/drawing/2014/main" id="{D63C7234-330C-3164-53F7-94A1A182F256}"/>
                </a:ext>
              </a:extLst>
            </p:cNvPr>
            <p:cNvGrpSpPr/>
            <p:nvPr/>
          </p:nvGrpSpPr>
          <p:grpSpPr>
            <a:xfrm rot="209172">
              <a:off x="4830282" y="1020558"/>
              <a:ext cx="6208686" cy="4780689"/>
              <a:chOff x="5420217" y="1038654"/>
              <a:chExt cx="6208686" cy="4780689"/>
            </a:xfrm>
          </p:grpSpPr>
          <p:pic>
            <p:nvPicPr>
              <p:cNvPr id="5" name="Picture 4" descr="A group of people walking on the street&#10;&#10;Description automatically generated">
                <a:extLst>
                  <a:ext uri="{FF2B5EF4-FFF2-40B4-BE49-F238E27FC236}">
                    <a16:creationId xmlns:a16="http://schemas.microsoft.com/office/drawing/2014/main" id="{96C0F071-8636-2BF8-50D3-E31B806ECF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20217" y="1038654"/>
                <a:ext cx="6208686" cy="4780689"/>
              </a:xfrm>
              <a:prstGeom prst="rect">
                <a:avLst/>
              </a:prstGeom>
              <a:ln w="28575">
                <a:solidFill>
                  <a:schemeClr val="tx1"/>
                </a:solidFill>
              </a:ln>
            </p:spPr>
          </p:pic>
          <p:sp>
            <p:nvSpPr>
              <p:cNvPr id="9" name="TextBox 8">
                <a:extLst>
                  <a:ext uri="{FF2B5EF4-FFF2-40B4-BE49-F238E27FC236}">
                    <a16:creationId xmlns:a16="http://schemas.microsoft.com/office/drawing/2014/main" id="{7F756F17-5F6E-A406-D88B-B716E79C7328}"/>
                  </a:ext>
                </a:extLst>
              </p:cNvPr>
              <p:cNvSpPr txBox="1"/>
              <p:nvPr/>
            </p:nvSpPr>
            <p:spPr>
              <a:xfrm>
                <a:off x="5420217" y="5588511"/>
                <a:ext cx="2676648" cy="230832"/>
              </a:xfrm>
              <a:prstGeom prst="rect">
                <a:avLst/>
              </a:prstGeom>
              <a:noFill/>
            </p:spPr>
            <p:txBody>
              <a:bodyPr wrap="square" rtlCol="0">
                <a:spAutoFit/>
              </a:bodyPr>
              <a:lstStyle/>
              <a:p>
                <a:r>
                  <a:rPr lang="en-GB" sz="900" dirty="0">
                    <a:solidFill>
                      <a:schemeClr val="bg1">
                        <a:lumMod val="50000"/>
                      </a:schemeClr>
                    </a:solidFill>
                    <a:latin typeface="Nunito" panose="02000503000000000000" pitchFamily="2" charset="77"/>
                  </a:rPr>
                  <a:t>© Public Domain from Wikimedia Commons</a:t>
                </a:r>
              </a:p>
            </p:txBody>
          </p:sp>
        </p:grpSp>
        <p:pic>
          <p:nvPicPr>
            <p:cNvPr id="18" name="Picture 17">
              <a:extLst>
                <a:ext uri="{FF2B5EF4-FFF2-40B4-BE49-F238E27FC236}">
                  <a16:creationId xmlns:a16="http://schemas.microsoft.com/office/drawing/2014/main" id="{219E69FE-DAE8-9973-3BDA-7842CC252F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07131">
              <a:off x="8921905" y="510270"/>
              <a:ext cx="506388" cy="1405485"/>
            </a:xfrm>
            <a:prstGeom prst="rect">
              <a:avLst/>
            </a:prstGeom>
          </p:spPr>
        </p:pic>
      </p:grpSp>
      <p:grpSp>
        <p:nvGrpSpPr>
          <p:cNvPr id="12" name="Group 11" descr="A yellow post-it note">
            <a:extLst>
              <a:ext uri="{FF2B5EF4-FFF2-40B4-BE49-F238E27FC236}">
                <a16:creationId xmlns:a16="http://schemas.microsoft.com/office/drawing/2014/main" id="{2D58B57C-DF93-CD6A-6790-7903B90F5E45}"/>
              </a:ext>
            </a:extLst>
          </p:cNvPr>
          <p:cNvGrpSpPr/>
          <p:nvPr/>
        </p:nvGrpSpPr>
        <p:grpSpPr>
          <a:xfrm rot="21337516">
            <a:off x="9740082" y="609556"/>
            <a:ext cx="2169886" cy="1925782"/>
            <a:chOff x="9745375" y="3547040"/>
            <a:chExt cx="1680317" cy="1672213"/>
          </a:xfrm>
        </p:grpSpPr>
        <p:sp>
          <p:nvSpPr>
            <p:cNvPr id="13" name="Rectangle 12">
              <a:extLst>
                <a:ext uri="{FF2B5EF4-FFF2-40B4-BE49-F238E27FC236}">
                  <a16:creationId xmlns:a16="http://schemas.microsoft.com/office/drawing/2014/main" id="{27354E2D-5A74-55CF-7166-93455EBFFC77}"/>
                </a:ext>
              </a:extLst>
            </p:cNvPr>
            <p:cNvSpPr/>
            <p:nvPr/>
          </p:nvSpPr>
          <p:spPr>
            <a:xfrm>
              <a:off x="9745375" y="3547040"/>
              <a:ext cx="1680317" cy="1672213"/>
            </a:xfrm>
            <a:prstGeom prst="rect">
              <a:avLst/>
            </a:prstGeom>
            <a:solidFill>
              <a:schemeClr val="accent4">
                <a:lumMod val="60000"/>
                <a:lumOff val="4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1068E35-1AC8-6844-D738-AB26D8C98BAA}"/>
                </a:ext>
              </a:extLst>
            </p:cNvPr>
            <p:cNvSpPr/>
            <p:nvPr/>
          </p:nvSpPr>
          <p:spPr>
            <a:xfrm>
              <a:off x="9759980" y="3558469"/>
              <a:ext cx="1647796" cy="276295"/>
            </a:xfrm>
            <a:prstGeom prst="rect">
              <a:avLst/>
            </a:prstGeom>
            <a:solidFill>
              <a:srgbClr val="FFD146"/>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extBox 14">
            <a:extLst>
              <a:ext uri="{FF2B5EF4-FFF2-40B4-BE49-F238E27FC236}">
                <a16:creationId xmlns:a16="http://schemas.microsoft.com/office/drawing/2014/main" id="{BECC879B-4C0F-E7FF-9603-4BC64E2B2EE4}"/>
              </a:ext>
            </a:extLst>
          </p:cNvPr>
          <p:cNvSpPr txBox="1"/>
          <p:nvPr/>
        </p:nvSpPr>
        <p:spPr>
          <a:xfrm rot="21337516">
            <a:off x="9825186" y="922516"/>
            <a:ext cx="1995402" cy="1631216"/>
          </a:xfrm>
          <a:prstGeom prst="rect">
            <a:avLst/>
          </a:prstGeom>
          <a:noFill/>
        </p:spPr>
        <p:txBody>
          <a:bodyPr wrap="square">
            <a:spAutoFit/>
          </a:bodyPr>
          <a:lstStyle/>
          <a:p>
            <a:pPr algn="ctr"/>
            <a:r>
              <a:rPr lang="en-GB" sz="2000" dirty="0">
                <a:latin typeface="Just The Way You Are" panose="02000000000000000000" pitchFamily="2" charset="0"/>
                <a:cs typeface="Ink Free" panose="020F0502020204030204" pitchFamily="34" charset="0"/>
              </a:rPr>
              <a:t>Workers leaving the Rolls-Royce factory on Nightingale Road.</a:t>
            </a:r>
          </a:p>
          <a:p>
            <a:pPr algn="ctr"/>
            <a:endParaRPr lang="en-GB" sz="2000" dirty="0">
              <a:latin typeface="Just The Way You Are" panose="02000000000000000000" pitchFamily="2" charset="0"/>
              <a:cs typeface="Ink Free" panose="020F0502020204030204" pitchFamily="34" charset="0"/>
            </a:endParaRPr>
          </a:p>
        </p:txBody>
      </p:sp>
      <p:pic>
        <p:nvPicPr>
          <p:cNvPr id="21" name="Picture 20">
            <a:hlinkClick r:id="rId7" action="ppaction://hlinksldjump"/>
            <a:extLst>
              <a:ext uri="{FF2B5EF4-FFF2-40B4-BE49-F238E27FC236}">
                <a16:creationId xmlns:a16="http://schemas.microsoft.com/office/drawing/2014/main" id="{016D58B5-F3CF-2460-0E30-067D41D18FE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782134" y="5219254"/>
            <a:ext cx="1803400" cy="1270000"/>
          </a:xfrm>
          <a:prstGeom prst="rect">
            <a:avLst/>
          </a:prstGeom>
        </p:spPr>
      </p:pic>
      <p:pic>
        <p:nvPicPr>
          <p:cNvPr id="11" name="Picture 10">
            <a:extLst>
              <a:ext uri="{FF2B5EF4-FFF2-40B4-BE49-F238E27FC236}">
                <a16:creationId xmlns:a16="http://schemas.microsoft.com/office/drawing/2014/main" id="{E0EC7315-A244-04E0-1EAC-6B7ADEB18881}"/>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595113" y="5307496"/>
            <a:ext cx="1596886" cy="1549062"/>
          </a:xfrm>
          <a:prstGeom prst="rect">
            <a:avLst/>
          </a:prstGeom>
        </p:spPr>
      </p:pic>
    </p:spTree>
    <p:extLst>
      <p:ext uri="{BB962C8B-B14F-4D97-AF65-F5344CB8AC3E}">
        <p14:creationId xmlns:p14="http://schemas.microsoft.com/office/powerpoint/2010/main" val="3338910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335</TotalTime>
  <Words>2119</Words>
  <Application>Microsoft Office PowerPoint</Application>
  <PresentationFormat>Widescreen</PresentationFormat>
  <Paragraphs>167</Paragraphs>
  <Slides>19</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ELEGANT TYPEWRITER</vt:lpstr>
      <vt:lpstr>Arial</vt:lpstr>
      <vt:lpstr>Nunito</vt:lpstr>
      <vt:lpstr>Superclarendon Rg</vt:lpstr>
      <vt:lpstr>Calibri</vt:lpstr>
      <vt:lpstr>Linkpen 17a Print</vt:lpstr>
      <vt:lpstr>Calibri Light</vt:lpstr>
      <vt:lpstr>Just The Way You Are</vt:lpstr>
      <vt:lpstr>Aptos</vt:lpstr>
      <vt:lpstr>Office Theme</vt:lpstr>
      <vt:lpstr>Significant People of Derby</vt:lpstr>
      <vt:lpstr>Hub of ingenuity and imagination</vt:lpstr>
      <vt:lpstr>The files</vt:lpstr>
      <vt:lpstr>Philip Noel-Baker</vt:lpstr>
      <vt:lpstr>Philip Noel-Baker page 2</vt:lpstr>
      <vt:lpstr>Alice Wheeldon</vt:lpstr>
      <vt:lpstr>Alice Wheeldon part 2</vt:lpstr>
      <vt:lpstr>Rolls and Royce</vt:lpstr>
      <vt:lpstr>Rolls and Royce part 2</vt:lpstr>
      <vt:lpstr>Louis Martin</vt:lpstr>
      <vt:lpstr>Louis Martin part 2</vt:lpstr>
      <vt:lpstr>Preet Chandi MBE</vt:lpstr>
      <vt:lpstr>Preet Chandi MBE part 2</vt:lpstr>
      <vt:lpstr>Liam Sharp</vt:lpstr>
      <vt:lpstr>Liam Sharp part 2</vt:lpstr>
      <vt:lpstr>Lara Croft</vt:lpstr>
      <vt:lpstr>Lara Croft part 2</vt:lpstr>
      <vt:lpstr>Honorable Mentions</vt:lpstr>
      <vt:lpstr>End slide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Catherine McHarg</cp:lastModifiedBy>
  <cp:revision>33</cp:revision>
  <dcterms:created xsi:type="dcterms:W3CDTF">2022-12-09T08:02:53Z</dcterms:created>
  <dcterms:modified xsi:type="dcterms:W3CDTF">2024-07-29T16:22:39Z</dcterms:modified>
</cp:coreProperties>
</file>