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6"/>
  </p:notes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58" r:id="rId15"/>
  </p:sldIdLst>
  <p:sldSz cx="12192000" cy="6858000"/>
  <p:notesSz cx="6858000" cy="9144000"/>
  <p:embeddedFontLst>
    <p:embeddedFont>
      <p:font typeface="Aptos" panose="020B0004020202020204" pitchFamily="34" charset="0"/>
      <p:regular r:id="rId17"/>
      <p:bold r:id="rId18"/>
      <p:italic r:id="rId19"/>
      <p:boldItalic r:id="rId20"/>
    </p:embeddedFont>
    <p:embeddedFont>
      <p:font typeface="Calibri" panose="020F0502020204030204" pitchFamily="34" charset="0"/>
      <p:regular r:id="rId21"/>
      <p:bold r:id="rId22"/>
      <p:italic r:id="rId23"/>
      <p:boldItalic r:id="rId24"/>
    </p:embeddedFont>
    <p:embeddedFont>
      <p:font typeface="Calibri Light" panose="020F0302020204030204" pitchFamily="34" charset="0"/>
      <p:regular r:id="rId25"/>
      <p:italic r:id="rId26"/>
    </p:embeddedFont>
    <p:embeddedFont>
      <p:font typeface="Superclarendon Rg" panose="02060605060000020003" pitchFamily="18" charset="0"/>
      <p:regular r:id="rId27"/>
      <p:bold r:id="rId28"/>
      <p:italic r:id="rId29"/>
      <p:boldItalic r:id="rId3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B721"/>
    <a:srgbClr val="F49734"/>
    <a:srgbClr val="B65379"/>
    <a:srgbClr val="F6A548"/>
    <a:srgbClr val="79B963"/>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575575-6591-4C48-AA5E-130DC2D1D39B}" v="124" dt="2024-07-29T13:06:20.2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37"/>
    <p:restoredTop sz="96327"/>
  </p:normalViewPr>
  <p:slideViewPr>
    <p:cSldViewPr snapToGrid="0">
      <p:cViewPr varScale="1">
        <p:scale>
          <a:sx n="105" d="100"/>
          <a:sy n="105" d="100"/>
        </p:scale>
        <p:origin x="546" y="13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77575575-6591-4C48-AA5E-130DC2D1D39B}"/>
    <pc:docChg chg="modSld">
      <pc:chgData name="McHarg, Catherine" userId="88b8f76c-9ae3-4745-88eb-fe0667a22af5" providerId="ADAL" clId="{77575575-6591-4C48-AA5E-130DC2D1D39B}" dt="2024-07-29T13:06:20.238" v="129" actId="20577"/>
      <pc:docMkLst>
        <pc:docMk/>
      </pc:docMkLst>
      <pc:sldChg chg="modSp">
        <pc:chgData name="McHarg, Catherine" userId="88b8f76c-9ae3-4745-88eb-fe0667a22af5" providerId="ADAL" clId="{77575575-6591-4C48-AA5E-130DC2D1D39B}" dt="2024-07-29T13:06:20.238" v="129" actId="20577"/>
        <pc:sldMkLst>
          <pc:docMk/>
          <pc:sldMk cId="3136372664" sldId="258"/>
        </pc:sldMkLst>
        <pc:spChg chg="mod">
          <ac:chgData name="McHarg, Catherine" userId="88b8f76c-9ae3-4745-88eb-fe0667a22af5" providerId="ADAL" clId="{77575575-6591-4C48-AA5E-130DC2D1D39B}" dt="2024-07-29T13:06:20.238" v="129" actId="20577"/>
          <ac:spMkLst>
            <pc:docMk/>
            <pc:sldMk cId="3136372664" sldId="258"/>
            <ac:spMk id="13" creationId="{64F4483A-F679-406E-CAB5-E48E3F33AD5F}"/>
          </ac:spMkLst>
        </pc:spChg>
      </pc:sldChg>
      <pc:sldChg chg="modSp mod">
        <pc:chgData name="McHarg, Catherine" userId="88b8f76c-9ae3-4745-88eb-fe0667a22af5" providerId="ADAL" clId="{77575575-6591-4C48-AA5E-130DC2D1D39B}" dt="2024-07-29T12:53:45.377" v="5" actId="20577"/>
        <pc:sldMkLst>
          <pc:docMk/>
          <pc:sldMk cId="2691702617" sldId="260"/>
        </pc:sldMkLst>
        <pc:spChg chg="mod">
          <ac:chgData name="McHarg, Catherine" userId="88b8f76c-9ae3-4745-88eb-fe0667a22af5" providerId="ADAL" clId="{77575575-6591-4C48-AA5E-130DC2D1D39B}" dt="2024-07-29T12:53:45.377" v="5" actId="20577"/>
          <ac:spMkLst>
            <pc:docMk/>
            <pc:sldMk cId="2691702617" sldId="260"/>
            <ac:spMk id="10" creationId="{A1655EF0-3933-AD75-44CF-4DCF70BA0B6A}"/>
          </ac:spMkLst>
        </pc:spChg>
      </pc:sldChg>
      <pc:sldChg chg="modSp mod">
        <pc:chgData name="McHarg, Catherine" userId="88b8f76c-9ae3-4745-88eb-fe0667a22af5" providerId="ADAL" clId="{77575575-6591-4C48-AA5E-130DC2D1D39B}" dt="2024-07-29T12:55:18.327" v="6" actId="14100"/>
        <pc:sldMkLst>
          <pc:docMk/>
          <pc:sldMk cId="2290185695" sldId="262"/>
        </pc:sldMkLst>
        <pc:spChg chg="mod">
          <ac:chgData name="McHarg, Catherine" userId="88b8f76c-9ae3-4745-88eb-fe0667a22af5" providerId="ADAL" clId="{77575575-6591-4C48-AA5E-130DC2D1D39B}" dt="2024-07-29T12:55:18.327" v="6" actId="14100"/>
          <ac:spMkLst>
            <pc:docMk/>
            <pc:sldMk cId="2290185695" sldId="262"/>
            <ac:spMk id="14" creationId="{5E9B41FF-4EB9-119F-CF2D-3B58167B5F5C}"/>
          </ac:spMkLst>
        </pc:spChg>
      </pc:sldChg>
      <pc:sldChg chg="modSp">
        <pc:chgData name="McHarg, Catherine" userId="88b8f76c-9ae3-4745-88eb-fe0667a22af5" providerId="ADAL" clId="{77575575-6591-4C48-AA5E-130DC2D1D39B}" dt="2024-07-29T12:56:13.743" v="9" actId="20577"/>
        <pc:sldMkLst>
          <pc:docMk/>
          <pc:sldMk cId="2869768906" sldId="265"/>
        </pc:sldMkLst>
        <pc:spChg chg="mod">
          <ac:chgData name="McHarg, Catherine" userId="88b8f76c-9ae3-4745-88eb-fe0667a22af5" providerId="ADAL" clId="{77575575-6591-4C48-AA5E-130DC2D1D39B}" dt="2024-07-29T12:56:13.743" v="9" actId="20577"/>
          <ac:spMkLst>
            <pc:docMk/>
            <pc:sldMk cId="2869768906" sldId="265"/>
            <ac:spMk id="12" creationId="{6299D517-35D7-B59D-6EAB-5ED243F72ED7}"/>
          </ac:spMkLst>
        </pc:spChg>
      </pc:sldChg>
      <pc:sldChg chg="modSp">
        <pc:chgData name="McHarg, Catherine" userId="88b8f76c-9ae3-4745-88eb-fe0667a22af5" providerId="ADAL" clId="{77575575-6591-4C48-AA5E-130DC2D1D39B}" dt="2024-07-29T12:59:34.787" v="10" actId="20577"/>
        <pc:sldMkLst>
          <pc:docMk/>
          <pc:sldMk cId="2403026670" sldId="268"/>
        </pc:sldMkLst>
        <pc:spChg chg="mod">
          <ac:chgData name="McHarg, Catherine" userId="88b8f76c-9ae3-4745-88eb-fe0667a22af5" providerId="ADAL" clId="{77575575-6591-4C48-AA5E-130DC2D1D39B}" dt="2024-07-29T12:59:34.787" v="10" actId="20577"/>
          <ac:spMkLst>
            <pc:docMk/>
            <pc:sldMk cId="2403026670" sldId="268"/>
            <ac:spMk id="12" creationId="{6299D517-35D7-B59D-6EAB-5ED243F72ED7}"/>
          </ac:spMkLst>
        </pc:spChg>
      </pc:sldChg>
      <pc:sldChg chg="modSp">
        <pc:chgData name="McHarg, Catherine" userId="88b8f76c-9ae3-4745-88eb-fe0667a22af5" providerId="ADAL" clId="{77575575-6591-4C48-AA5E-130DC2D1D39B}" dt="2024-07-29T13:00:14.697" v="18" actId="20577"/>
        <pc:sldMkLst>
          <pc:docMk/>
          <pc:sldMk cId="3641833232" sldId="269"/>
        </pc:sldMkLst>
        <pc:spChg chg="mod">
          <ac:chgData name="McHarg, Catherine" userId="88b8f76c-9ae3-4745-88eb-fe0667a22af5" providerId="ADAL" clId="{77575575-6591-4C48-AA5E-130DC2D1D39B}" dt="2024-07-29T13:00:14.697" v="18" actId="20577"/>
          <ac:spMkLst>
            <pc:docMk/>
            <pc:sldMk cId="3641833232" sldId="269"/>
            <ac:spMk id="5" creationId="{BE289765-1C5B-9FF6-869C-7374A8C3A66E}"/>
          </ac:spMkLst>
        </pc:spChg>
      </pc:sldChg>
      <pc:sldChg chg="modSp">
        <pc:chgData name="McHarg, Catherine" userId="88b8f76c-9ae3-4745-88eb-fe0667a22af5" providerId="ADAL" clId="{77575575-6591-4C48-AA5E-130DC2D1D39B}" dt="2024-07-29T13:03:22.869" v="101" actId="20577"/>
        <pc:sldMkLst>
          <pc:docMk/>
          <pc:sldMk cId="1026089127" sldId="270"/>
        </pc:sldMkLst>
        <pc:spChg chg="mod">
          <ac:chgData name="McHarg, Catherine" userId="88b8f76c-9ae3-4745-88eb-fe0667a22af5" providerId="ADAL" clId="{77575575-6591-4C48-AA5E-130DC2D1D39B}" dt="2024-07-29T13:03:22.869" v="101" actId="20577"/>
          <ac:spMkLst>
            <pc:docMk/>
            <pc:sldMk cId="1026089127" sldId="270"/>
            <ac:spMk id="12" creationId="{6299D517-35D7-B59D-6EAB-5ED243F72ED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1293246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643835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3643958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3471965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1293104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440611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60625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3787461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041158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13048959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1289447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4076879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1508425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7/29/2024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8.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8.pn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B88BBC-E2F3-9A38-47F7-DB039AC96D0F}"/>
              </a:ext>
            </a:extLst>
          </p:cNvPr>
          <p:cNvSpPr>
            <a:spLocks noGrp="1"/>
          </p:cNvSpPr>
          <p:nvPr>
            <p:ph type="ctrTitle"/>
          </p:nvPr>
        </p:nvSpPr>
        <p:spPr>
          <a:xfrm>
            <a:off x="1524000" y="-1101853"/>
            <a:ext cx="9144000" cy="904145"/>
          </a:xfrm>
        </p:spPr>
        <p:txBody>
          <a:bodyPr>
            <a:normAutofit fontScale="90000"/>
          </a:bodyPr>
          <a:lstStyle/>
          <a:p>
            <a:r>
              <a:rPr lang="en-US" dirty="0"/>
              <a:t>Early Settlers in Derby</a:t>
            </a:r>
          </a:p>
        </p:txBody>
      </p:sp>
      <p:sp>
        <p:nvSpPr>
          <p:cNvPr id="3" name="Rectangle 2" descr="Illustration of a roman wall with a red roof with 4 rectangle windows.">
            <a:extLst>
              <a:ext uri="{FF2B5EF4-FFF2-40B4-BE49-F238E27FC236}">
                <a16:creationId xmlns:a16="http://schemas.microsoft.com/office/drawing/2014/main" id="{7CE116DA-803E-961F-5C3E-6E543D9250F8}"/>
              </a:ext>
            </a:extLst>
          </p:cNvPr>
          <p:cNvSpPr/>
          <p:nvPr/>
        </p:nvSpPr>
        <p:spPr>
          <a:xfrm>
            <a:off x="0" y="0"/>
            <a:ext cx="12191998"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Early Settlers in Derby">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669773"/>
            <a:ext cx="12191999" cy="3647661"/>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34261" y="5317434"/>
            <a:ext cx="1457738" cy="1539123"/>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FF6BAA-E942-E7EB-3E0F-B903EA3303BF}"/>
              </a:ext>
            </a:extLst>
          </p:cNvPr>
          <p:cNvSpPr>
            <a:spLocks noGrp="1"/>
          </p:cNvSpPr>
          <p:nvPr>
            <p:ph type="ctrTitle"/>
          </p:nvPr>
        </p:nvSpPr>
        <p:spPr>
          <a:xfrm>
            <a:off x="1524000" y="-1085678"/>
            <a:ext cx="9144000" cy="949391"/>
          </a:xfrm>
        </p:spPr>
        <p:txBody>
          <a:bodyPr/>
          <a:lstStyle/>
          <a:p>
            <a:r>
              <a:rPr lang="en-US" dirty="0"/>
              <a:t>Derby gains its name</a:t>
            </a:r>
          </a:p>
        </p:txBody>
      </p:sp>
      <p:sp>
        <p:nvSpPr>
          <p:cNvPr id="2" name="Title 1">
            <a:extLst>
              <a:ext uri="{FF2B5EF4-FFF2-40B4-BE49-F238E27FC236}">
                <a16:creationId xmlns:a16="http://schemas.microsoft.com/office/drawing/2014/main" id="{B70EDD93-9288-5C40-6DFD-22E1CB6BF7CE}"/>
              </a:ext>
            </a:extLst>
          </p:cNvPr>
          <p:cNvSpPr txBox="1">
            <a:spLocks/>
          </p:cNvSpPr>
          <p:nvPr/>
        </p:nvSpPr>
        <p:spPr>
          <a:xfrm>
            <a:off x="494269" y="496945"/>
            <a:ext cx="8845674"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Derby gains its name</a:t>
            </a:r>
          </a:p>
        </p:txBody>
      </p:sp>
      <p:sp>
        <p:nvSpPr>
          <p:cNvPr id="12" name="TextBox 11">
            <a:extLst>
              <a:ext uri="{FF2B5EF4-FFF2-40B4-BE49-F238E27FC236}">
                <a16:creationId xmlns:a16="http://schemas.microsoft.com/office/drawing/2014/main" id="{6299D517-35D7-B59D-6EAB-5ED243F72ED7}"/>
              </a:ext>
            </a:extLst>
          </p:cNvPr>
          <p:cNvSpPr txBox="1"/>
          <p:nvPr/>
        </p:nvSpPr>
        <p:spPr>
          <a:xfrm>
            <a:off x="494269" y="1334282"/>
            <a:ext cx="11259581" cy="3754874"/>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 fierce fight for control took place over Britain between the Saxons and the Vikings, and as the area of Derby was in a central location in the country, it experienced some of the conflict between the two groups.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We know that the Vikings set up a camp in the area of Ripton, just south of the modern-day city of Derby. This was later abandoned due to disease. A mass grave containing over 240 Viking skeletons was found at the site.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In AD 878 the Vikings took control of the settlement north of Ripton and named it Derby – meaning Deer Farm, suggesting its status during this time period.</a:t>
            </a:r>
          </a:p>
        </p:txBody>
      </p:sp>
      <p:sp>
        <p:nvSpPr>
          <p:cNvPr id="8" name="TextBox 7">
            <a:extLst>
              <a:ext uri="{FF2B5EF4-FFF2-40B4-BE49-F238E27FC236}">
                <a16:creationId xmlns:a16="http://schemas.microsoft.com/office/drawing/2014/main" id="{5D68B6F8-FD37-F04F-2361-53C493321A1D}"/>
              </a:ext>
            </a:extLst>
          </p:cNvPr>
          <p:cNvSpPr txBox="1"/>
          <p:nvPr/>
        </p:nvSpPr>
        <p:spPr>
          <a:xfrm>
            <a:off x="1998678" y="5318997"/>
            <a:ext cx="1884832" cy="769441"/>
          </a:xfrm>
          <a:prstGeom prst="rect">
            <a:avLst/>
          </a:prstGeom>
          <a:noFill/>
        </p:spPr>
        <p:txBody>
          <a:bodyPr wrap="square">
            <a:spAutoFit/>
          </a:bodyPr>
          <a:lstStyle/>
          <a:p>
            <a:pPr algn="ctr"/>
            <a:r>
              <a:rPr lang="en-GB" sz="4400" dirty="0">
                <a:latin typeface="Superclarendon Rg" panose="02000505080000020003" pitchFamily="2" charset="77"/>
              </a:rPr>
              <a:t>Der</a:t>
            </a:r>
          </a:p>
        </p:txBody>
      </p:sp>
      <p:pic>
        <p:nvPicPr>
          <p:cNvPr id="11" name="Picture 10">
            <a:extLst>
              <a:ext uri="{FF2B5EF4-FFF2-40B4-BE49-F238E27FC236}">
                <a16:creationId xmlns:a16="http://schemas.microsoft.com/office/drawing/2014/main" id="{FD6F7C4E-EEC1-C65D-C45F-894E4067B2F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34261" y="5318877"/>
            <a:ext cx="1457738" cy="1539123"/>
          </a:xfrm>
          <a:prstGeom prst="rect">
            <a:avLst/>
          </a:prstGeom>
        </p:spPr>
      </p:pic>
      <p:sp>
        <p:nvSpPr>
          <p:cNvPr id="3" name="TextBox 2">
            <a:extLst>
              <a:ext uri="{FF2B5EF4-FFF2-40B4-BE49-F238E27FC236}">
                <a16:creationId xmlns:a16="http://schemas.microsoft.com/office/drawing/2014/main" id="{BACE3D6C-4BED-7646-B001-35923D954BA3}"/>
              </a:ext>
            </a:extLst>
          </p:cNvPr>
          <p:cNvSpPr txBox="1"/>
          <p:nvPr/>
        </p:nvSpPr>
        <p:spPr>
          <a:xfrm>
            <a:off x="3527641" y="5318997"/>
            <a:ext cx="1565871" cy="769441"/>
          </a:xfrm>
          <a:prstGeom prst="rect">
            <a:avLst/>
          </a:prstGeom>
          <a:noFill/>
        </p:spPr>
        <p:txBody>
          <a:bodyPr wrap="square">
            <a:spAutoFit/>
          </a:bodyPr>
          <a:lstStyle/>
          <a:p>
            <a:pPr algn="ctr"/>
            <a:r>
              <a:rPr lang="en-GB" sz="4400" dirty="0">
                <a:solidFill>
                  <a:srgbClr val="FAB721"/>
                </a:solidFill>
                <a:latin typeface="Superclarendon Rg" panose="02000505080000020003" pitchFamily="2" charset="77"/>
              </a:rPr>
              <a:t>by</a:t>
            </a:r>
          </a:p>
        </p:txBody>
      </p:sp>
      <p:sp>
        <p:nvSpPr>
          <p:cNvPr id="4" name="TextBox 3">
            <a:extLst>
              <a:ext uri="{FF2B5EF4-FFF2-40B4-BE49-F238E27FC236}">
                <a16:creationId xmlns:a16="http://schemas.microsoft.com/office/drawing/2014/main" id="{B12F9991-F175-0D89-09D5-03AE3A02DF0F}"/>
              </a:ext>
            </a:extLst>
          </p:cNvPr>
          <p:cNvSpPr txBox="1"/>
          <p:nvPr/>
        </p:nvSpPr>
        <p:spPr>
          <a:xfrm>
            <a:off x="6096000" y="5318997"/>
            <a:ext cx="1884832" cy="769441"/>
          </a:xfrm>
          <a:prstGeom prst="rect">
            <a:avLst/>
          </a:prstGeom>
          <a:noFill/>
        </p:spPr>
        <p:txBody>
          <a:bodyPr wrap="square">
            <a:spAutoFit/>
          </a:bodyPr>
          <a:lstStyle/>
          <a:p>
            <a:pPr algn="ctr"/>
            <a:r>
              <a:rPr lang="en-GB" sz="4400" dirty="0">
                <a:latin typeface="Superclarendon Rg" panose="02000505080000020003" pitchFamily="2" charset="77"/>
              </a:rPr>
              <a:t>Deer</a:t>
            </a:r>
          </a:p>
        </p:txBody>
      </p:sp>
      <p:sp>
        <p:nvSpPr>
          <p:cNvPr id="5" name="TextBox 4">
            <a:extLst>
              <a:ext uri="{FF2B5EF4-FFF2-40B4-BE49-F238E27FC236}">
                <a16:creationId xmlns:a16="http://schemas.microsoft.com/office/drawing/2014/main" id="{C3740657-3CEB-FA02-6B53-8EAF16F580CE}"/>
              </a:ext>
            </a:extLst>
          </p:cNvPr>
          <p:cNvSpPr txBox="1"/>
          <p:nvPr/>
        </p:nvSpPr>
        <p:spPr>
          <a:xfrm>
            <a:off x="7954043" y="5318997"/>
            <a:ext cx="2257983" cy="769441"/>
          </a:xfrm>
          <a:prstGeom prst="rect">
            <a:avLst/>
          </a:prstGeom>
          <a:noFill/>
        </p:spPr>
        <p:txBody>
          <a:bodyPr wrap="square">
            <a:spAutoFit/>
          </a:bodyPr>
          <a:lstStyle/>
          <a:p>
            <a:pPr algn="ctr"/>
            <a:r>
              <a:rPr lang="en-GB" sz="4400" dirty="0">
                <a:solidFill>
                  <a:srgbClr val="FAB721"/>
                </a:solidFill>
                <a:latin typeface="Superclarendon Rg" panose="02000505080000020003" pitchFamily="2" charset="77"/>
              </a:rPr>
              <a:t>Farm</a:t>
            </a:r>
          </a:p>
        </p:txBody>
      </p:sp>
    </p:spTree>
    <p:extLst>
      <p:ext uri="{BB962C8B-B14F-4D97-AF65-F5344CB8AC3E}">
        <p14:creationId xmlns:p14="http://schemas.microsoft.com/office/powerpoint/2010/main" val="33158346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uiExpand="1" build="allAtOnce"/>
      <p:bldP spid="8" grpId="0"/>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FF6BAA-E942-E7EB-3E0F-B903EA3303BF}"/>
              </a:ext>
            </a:extLst>
          </p:cNvPr>
          <p:cNvSpPr>
            <a:spLocks noGrp="1"/>
          </p:cNvSpPr>
          <p:nvPr>
            <p:ph type="ctrTitle"/>
          </p:nvPr>
        </p:nvSpPr>
        <p:spPr>
          <a:xfrm>
            <a:off x="1524000" y="-1085678"/>
            <a:ext cx="9144000" cy="949391"/>
          </a:xfrm>
        </p:spPr>
        <p:txBody>
          <a:bodyPr/>
          <a:lstStyle/>
          <a:p>
            <a:r>
              <a:rPr lang="en-US" dirty="0"/>
              <a:t>Danelaw</a:t>
            </a:r>
          </a:p>
        </p:txBody>
      </p:sp>
      <p:sp>
        <p:nvSpPr>
          <p:cNvPr id="2" name="Title 1">
            <a:extLst>
              <a:ext uri="{FF2B5EF4-FFF2-40B4-BE49-F238E27FC236}">
                <a16:creationId xmlns:a16="http://schemas.microsoft.com/office/drawing/2014/main" id="{B70EDD93-9288-5C40-6DFD-22E1CB6BF7CE}"/>
              </a:ext>
            </a:extLst>
          </p:cNvPr>
          <p:cNvSpPr txBox="1">
            <a:spLocks/>
          </p:cNvSpPr>
          <p:nvPr/>
        </p:nvSpPr>
        <p:spPr>
          <a:xfrm>
            <a:off x="494269" y="496945"/>
            <a:ext cx="8845674"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Danelaw</a:t>
            </a:r>
          </a:p>
        </p:txBody>
      </p:sp>
      <p:sp>
        <p:nvSpPr>
          <p:cNvPr id="12" name="TextBox 11">
            <a:extLst>
              <a:ext uri="{FF2B5EF4-FFF2-40B4-BE49-F238E27FC236}">
                <a16:creationId xmlns:a16="http://schemas.microsoft.com/office/drawing/2014/main" id="{6299D517-35D7-B59D-6EAB-5ED243F72ED7}"/>
              </a:ext>
            </a:extLst>
          </p:cNvPr>
          <p:cNvSpPr txBox="1"/>
          <p:nvPr/>
        </p:nvSpPr>
        <p:spPr>
          <a:xfrm>
            <a:off x="494270" y="1334282"/>
            <a:ext cx="8845674" cy="3747436"/>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Being under the control of the Vikings meant that it was ruled by Danelaw. This lasted until AD 917 when the Battle of Derby took place.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It is thought that the Vikings used the abandoned Roman fort, at Little Chester, as their headquarters as they planned their attacks against Mercia. This fort was stormed by </a:t>
            </a:r>
            <a:r>
              <a:rPr lang="en-GB" sz="1600" dirty="0" err="1">
                <a:latin typeface="Linkpen 17a Print" panose="03050602060000000000" pitchFamily="66" charset="77"/>
              </a:rPr>
              <a:t>Aethelflaed</a:t>
            </a:r>
            <a:r>
              <a:rPr lang="en-GB" sz="1600" dirty="0">
                <a:latin typeface="Linkpen 17a Print" panose="03050602060000000000" pitchFamily="66" charset="77"/>
              </a:rPr>
              <a:t> of the Saxons and was the possible site of the AD 917 battle.</a:t>
            </a:r>
          </a:p>
          <a:p>
            <a:pPr>
              <a:lnSpc>
                <a:spcPct val="150000"/>
              </a:lnSpc>
            </a:pPr>
            <a:endParaRPr lang="en-GB" sz="1600" dirty="0">
              <a:latin typeface="Linkpen 17a Print" panose="03050602060000000000" pitchFamily="66" charset="77"/>
            </a:endParaRPr>
          </a:p>
          <a:p>
            <a:pPr>
              <a:lnSpc>
                <a:spcPct val="150000"/>
              </a:lnSpc>
            </a:pPr>
            <a:r>
              <a:rPr lang="en-GB" sz="1600" dirty="0" err="1">
                <a:latin typeface="Linkpen 17a Print" panose="03050602060000000000" pitchFamily="66" charset="77"/>
              </a:rPr>
              <a:t>Aethelflaed</a:t>
            </a:r>
            <a:r>
              <a:rPr lang="en-GB" sz="1600" dirty="0">
                <a:latin typeface="Linkpen 17a Print" panose="03050602060000000000" pitchFamily="66" charset="77"/>
              </a:rPr>
              <a:t> won the battle and took control of Derby. The Vikings were pushed back north, towards York.</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Afterwards, a period of calm allowed the population to grow.</a:t>
            </a:r>
          </a:p>
        </p:txBody>
      </p:sp>
      <p:pic>
        <p:nvPicPr>
          <p:cNvPr id="7" name="Picture 6" descr="An illustration of Aethelflaed. She has light hair in plaits, wears a crown, and purple robes, along with a red cape. She has a sword in her left hand.">
            <a:extLst>
              <a:ext uri="{FF2B5EF4-FFF2-40B4-BE49-F238E27FC236}">
                <a16:creationId xmlns:a16="http://schemas.microsoft.com/office/drawing/2014/main" id="{2DDD9E40-240D-B10D-55E0-E462A43E09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83116" y="152400"/>
            <a:ext cx="4302289" cy="7051963"/>
          </a:xfrm>
          <a:prstGeom prst="rect">
            <a:avLst/>
          </a:prstGeom>
        </p:spPr>
      </p:pic>
      <p:pic>
        <p:nvPicPr>
          <p:cNvPr id="11" name="Picture 10">
            <a:extLst>
              <a:ext uri="{FF2B5EF4-FFF2-40B4-BE49-F238E27FC236}">
                <a16:creationId xmlns:a16="http://schemas.microsoft.com/office/drawing/2014/main" id="{FD6F7C4E-EEC1-C65D-C45F-894E4067B2FA}"/>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34261" y="5318877"/>
            <a:ext cx="1457738" cy="1539123"/>
          </a:xfrm>
          <a:prstGeom prst="rect">
            <a:avLst/>
          </a:prstGeom>
        </p:spPr>
      </p:pic>
    </p:spTree>
    <p:extLst>
      <p:ext uri="{BB962C8B-B14F-4D97-AF65-F5344CB8AC3E}">
        <p14:creationId xmlns:p14="http://schemas.microsoft.com/office/powerpoint/2010/main" val="24030266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par>
                          <p:cTn id="16" fill="hold">
                            <p:stCondLst>
                              <p:cond delay="1500"/>
                            </p:stCondLst>
                            <p:childTnLst>
                              <p:par>
                                <p:cTn id="17" presetID="2" presetClass="entr" presetSubtype="2" decel="5000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1+#ppt_w/2"/>
                                          </p:val>
                                        </p:tav>
                                        <p:tav tm="100000">
                                          <p:val>
                                            <p:strVal val="#ppt_x"/>
                                          </p:val>
                                        </p:tav>
                                      </p:tavLst>
                                    </p:anim>
                                    <p:anim calcmode="lin" valueType="num">
                                      <p:cBhvr additive="base">
                                        <p:cTn id="20" dur="10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12">
                                            <p:txEl>
                                              <p:pRg st="4" end="4"/>
                                            </p:txEl>
                                          </p:spTgt>
                                        </p:tgtEl>
                                        <p:attrNameLst>
                                          <p:attrName>style.visibility</p:attrName>
                                        </p:attrNameLst>
                                      </p:cBhvr>
                                      <p:to>
                                        <p:strVal val="visible"/>
                                      </p:to>
                                    </p:set>
                                    <p:animEffect transition="in" filter="fade">
                                      <p:cBhvr>
                                        <p:cTn id="24" dur="500"/>
                                        <p:tgtEl>
                                          <p:spTgt spid="12">
                                            <p:txEl>
                                              <p:pRg st="4" end="4"/>
                                            </p:txEl>
                                          </p:spTgt>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2">
                                            <p:txEl>
                                              <p:pRg st="6" end="6"/>
                                            </p:txEl>
                                          </p:spTgt>
                                        </p:tgtEl>
                                        <p:attrNameLst>
                                          <p:attrName>style.visibility</p:attrName>
                                        </p:attrNameLst>
                                      </p:cBhvr>
                                      <p:to>
                                        <p:strVal val="visible"/>
                                      </p:to>
                                    </p:set>
                                    <p:animEffect transition="in" filter="fade">
                                      <p:cBhvr>
                                        <p:cTn id="28"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FF6BAA-E942-E7EB-3E0F-B903EA3303BF}"/>
              </a:ext>
            </a:extLst>
          </p:cNvPr>
          <p:cNvSpPr>
            <a:spLocks noGrp="1"/>
          </p:cNvSpPr>
          <p:nvPr>
            <p:ph type="ctrTitle"/>
          </p:nvPr>
        </p:nvSpPr>
        <p:spPr>
          <a:xfrm>
            <a:off x="1524000" y="-1085678"/>
            <a:ext cx="9144000" cy="949391"/>
          </a:xfrm>
        </p:spPr>
        <p:txBody>
          <a:bodyPr/>
          <a:lstStyle/>
          <a:p>
            <a:r>
              <a:rPr lang="en-US" dirty="0"/>
              <a:t>Domesday book</a:t>
            </a:r>
          </a:p>
        </p:txBody>
      </p:sp>
      <p:pic>
        <p:nvPicPr>
          <p:cNvPr id="11" name="Picture 10">
            <a:extLst>
              <a:ext uri="{FF2B5EF4-FFF2-40B4-BE49-F238E27FC236}">
                <a16:creationId xmlns:a16="http://schemas.microsoft.com/office/drawing/2014/main" id="{FD6F7C4E-EEC1-C65D-C45F-894E4067B2F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34261" y="-130501"/>
            <a:ext cx="1457738" cy="1539123"/>
          </a:xfrm>
          <a:prstGeom prst="rect">
            <a:avLst/>
          </a:prstGeom>
        </p:spPr>
      </p:pic>
      <p:pic>
        <p:nvPicPr>
          <p:cNvPr id="4" name="Picture 3" descr="An illustration of a Norman solider in chainmail and a helmet, holding a shield and sword.">
            <a:extLst>
              <a:ext uri="{FF2B5EF4-FFF2-40B4-BE49-F238E27FC236}">
                <a16:creationId xmlns:a16="http://schemas.microsoft.com/office/drawing/2014/main" id="{2CCBB4B8-EB3D-EC80-E24B-4AF04FD407D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5066" y="152400"/>
            <a:ext cx="2982581" cy="6066111"/>
          </a:xfrm>
          <a:prstGeom prst="rect">
            <a:avLst/>
          </a:prstGeom>
        </p:spPr>
      </p:pic>
      <p:sp>
        <p:nvSpPr>
          <p:cNvPr id="2" name="Title 1">
            <a:extLst>
              <a:ext uri="{FF2B5EF4-FFF2-40B4-BE49-F238E27FC236}">
                <a16:creationId xmlns:a16="http://schemas.microsoft.com/office/drawing/2014/main" id="{B70EDD93-9288-5C40-6DFD-22E1CB6BF7CE}"/>
              </a:ext>
            </a:extLst>
          </p:cNvPr>
          <p:cNvSpPr txBox="1">
            <a:spLocks/>
          </p:cNvSpPr>
          <p:nvPr/>
        </p:nvSpPr>
        <p:spPr>
          <a:xfrm>
            <a:off x="2699389" y="592548"/>
            <a:ext cx="6793222"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Domesday book</a:t>
            </a:r>
          </a:p>
        </p:txBody>
      </p:sp>
      <p:sp>
        <p:nvSpPr>
          <p:cNvPr id="5" name="TextBox 4">
            <a:extLst>
              <a:ext uri="{FF2B5EF4-FFF2-40B4-BE49-F238E27FC236}">
                <a16:creationId xmlns:a16="http://schemas.microsoft.com/office/drawing/2014/main" id="{BE289765-1C5B-9FF6-869C-7374A8C3A66E}"/>
              </a:ext>
            </a:extLst>
          </p:cNvPr>
          <p:cNvSpPr txBox="1"/>
          <p:nvPr/>
        </p:nvSpPr>
        <p:spPr>
          <a:xfrm>
            <a:off x="3577648" y="1609504"/>
            <a:ext cx="8019286" cy="3788858"/>
          </a:xfrm>
          <a:prstGeom prst="rect">
            <a:avLst/>
          </a:prstGeom>
          <a:noFill/>
        </p:spPr>
        <p:txBody>
          <a:bodyPr wrap="square">
            <a:spAutoFit/>
          </a:bodyPr>
          <a:lstStyle/>
          <a:p>
            <a:pPr>
              <a:lnSpc>
                <a:spcPct val="150000"/>
              </a:lnSpc>
            </a:pPr>
            <a:r>
              <a:rPr lang="en-GB" dirty="0">
                <a:latin typeface="Linkpen 17a Print" panose="03050602060000000000" pitchFamily="66" charset="77"/>
              </a:rPr>
              <a:t>After the end of the Anglo Saxon and Viking periods came the Normans in 1066. These invaders took control of Britain and it was the last time in our history that this happened.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Normans conducted a country wide census, known as the Domesday Book, to take note of their new lands.</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Within the entries, Derby is recorded as having a population of 140 households – placing it within the top 20% of the largest settlements in the entire country!</a:t>
            </a:r>
          </a:p>
        </p:txBody>
      </p:sp>
    </p:spTree>
    <p:extLst>
      <p:ext uri="{BB962C8B-B14F-4D97-AF65-F5344CB8AC3E}">
        <p14:creationId xmlns:p14="http://schemas.microsoft.com/office/powerpoint/2010/main" val="36418332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par>
                          <p:cTn id="12" fill="hold">
                            <p:stCondLst>
                              <p:cond delay="1000"/>
                            </p:stCondLst>
                            <p:childTnLst>
                              <p:par>
                                <p:cTn id="13" presetID="2" presetClass="entr" presetSubtype="8" decel="5000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0-#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500"/>
                                        <p:tgtEl>
                                          <p:spTgt spid="5">
                                            <p:txEl>
                                              <p:pRg st="2" end="2"/>
                                            </p:txEl>
                                          </p:spTgt>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FF6BAA-E942-E7EB-3E0F-B903EA3303BF}"/>
              </a:ext>
            </a:extLst>
          </p:cNvPr>
          <p:cNvSpPr>
            <a:spLocks noGrp="1"/>
          </p:cNvSpPr>
          <p:nvPr>
            <p:ph type="ctrTitle"/>
          </p:nvPr>
        </p:nvSpPr>
        <p:spPr>
          <a:xfrm>
            <a:off x="1524000" y="-1085678"/>
            <a:ext cx="9144000" cy="949391"/>
          </a:xfrm>
        </p:spPr>
        <p:txBody>
          <a:bodyPr/>
          <a:lstStyle/>
          <a:p>
            <a:r>
              <a:rPr lang="en-US" dirty="0"/>
              <a:t>Domesday book part 2</a:t>
            </a:r>
          </a:p>
        </p:txBody>
      </p:sp>
      <p:sp>
        <p:nvSpPr>
          <p:cNvPr id="12" name="TextBox 11">
            <a:extLst>
              <a:ext uri="{FF2B5EF4-FFF2-40B4-BE49-F238E27FC236}">
                <a16:creationId xmlns:a16="http://schemas.microsoft.com/office/drawing/2014/main" id="{6299D517-35D7-B59D-6EAB-5ED243F72ED7}"/>
              </a:ext>
            </a:extLst>
          </p:cNvPr>
          <p:cNvSpPr txBox="1"/>
          <p:nvPr/>
        </p:nvSpPr>
        <p:spPr>
          <a:xfrm>
            <a:off x="529587" y="455562"/>
            <a:ext cx="5414013" cy="5021055"/>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In the span of 1,000 years, Derby had grown from a small Roman encampment to a bustling market town, home to over 1,200 individuals.</a:t>
            </a:r>
          </a:p>
          <a:p>
            <a:pPr>
              <a:lnSpc>
                <a:spcPct val="150000"/>
              </a:lnSpc>
            </a:pPr>
            <a:endParaRPr lang="en-GB" sz="2400" dirty="0">
              <a:latin typeface="Linkpen 17a Print" panose="03050602060000000000" pitchFamily="66" charset="77"/>
            </a:endParaRPr>
          </a:p>
          <a:p>
            <a:pPr>
              <a:lnSpc>
                <a:spcPct val="150000"/>
              </a:lnSpc>
            </a:pPr>
            <a:r>
              <a:rPr lang="en-GB" sz="2400" dirty="0">
                <a:latin typeface="Linkpen 17a Print" panose="03050602060000000000" pitchFamily="66" charset="77"/>
              </a:rPr>
              <a:t>It was now in a perfect position to establish itself and grow over the coming centuries, later known as the Medieval period.</a:t>
            </a:r>
          </a:p>
        </p:txBody>
      </p:sp>
      <p:pic>
        <p:nvPicPr>
          <p:cNvPr id="11" name="Picture 10">
            <a:extLst>
              <a:ext uri="{FF2B5EF4-FFF2-40B4-BE49-F238E27FC236}">
                <a16:creationId xmlns:a16="http://schemas.microsoft.com/office/drawing/2014/main" id="{FD6F7C4E-EEC1-C65D-C45F-894E4067B2F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34261" y="5318877"/>
            <a:ext cx="1457738" cy="1539123"/>
          </a:xfrm>
          <a:prstGeom prst="rect">
            <a:avLst/>
          </a:prstGeom>
        </p:spPr>
      </p:pic>
      <p:grpSp>
        <p:nvGrpSpPr>
          <p:cNvPr id="3" name="Group 2" descr="Caption">
            <a:extLst>
              <a:ext uri="{FF2B5EF4-FFF2-40B4-BE49-F238E27FC236}">
                <a16:creationId xmlns:a16="http://schemas.microsoft.com/office/drawing/2014/main" id="{00430712-F90C-E359-0343-37E0D9809B4E}"/>
              </a:ext>
            </a:extLst>
          </p:cNvPr>
          <p:cNvGrpSpPr/>
          <p:nvPr/>
        </p:nvGrpSpPr>
        <p:grpSpPr>
          <a:xfrm>
            <a:off x="6393612" y="4307536"/>
            <a:ext cx="5053390" cy="901398"/>
            <a:chOff x="5121850" y="2460130"/>
            <a:chExt cx="5053390" cy="901398"/>
          </a:xfrm>
        </p:grpSpPr>
        <p:pic>
          <p:nvPicPr>
            <p:cNvPr id="4" name="Picture 3">
              <a:extLst>
                <a:ext uri="{FF2B5EF4-FFF2-40B4-BE49-F238E27FC236}">
                  <a16:creationId xmlns:a16="http://schemas.microsoft.com/office/drawing/2014/main" id="{427A5866-D4C4-BEF2-E7D0-AE8321B3E3E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5" name="TextBox 4">
              <a:extLst>
                <a:ext uri="{FF2B5EF4-FFF2-40B4-BE49-F238E27FC236}">
                  <a16:creationId xmlns:a16="http://schemas.microsoft.com/office/drawing/2014/main" id="{917BE829-1A88-8291-2394-62150DDF7AEE}"/>
                </a:ext>
              </a:extLst>
            </p:cNvPr>
            <p:cNvSpPr txBox="1"/>
            <p:nvPr/>
          </p:nvSpPr>
          <p:spPr>
            <a:xfrm>
              <a:off x="5289957" y="2472823"/>
              <a:ext cx="4885283"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The original record of Derby within the Domesday Book.</a:t>
              </a:r>
            </a:p>
          </p:txBody>
        </p:sp>
      </p:grpSp>
      <p:pic>
        <p:nvPicPr>
          <p:cNvPr id="7" name="Picture 6" descr="An excerpt of the domesday book about derby.">
            <a:extLst>
              <a:ext uri="{FF2B5EF4-FFF2-40B4-BE49-F238E27FC236}">
                <a16:creationId xmlns:a16="http://schemas.microsoft.com/office/drawing/2014/main" id="{84660F3C-86F3-04D7-C1DD-97128A1AB31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96000" y="1601538"/>
            <a:ext cx="5648614" cy="2648678"/>
          </a:xfrm>
          <a:prstGeom prst="rect">
            <a:avLst/>
          </a:prstGeom>
        </p:spPr>
      </p:pic>
    </p:spTree>
    <p:extLst>
      <p:ext uri="{BB962C8B-B14F-4D97-AF65-F5344CB8AC3E}">
        <p14:creationId xmlns:p14="http://schemas.microsoft.com/office/powerpoint/2010/main" val="10260891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fade">
                                      <p:cBhvr>
                                        <p:cTn id="19"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3CB51-0FBA-CC0E-402B-19F1E45DFF12}"/>
              </a:ext>
            </a:extLst>
          </p:cNvPr>
          <p:cNvSpPr>
            <a:spLocks noGrp="1"/>
          </p:cNvSpPr>
          <p:nvPr>
            <p:ph type="title"/>
          </p:nvPr>
        </p:nvSpPr>
        <p:spPr>
          <a:xfrm>
            <a:off x="3657471" y="-1525674"/>
            <a:ext cx="4426527" cy="1325563"/>
          </a:xfrm>
        </p:spPr>
        <p:txBody>
          <a:bodyPr/>
          <a:lstStyle/>
          <a:p>
            <a:pPr algn="ctr"/>
            <a:r>
              <a:rPr lang="en-US" dirty="0"/>
              <a:t>Timeline</a:t>
            </a:r>
          </a:p>
        </p:txBody>
      </p:sp>
      <p:sp>
        <p:nvSpPr>
          <p:cNvPr id="17" name="Title 1">
            <a:extLst>
              <a:ext uri="{FF2B5EF4-FFF2-40B4-BE49-F238E27FC236}">
                <a16:creationId xmlns:a16="http://schemas.microsoft.com/office/drawing/2014/main" id="{33B0263F-73B0-0BE8-DB9A-5166C0B02704}"/>
              </a:ext>
            </a:extLst>
          </p:cNvPr>
          <p:cNvSpPr txBox="1">
            <a:spLocks/>
          </p:cNvSpPr>
          <p:nvPr/>
        </p:nvSpPr>
        <p:spPr>
          <a:xfrm>
            <a:off x="3550508" y="545698"/>
            <a:ext cx="5090985"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dirty="0">
                <a:ln w="12700">
                  <a:noFill/>
                </a:ln>
                <a:latin typeface="Superclarendon Rg" panose="02060605060000020003" pitchFamily="18" charset="77"/>
              </a:rPr>
              <a:t>Timeline </a:t>
            </a:r>
          </a:p>
        </p:txBody>
      </p:sp>
      <p:sp>
        <p:nvSpPr>
          <p:cNvPr id="14" name="Line Callout 3 13">
            <a:extLst>
              <a:ext uri="{FF2B5EF4-FFF2-40B4-BE49-F238E27FC236}">
                <a16:creationId xmlns:a16="http://schemas.microsoft.com/office/drawing/2014/main" id="{C8F697A0-4CBD-20FA-26B5-9657186E2D7D}"/>
              </a:ext>
            </a:extLst>
          </p:cNvPr>
          <p:cNvSpPr/>
          <p:nvPr/>
        </p:nvSpPr>
        <p:spPr>
          <a:xfrm flipH="1">
            <a:off x="387624" y="1372045"/>
            <a:ext cx="2097157" cy="1852282"/>
          </a:xfrm>
          <a:prstGeom prst="borderCallout3">
            <a:avLst>
              <a:gd name="adj1" fmla="val 99527"/>
              <a:gd name="adj2" fmla="val 62282"/>
              <a:gd name="adj3" fmla="val 130237"/>
              <a:gd name="adj4" fmla="val 62460"/>
              <a:gd name="adj5" fmla="val 128623"/>
              <a:gd name="adj6" fmla="val -16595"/>
              <a:gd name="adj7" fmla="val 134156"/>
              <a:gd name="adj8" fmla="val -17202"/>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panose="02060605060000020003" pitchFamily="18" charset="77"/>
              </a:rPr>
              <a:t>AD 43</a:t>
            </a:r>
          </a:p>
          <a:p>
            <a:pPr>
              <a:lnSpc>
                <a:spcPct val="150000"/>
              </a:lnSpc>
            </a:pPr>
            <a:r>
              <a:rPr lang="en-US" sz="1300" dirty="0">
                <a:solidFill>
                  <a:schemeClr val="tx1"/>
                </a:solidFill>
                <a:latin typeface="Linkpen 17a Print" panose="03050602060000000000" pitchFamily="66" charset="77"/>
              </a:rPr>
              <a:t>The Romans invaded Britain.</a:t>
            </a:r>
          </a:p>
        </p:txBody>
      </p:sp>
      <p:sp>
        <p:nvSpPr>
          <p:cNvPr id="9" name="Line Callout 3 8">
            <a:extLst>
              <a:ext uri="{FF2B5EF4-FFF2-40B4-BE49-F238E27FC236}">
                <a16:creationId xmlns:a16="http://schemas.microsoft.com/office/drawing/2014/main" id="{47AD38C8-F885-6CFF-5742-3BB009DCF046}"/>
              </a:ext>
            </a:extLst>
          </p:cNvPr>
          <p:cNvSpPr/>
          <p:nvPr/>
        </p:nvSpPr>
        <p:spPr>
          <a:xfrm flipH="1">
            <a:off x="2729042" y="1372045"/>
            <a:ext cx="2097157" cy="1852282"/>
          </a:xfrm>
          <a:prstGeom prst="borderCallout3">
            <a:avLst>
              <a:gd name="adj1" fmla="val 100041"/>
              <a:gd name="adj2" fmla="val 61828"/>
              <a:gd name="adj3" fmla="val 110042"/>
              <a:gd name="adj4" fmla="val 61799"/>
              <a:gd name="adj5" fmla="val 110672"/>
              <a:gd name="adj6" fmla="val 152528"/>
              <a:gd name="adj7" fmla="val 131912"/>
              <a:gd name="adj8" fmla="val 152581"/>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0000" bIns="288000" rtlCol="0" anchor="ctr">
            <a:noAutofit/>
          </a:bodyPr>
          <a:lstStyle/>
          <a:p>
            <a:pPr algn="ctr">
              <a:lnSpc>
                <a:spcPct val="150000"/>
              </a:lnSpc>
            </a:pPr>
            <a:r>
              <a:rPr lang="en-US" sz="2400" dirty="0">
                <a:solidFill>
                  <a:schemeClr val="tx1"/>
                </a:solidFill>
                <a:latin typeface="Superclarendon" panose="02060605060000020003" pitchFamily="18" charset="77"/>
              </a:rPr>
              <a:t>AD 80</a:t>
            </a:r>
          </a:p>
          <a:p>
            <a:pPr>
              <a:lnSpc>
                <a:spcPct val="150000"/>
              </a:lnSpc>
            </a:pPr>
            <a:r>
              <a:rPr lang="en-US" sz="1300" dirty="0">
                <a:solidFill>
                  <a:schemeClr val="tx1"/>
                </a:solidFill>
                <a:latin typeface="Linkpen 17a Print" panose="03050602060000000000" pitchFamily="66" charset="77"/>
              </a:rPr>
              <a:t>A larger Roman settlement was built in Little Chester.</a:t>
            </a:r>
          </a:p>
        </p:txBody>
      </p:sp>
      <p:sp>
        <p:nvSpPr>
          <p:cNvPr id="13" name="Line Callout 3 12">
            <a:extLst>
              <a:ext uri="{FF2B5EF4-FFF2-40B4-BE49-F238E27FC236}">
                <a16:creationId xmlns:a16="http://schemas.microsoft.com/office/drawing/2014/main" id="{64F4483A-F679-406E-CAB5-E48E3F33AD5F}"/>
              </a:ext>
            </a:extLst>
          </p:cNvPr>
          <p:cNvSpPr/>
          <p:nvPr/>
        </p:nvSpPr>
        <p:spPr>
          <a:xfrm flipH="1">
            <a:off x="5012974" y="1372045"/>
            <a:ext cx="2097157" cy="1852282"/>
          </a:xfrm>
          <a:prstGeom prst="borderCallout3">
            <a:avLst>
              <a:gd name="adj1" fmla="val 100041"/>
              <a:gd name="adj2" fmla="val 61828"/>
              <a:gd name="adj3" fmla="val 111957"/>
              <a:gd name="adj4" fmla="val 61799"/>
              <a:gd name="adj5" fmla="val 111700"/>
              <a:gd name="adj6" fmla="val 105836"/>
              <a:gd name="adj7" fmla="val 136630"/>
              <a:gd name="adj8" fmla="val 106102"/>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0000" bIns="288000" rtlCol="0" anchor="ctr">
            <a:noAutofit/>
          </a:bodyPr>
          <a:lstStyle/>
          <a:p>
            <a:pPr algn="ctr">
              <a:lnSpc>
                <a:spcPct val="150000"/>
              </a:lnSpc>
            </a:pPr>
            <a:r>
              <a:rPr lang="en-US" sz="2400" dirty="0">
                <a:solidFill>
                  <a:schemeClr val="tx1"/>
                </a:solidFill>
                <a:latin typeface="Superclarendon" panose="02060605060000020003" pitchFamily="18" charset="77"/>
              </a:rPr>
              <a:t>AD 408</a:t>
            </a:r>
          </a:p>
          <a:p>
            <a:pPr>
              <a:lnSpc>
                <a:spcPct val="150000"/>
              </a:lnSpc>
            </a:pPr>
            <a:r>
              <a:rPr lang="en-GB" sz="1300" dirty="0">
                <a:solidFill>
                  <a:schemeClr val="tx1"/>
                </a:solidFill>
                <a:latin typeface="Linkpen 17a Print" panose="03050602060000000000" pitchFamily="66" charset="77"/>
              </a:rPr>
              <a:t>The Angles, Saxons and Jutes begin to </a:t>
            </a:r>
            <a:r>
              <a:rPr lang="en-GB" sz="1300">
                <a:solidFill>
                  <a:schemeClr val="tx1"/>
                </a:solidFill>
                <a:latin typeface="Linkpen 17a Print" panose="03050602060000000000" pitchFamily="66" charset="77"/>
              </a:rPr>
              <a:t>invade Britain</a:t>
            </a:r>
            <a:r>
              <a:rPr lang="en-US" sz="1300" dirty="0">
                <a:solidFill>
                  <a:schemeClr val="tx1"/>
                </a:solidFill>
                <a:latin typeface="Linkpen 17a Print" panose="03050602060000000000" pitchFamily="66" charset="77"/>
              </a:rPr>
              <a:t>.</a:t>
            </a:r>
          </a:p>
        </p:txBody>
      </p:sp>
      <p:sp>
        <p:nvSpPr>
          <p:cNvPr id="11" name="Line Callout 1 10">
            <a:extLst>
              <a:ext uri="{FF2B5EF4-FFF2-40B4-BE49-F238E27FC236}">
                <a16:creationId xmlns:a16="http://schemas.microsoft.com/office/drawing/2014/main" id="{88A5400C-29D4-5B95-5D24-E297A67D3ABB}"/>
              </a:ext>
            </a:extLst>
          </p:cNvPr>
          <p:cNvSpPr/>
          <p:nvPr/>
        </p:nvSpPr>
        <p:spPr>
          <a:xfrm>
            <a:off x="9721410" y="1373323"/>
            <a:ext cx="2016201" cy="1903700"/>
          </a:xfrm>
          <a:prstGeom prst="borderCallout1">
            <a:avLst>
              <a:gd name="adj1" fmla="val 100420"/>
              <a:gd name="adj2" fmla="val 90249"/>
              <a:gd name="adj3" fmla="val 119479"/>
              <a:gd name="adj4" fmla="val 90334"/>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sz="2400" dirty="0">
                <a:solidFill>
                  <a:schemeClr val="tx1"/>
                </a:solidFill>
                <a:latin typeface="Superclarendon" panose="02060605060000020003" pitchFamily="18" charset="77"/>
              </a:rPr>
              <a:t>AD 1066</a:t>
            </a:r>
          </a:p>
          <a:p>
            <a:pPr>
              <a:lnSpc>
                <a:spcPct val="150000"/>
              </a:lnSpc>
            </a:pPr>
            <a:r>
              <a:rPr lang="en-US" sz="1300" dirty="0">
                <a:solidFill>
                  <a:schemeClr val="tx1"/>
                </a:solidFill>
                <a:latin typeface="Linkpen 17a Print" panose="03050602060000000000" pitchFamily="66" charset="77"/>
              </a:rPr>
              <a:t>The Norman period began and Derby’s population began to grow.</a:t>
            </a:r>
          </a:p>
          <a:p>
            <a:pPr>
              <a:lnSpc>
                <a:spcPct val="150000"/>
              </a:lnSpc>
            </a:pPr>
            <a:endParaRPr lang="en-US" sz="1300" dirty="0">
              <a:solidFill>
                <a:schemeClr val="tx1"/>
              </a:solidFill>
              <a:latin typeface="Linkpen 17a Print" panose="03050602060000000000" pitchFamily="66" charset="77"/>
            </a:endParaRPr>
          </a:p>
        </p:txBody>
      </p:sp>
      <p:sp>
        <p:nvSpPr>
          <p:cNvPr id="10" name="Line Callout 3 9">
            <a:extLst>
              <a:ext uri="{FF2B5EF4-FFF2-40B4-BE49-F238E27FC236}">
                <a16:creationId xmlns:a16="http://schemas.microsoft.com/office/drawing/2014/main" id="{105E2590-1DFA-8FA8-394D-3B805EE8312F}"/>
              </a:ext>
            </a:extLst>
          </p:cNvPr>
          <p:cNvSpPr/>
          <p:nvPr/>
        </p:nvSpPr>
        <p:spPr>
          <a:xfrm flipH="1">
            <a:off x="1498428" y="4541265"/>
            <a:ext cx="2097157" cy="1653917"/>
          </a:xfrm>
          <a:prstGeom prst="borderCallout3">
            <a:avLst>
              <a:gd name="adj1" fmla="val 465"/>
              <a:gd name="adj2" fmla="val 56468"/>
              <a:gd name="adj3" fmla="val -6784"/>
              <a:gd name="adj4" fmla="val 56646"/>
              <a:gd name="adj5" fmla="val -6625"/>
              <a:gd name="adj6" fmla="val 109813"/>
              <a:gd name="adj7" fmla="val -19020"/>
              <a:gd name="adj8" fmla="val 109848"/>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panose="02060605060000020003" pitchFamily="18" charset="77"/>
              </a:rPr>
              <a:t>AD 50</a:t>
            </a:r>
          </a:p>
          <a:p>
            <a:pPr>
              <a:lnSpc>
                <a:spcPct val="150000"/>
              </a:lnSpc>
            </a:pPr>
            <a:r>
              <a:rPr lang="en-US" sz="1300" dirty="0">
                <a:solidFill>
                  <a:schemeClr val="tx1"/>
                </a:solidFill>
                <a:latin typeface="Linkpen 17a Print" panose="03050602060000000000" pitchFamily="66" charset="77"/>
              </a:rPr>
              <a:t>The Romans built a fort near Belper Road.</a:t>
            </a:r>
          </a:p>
        </p:txBody>
      </p:sp>
      <p:sp>
        <p:nvSpPr>
          <p:cNvPr id="12" name="Line Callout 3 11">
            <a:extLst>
              <a:ext uri="{FF2B5EF4-FFF2-40B4-BE49-F238E27FC236}">
                <a16:creationId xmlns:a16="http://schemas.microsoft.com/office/drawing/2014/main" id="{67D69EEE-EECE-EA2E-D452-0DC724131015}"/>
              </a:ext>
            </a:extLst>
          </p:cNvPr>
          <p:cNvSpPr/>
          <p:nvPr/>
        </p:nvSpPr>
        <p:spPr>
          <a:xfrm flipH="1">
            <a:off x="3777620" y="4578197"/>
            <a:ext cx="2097157" cy="1855715"/>
          </a:xfrm>
          <a:prstGeom prst="borderCallout3">
            <a:avLst>
              <a:gd name="adj1" fmla="val -525"/>
              <a:gd name="adj2" fmla="val 47498"/>
              <a:gd name="adj3" fmla="val -37635"/>
              <a:gd name="adj4" fmla="val 47565"/>
              <a:gd name="adj5" fmla="val -24337"/>
              <a:gd name="adj6" fmla="val 3545"/>
              <a:gd name="adj7" fmla="val -26439"/>
              <a:gd name="adj8" fmla="val -16994"/>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panose="02060605060000020003" pitchFamily="18" charset="77"/>
              </a:rPr>
              <a:t>AD 407</a:t>
            </a:r>
          </a:p>
          <a:p>
            <a:pPr>
              <a:lnSpc>
                <a:spcPct val="150000"/>
              </a:lnSpc>
            </a:pPr>
            <a:r>
              <a:rPr lang="en-US" sz="1300" dirty="0">
                <a:solidFill>
                  <a:schemeClr val="tx1"/>
                </a:solidFill>
                <a:latin typeface="Linkpen 17a Print" panose="03050602060000000000" pitchFamily="66" charset="77"/>
              </a:rPr>
              <a:t>The Romans left Britain and Little Chester was abandoned.</a:t>
            </a:r>
          </a:p>
        </p:txBody>
      </p:sp>
      <p:sp>
        <p:nvSpPr>
          <p:cNvPr id="15" name="Line Callout 3 14">
            <a:extLst>
              <a:ext uri="{FF2B5EF4-FFF2-40B4-BE49-F238E27FC236}">
                <a16:creationId xmlns:a16="http://schemas.microsoft.com/office/drawing/2014/main" id="{703747F2-520A-4050-0024-651E064EE2B1}"/>
              </a:ext>
            </a:extLst>
          </p:cNvPr>
          <p:cNvSpPr/>
          <p:nvPr/>
        </p:nvSpPr>
        <p:spPr>
          <a:xfrm flipH="1">
            <a:off x="6160803" y="4567807"/>
            <a:ext cx="2097157" cy="1539124"/>
          </a:xfrm>
          <a:prstGeom prst="borderCallout3">
            <a:avLst>
              <a:gd name="adj1" fmla="val -327"/>
              <a:gd name="adj2" fmla="val 43298"/>
              <a:gd name="adj3" fmla="val -7912"/>
              <a:gd name="adj4" fmla="val 43410"/>
              <a:gd name="adj5" fmla="val -7128"/>
              <a:gd name="adj6" fmla="val -26128"/>
              <a:gd name="adj7" fmla="val -22288"/>
              <a:gd name="adj8" fmla="val -25952"/>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panose="02060605060000020003" pitchFamily="18" charset="77"/>
              </a:rPr>
              <a:t>AD 793</a:t>
            </a:r>
            <a:endParaRPr lang="en-US" sz="1300" dirty="0">
              <a:solidFill>
                <a:schemeClr val="tx1"/>
              </a:solidFill>
              <a:latin typeface="Linkpen 17a Print" panose="03050602060000000000" pitchFamily="66" charset="77"/>
            </a:endParaRPr>
          </a:p>
          <a:p>
            <a:pPr>
              <a:lnSpc>
                <a:spcPct val="150000"/>
              </a:lnSpc>
            </a:pPr>
            <a:r>
              <a:rPr lang="en-US" sz="1300" dirty="0">
                <a:solidFill>
                  <a:schemeClr val="tx1"/>
                </a:solidFill>
                <a:latin typeface="Linkpen 17a Print" panose="03050602060000000000" pitchFamily="66" charset="77"/>
              </a:rPr>
              <a:t>The Vikings invaded Britain.</a:t>
            </a:r>
          </a:p>
        </p:txBody>
      </p:sp>
      <p:sp>
        <p:nvSpPr>
          <p:cNvPr id="21" name="Line Callout 3 20">
            <a:extLst>
              <a:ext uri="{FF2B5EF4-FFF2-40B4-BE49-F238E27FC236}">
                <a16:creationId xmlns:a16="http://schemas.microsoft.com/office/drawing/2014/main" id="{D1246738-690B-DB49-952C-040FC516DA0A}"/>
              </a:ext>
            </a:extLst>
          </p:cNvPr>
          <p:cNvSpPr/>
          <p:nvPr/>
        </p:nvSpPr>
        <p:spPr>
          <a:xfrm flipH="1">
            <a:off x="8622030" y="4568402"/>
            <a:ext cx="2097157" cy="1539124"/>
          </a:xfrm>
          <a:prstGeom prst="borderCallout3">
            <a:avLst>
              <a:gd name="adj1" fmla="val 599"/>
              <a:gd name="adj2" fmla="val 33439"/>
              <a:gd name="adj3" fmla="val -19134"/>
              <a:gd name="adj4" fmla="val 33620"/>
              <a:gd name="adj5" fmla="val -24337"/>
              <a:gd name="adj6" fmla="val 3545"/>
              <a:gd name="adj7" fmla="val -26439"/>
              <a:gd name="adj8" fmla="val -16994"/>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panose="02060605060000020003" pitchFamily="18" charset="77"/>
              </a:rPr>
              <a:t>AD 917</a:t>
            </a:r>
            <a:endParaRPr lang="en-US" sz="1300" dirty="0">
              <a:solidFill>
                <a:schemeClr val="tx1"/>
              </a:solidFill>
              <a:latin typeface="Linkpen 17a Print" panose="03050602060000000000" pitchFamily="66" charset="77"/>
            </a:endParaRPr>
          </a:p>
          <a:p>
            <a:pPr>
              <a:lnSpc>
                <a:spcPct val="150000"/>
              </a:lnSpc>
            </a:pPr>
            <a:r>
              <a:rPr lang="en-US" sz="1300" dirty="0">
                <a:solidFill>
                  <a:schemeClr val="tx1"/>
                </a:solidFill>
                <a:latin typeface="Linkpen 17a Print" panose="03050602060000000000" pitchFamily="66" charset="77"/>
              </a:rPr>
              <a:t>The Battle of Derby took place.</a:t>
            </a:r>
          </a:p>
        </p:txBody>
      </p:sp>
      <p:pic>
        <p:nvPicPr>
          <p:cNvPr id="22" name="Picture 21">
            <a:extLst>
              <a:ext uri="{FF2B5EF4-FFF2-40B4-BE49-F238E27FC236}">
                <a16:creationId xmlns:a16="http://schemas.microsoft.com/office/drawing/2014/main" id="{F3E68B1C-5D12-9D0B-3C4D-AE4A20190EC0}"/>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34261" y="5318877"/>
            <a:ext cx="1457738" cy="1539123"/>
          </a:xfrm>
          <a:prstGeom prst="rect">
            <a:avLst/>
          </a:prstGeom>
        </p:spPr>
      </p:pic>
      <p:sp>
        <p:nvSpPr>
          <p:cNvPr id="4" name="Line Callout 3 3">
            <a:extLst>
              <a:ext uri="{FF2B5EF4-FFF2-40B4-BE49-F238E27FC236}">
                <a16:creationId xmlns:a16="http://schemas.microsoft.com/office/drawing/2014/main" id="{97A38620-27BC-FB49-409E-8C012483421A}"/>
              </a:ext>
            </a:extLst>
          </p:cNvPr>
          <p:cNvSpPr/>
          <p:nvPr/>
        </p:nvSpPr>
        <p:spPr>
          <a:xfrm flipH="1">
            <a:off x="7252446" y="1372045"/>
            <a:ext cx="2310654" cy="1855715"/>
          </a:xfrm>
          <a:prstGeom prst="borderCallout3">
            <a:avLst>
              <a:gd name="adj1" fmla="val 99672"/>
              <a:gd name="adj2" fmla="val 47145"/>
              <a:gd name="adj3" fmla="val 109840"/>
              <a:gd name="adj4" fmla="val 47258"/>
              <a:gd name="adj5" fmla="val 109621"/>
              <a:gd name="adj6" fmla="val -4844"/>
              <a:gd name="adj7" fmla="val 125516"/>
              <a:gd name="adj8" fmla="val -5355"/>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panose="02060605060000020003" pitchFamily="18" charset="77"/>
              </a:rPr>
              <a:t>AD 878</a:t>
            </a:r>
          </a:p>
          <a:p>
            <a:pPr>
              <a:lnSpc>
                <a:spcPct val="150000"/>
              </a:lnSpc>
            </a:pPr>
            <a:r>
              <a:rPr lang="en-US" sz="1300" dirty="0">
                <a:solidFill>
                  <a:schemeClr val="tx1"/>
                </a:solidFill>
                <a:latin typeface="Linkpen 17a Print" panose="03050602060000000000" pitchFamily="66" charset="77"/>
              </a:rPr>
              <a:t>The Vikings invaded the Anglo Saxon controlled Ripton and soon after, Derby.</a:t>
            </a:r>
          </a:p>
        </p:txBody>
      </p:sp>
      <p:pic>
        <p:nvPicPr>
          <p:cNvPr id="8" name="Picture 7" descr="Timeline going from AD 1 to AD 1050 in intervals of 50 years.">
            <a:extLst>
              <a:ext uri="{FF2B5EF4-FFF2-40B4-BE49-F238E27FC236}">
                <a16:creationId xmlns:a16="http://schemas.microsoft.com/office/drawing/2014/main" id="{028412B4-4F34-FFAA-85B8-594D3144A3A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48283" b="33999"/>
          <a:stretch/>
        </p:blipFill>
        <p:spPr>
          <a:xfrm>
            <a:off x="0" y="3311269"/>
            <a:ext cx="12192000" cy="1214828"/>
          </a:xfrm>
          <a:prstGeom prst="rect">
            <a:avLst/>
          </a:prstGeom>
        </p:spPr>
      </p:pic>
    </p:spTree>
    <p:extLst>
      <p:ext uri="{BB962C8B-B14F-4D97-AF65-F5344CB8AC3E}">
        <p14:creationId xmlns:p14="http://schemas.microsoft.com/office/powerpoint/2010/main" val="31363726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animBg="1"/>
      <p:bldP spid="9" grpId="0" animBg="1"/>
      <p:bldP spid="13" grpId="0" animBg="1"/>
      <p:bldP spid="11" grpId="0" animBg="1"/>
      <p:bldP spid="10" grpId="0" animBg="1"/>
      <p:bldP spid="12" grpId="0" animBg="1"/>
      <p:bldP spid="15" grpId="0" animBg="1"/>
      <p:bldP spid="21"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FF6BAA-E942-E7EB-3E0F-B903EA3303BF}"/>
              </a:ext>
            </a:extLst>
          </p:cNvPr>
          <p:cNvSpPr>
            <a:spLocks noGrp="1"/>
          </p:cNvSpPr>
          <p:nvPr>
            <p:ph type="ctrTitle"/>
          </p:nvPr>
        </p:nvSpPr>
        <p:spPr>
          <a:xfrm>
            <a:off x="1524000" y="-1085678"/>
            <a:ext cx="9144000" cy="949391"/>
          </a:xfrm>
        </p:spPr>
        <p:txBody>
          <a:bodyPr/>
          <a:lstStyle/>
          <a:p>
            <a:r>
              <a:rPr lang="en-US" dirty="0"/>
              <a:t>Romans in Britain</a:t>
            </a:r>
          </a:p>
        </p:txBody>
      </p:sp>
      <p:sp>
        <p:nvSpPr>
          <p:cNvPr id="8" name="TextBox 7">
            <a:extLst>
              <a:ext uri="{FF2B5EF4-FFF2-40B4-BE49-F238E27FC236}">
                <a16:creationId xmlns:a16="http://schemas.microsoft.com/office/drawing/2014/main" id="{D865BA71-9D09-29EE-229D-D2C900EC273E}"/>
              </a:ext>
            </a:extLst>
          </p:cNvPr>
          <p:cNvSpPr txBox="1"/>
          <p:nvPr/>
        </p:nvSpPr>
        <p:spPr>
          <a:xfrm>
            <a:off x="395415" y="406859"/>
            <a:ext cx="11417644"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55 BC, Julius Caesar lead the first Roman military expedition to Britain with a second the following year.</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It wasn’t until AD 43 that the Romans, under the orders of Emperor Claudius, returned to conquer Britain.</a:t>
            </a:r>
          </a:p>
        </p:txBody>
      </p:sp>
      <p:sp>
        <p:nvSpPr>
          <p:cNvPr id="16" name="TextBox 15">
            <a:extLst>
              <a:ext uri="{FF2B5EF4-FFF2-40B4-BE49-F238E27FC236}">
                <a16:creationId xmlns:a16="http://schemas.microsoft.com/office/drawing/2014/main" id="{48914605-AD6C-5875-AFC4-9596AEB02B4F}"/>
              </a:ext>
            </a:extLst>
          </p:cNvPr>
          <p:cNvSpPr txBox="1"/>
          <p:nvPr/>
        </p:nvSpPr>
        <p:spPr>
          <a:xfrm>
            <a:off x="395415" y="2560572"/>
            <a:ext cx="4204512"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For nearly 400 years, the Romans ruled Britain taking and founding cities, building roads and villas, and taking over and creating new farmsteads.</a:t>
            </a:r>
          </a:p>
        </p:txBody>
      </p:sp>
      <p:pic>
        <p:nvPicPr>
          <p:cNvPr id="14" name="Picture 13" descr="A map of Europe with red marking the Roman Empire at the time. The red covers England, most of Central Europe, The norther area of Africa, and some of East Asia.">
            <a:extLst>
              <a:ext uri="{FF2B5EF4-FFF2-40B4-BE49-F238E27FC236}">
                <a16:creationId xmlns:a16="http://schemas.microsoft.com/office/drawing/2014/main" id="{5739EC4C-BC26-F0E4-1B6C-9849C85B35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98781" y="1919035"/>
            <a:ext cx="6307149" cy="4706827"/>
          </a:xfrm>
          <a:prstGeom prst="rect">
            <a:avLst/>
          </a:prstGeom>
        </p:spPr>
      </p:pic>
      <p:pic>
        <p:nvPicPr>
          <p:cNvPr id="18" name="Picture 17" descr="An illustration of Julius Caesar wearing a red cape and a wreath of green leaves in a crown on his head.&#10;">
            <a:extLst>
              <a:ext uri="{FF2B5EF4-FFF2-40B4-BE49-F238E27FC236}">
                <a16:creationId xmlns:a16="http://schemas.microsoft.com/office/drawing/2014/main" id="{1C09D844-AC6C-D006-D368-284DB9498FF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43696" y="3401365"/>
            <a:ext cx="3719592" cy="3832137"/>
          </a:xfrm>
          <a:prstGeom prst="rect">
            <a:avLst/>
          </a:prstGeom>
        </p:spPr>
      </p:pic>
      <p:pic>
        <p:nvPicPr>
          <p:cNvPr id="11" name="Picture 10">
            <a:extLst>
              <a:ext uri="{FF2B5EF4-FFF2-40B4-BE49-F238E27FC236}">
                <a16:creationId xmlns:a16="http://schemas.microsoft.com/office/drawing/2014/main" id="{FD6F7C4E-EEC1-C65D-C45F-894E4067B2FA}"/>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34261" y="5317434"/>
            <a:ext cx="1457738" cy="1539123"/>
          </a:xfrm>
          <a:prstGeom prst="rect">
            <a:avLst/>
          </a:prstGeom>
        </p:spPr>
      </p:pic>
    </p:spTree>
    <p:extLst>
      <p:ext uri="{BB962C8B-B14F-4D97-AF65-F5344CB8AC3E}">
        <p14:creationId xmlns:p14="http://schemas.microsoft.com/office/powerpoint/2010/main" val="34131537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2" presetClass="entr" presetSubtype="4" decel="5000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ppt_x"/>
                                          </p:val>
                                        </p:tav>
                                        <p:tav tm="100000">
                                          <p:val>
                                            <p:strVal val="#ppt_x"/>
                                          </p:val>
                                        </p:tav>
                                      </p:tavLst>
                                    </p:anim>
                                    <p:anim calcmode="lin" valueType="num">
                                      <p:cBhvr additive="base">
                                        <p:cTn id="12" dur="10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5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strVal val="#ppt_w*0.70"/>
                                          </p:val>
                                        </p:tav>
                                        <p:tav tm="100000">
                                          <p:val>
                                            <p:strVal val="#ppt_w"/>
                                          </p:val>
                                        </p:tav>
                                      </p:tavLst>
                                    </p:anim>
                                    <p:anim calcmode="lin" valueType="num">
                                      <p:cBhvr>
                                        <p:cTn id="17" dur="1000" fill="hold"/>
                                        <p:tgtEl>
                                          <p:spTgt spid="14"/>
                                        </p:tgtEl>
                                        <p:attrNameLst>
                                          <p:attrName>ppt_h</p:attrName>
                                        </p:attrNameLst>
                                      </p:cBhvr>
                                      <p:tavLst>
                                        <p:tav tm="0">
                                          <p:val>
                                            <p:strVal val="#ppt_h"/>
                                          </p:val>
                                        </p:tav>
                                        <p:tav tm="100000">
                                          <p:val>
                                            <p:strVal val="#ppt_h"/>
                                          </p:val>
                                        </p:tav>
                                      </p:tavLst>
                                    </p:anim>
                                    <p:animEffect transition="in" filter="fade">
                                      <p:cBhvr>
                                        <p:cTn id="18" dur="1000"/>
                                        <p:tgtEl>
                                          <p:spTgt spid="14"/>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500"/>
                                        <p:tgtEl>
                                          <p:spTgt spid="8">
                                            <p:txEl>
                                              <p:pRg st="2" end="2"/>
                                            </p:txEl>
                                          </p:spTgt>
                                        </p:tgtEl>
                                      </p:cBhvr>
                                    </p:animEffect>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animEffect transition="in" filter="fade">
                                      <p:cBhvr>
                                        <p:cTn id="26"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16"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FF6BAA-E942-E7EB-3E0F-B903EA3303BF}"/>
              </a:ext>
            </a:extLst>
          </p:cNvPr>
          <p:cNvSpPr>
            <a:spLocks noGrp="1"/>
          </p:cNvSpPr>
          <p:nvPr>
            <p:ph type="ctrTitle"/>
          </p:nvPr>
        </p:nvSpPr>
        <p:spPr>
          <a:xfrm>
            <a:off x="1524000" y="-1085678"/>
            <a:ext cx="9144000" cy="949391"/>
          </a:xfrm>
        </p:spPr>
        <p:txBody>
          <a:bodyPr/>
          <a:lstStyle/>
          <a:p>
            <a:r>
              <a:rPr lang="en-US" dirty="0"/>
              <a:t>Roman Discoveries</a:t>
            </a:r>
          </a:p>
        </p:txBody>
      </p:sp>
      <p:sp>
        <p:nvSpPr>
          <p:cNvPr id="2" name="Title 1">
            <a:extLst>
              <a:ext uri="{FF2B5EF4-FFF2-40B4-BE49-F238E27FC236}">
                <a16:creationId xmlns:a16="http://schemas.microsoft.com/office/drawing/2014/main" id="{BCB78CCD-C130-3D3E-549C-84A5655BB361}"/>
              </a:ext>
            </a:extLst>
          </p:cNvPr>
          <p:cNvSpPr txBox="1">
            <a:spLocks/>
          </p:cNvSpPr>
          <p:nvPr/>
        </p:nvSpPr>
        <p:spPr>
          <a:xfrm>
            <a:off x="458451" y="426428"/>
            <a:ext cx="7574691"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Roman Discoveries</a:t>
            </a:r>
          </a:p>
        </p:txBody>
      </p:sp>
      <p:sp>
        <p:nvSpPr>
          <p:cNvPr id="16" name="TextBox 15">
            <a:extLst>
              <a:ext uri="{FF2B5EF4-FFF2-40B4-BE49-F238E27FC236}">
                <a16:creationId xmlns:a16="http://schemas.microsoft.com/office/drawing/2014/main" id="{48914605-AD6C-5875-AFC4-9596AEB02B4F}"/>
              </a:ext>
            </a:extLst>
          </p:cNvPr>
          <p:cNvSpPr txBox="1"/>
          <p:nvPr/>
        </p:nvSpPr>
        <p:spPr>
          <a:xfrm>
            <a:off x="401504" y="1285103"/>
            <a:ext cx="6105313" cy="301621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AD 50 we know that the Roman army was present in Derbyshire. A fort was built on the west side of the River Derwent in an area close to Belper Road.</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fort would have been built to protect the boundaries of the Roman army as they ventured across Britain claiming it for their own.</a:t>
            </a:r>
          </a:p>
        </p:txBody>
      </p:sp>
      <p:pic>
        <p:nvPicPr>
          <p:cNvPr id="6" name="Picture 5" descr="A roman coin with the side profile of a face engraved into it.">
            <a:extLst>
              <a:ext uri="{FF2B5EF4-FFF2-40B4-BE49-F238E27FC236}">
                <a16:creationId xmlns:a16="http://schemas.microsoft.com/office/drawing/2014/main" id="{CB6448BD-748E-EDAF-90F6-256BB8874D8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246398" y="717887"/>
            <a:ext cx="3873293" cy="3647760"/>
          </a:xfrm>
          <a:prstGeom prst="rect">
            <a:avLst/>
          </a:prstGeom>
        </p:spPr>
      </p:pic>
      <p:grpSp>
        <p:nvGrpSpPr>
          <p:cNvPr id="7" name="Group 6" descr="This is one example of the coins that would have been found in the area. They were dated 41 BC and used by the Romans for trading">
            <a:extLst>
              <a:ext uri="{FF2B5EF4-FFF2-40B4-BE49-F238E27FC236}">
                <a16:creationId xmlns:a16="http://schemas.microsoft.com/office/drawing/2014/main" id="{2C55AA38-77E3-09E4-CA16-BA84A4AD3E32}"/>
              </a:ext>
            </a:extLst>
          </p:cNvPr>
          <p:cNvGrpSpPr/>
          <p:nvPr/>
        </p:nvGrpSpPr>
        <p:grpSpPr>
          <a:xfrm>
            <a:off x="9632391" y="1118143"/>
            <a:ext cx="2203739" cy="1997919"/>
            <a:chOff x="5004893" y="2417403"/>
            <a:chExt cx="2203739" cy="1997919"/>
          </a:xfrm>
        </p:grpSpPr>
        <p:pic>
          <p:nvPicPr>
            <p:cNvPr id="9" name="Picture 8">
              <a:extLst>
                <a:ext uri="{FF2B5EF4-FFF2-40B4-BE49-F238E27FC236}">
                  <a16:creationId xmlns:a16="http://schemas.microsoft.com/office/drawing/2014/main" id="{262877EF-8A19-6353-EB62-150D37C9CD0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5004893" y="2510827"/>
              <a:ext cx="350267" cy="248874"/>
            </a:xfrm>
            <a:prstGeom prst="rect">
              <a:avLst/>
            </a:prstGeom>
          </p:spPr>
        </p:pic>
        <p:sp>
          <p:nvSpPr>
            <p:cNvPr id="10" name="TextBox 9">
              <a:extLst>
                <a:ext uri="{FF2B5EF4-FFF2-40B4-BE49-F238E27FC236}">
                  <a16:creationId xmlns:a16="http://schemas.microsoft.com/office/drawing/2014/main" id="{A1655EF0-3933-AD75-44CF-4DCF70BA0B6A}"/>
                </a:ext>
              </a:extLst>
            </p:cNvPr>
            <p:cNvSpPr txBox="1"/>
            <p:nvPr/>
          </p:nvSpPr>
          <p:spPr>
            <a:xfrm>
              <a:off x="5276103" y="2417403"/>
              <a:ext cx="1932529" cy="199791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is an example of the coins that were been found in the area. They were dated 41 BC and used by the Romans for trading</a:t>
              </a:r>
            </a:p>
          </p:txBody>
        </p:sp>
      </p:grpSp>
      <p:pic>
        <p:nvPicPr>
          <p:cNvPr id="3" name="Picture 2" descr="A large Roman Villa with extended parts on the left and right of the building.">
            <a:extLst>
              <a:ext uri="{FF2B5EF4-FFF2-40B4-BE49-F238E27FC236}">
                <a16:creationId xmlns:a16="http://schemas.microsoft.com/office/drawing/2014/main" id="{829CE3FE-E2BA-AA6B-53FE-61AA17668ED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01504" y="4301313"/>
            <a:ext cx="5067706" cy="1932030"/>
          </a:xfrm>
          <a:prstGeom prst="rect">
            <a:avLst/>
          </a:prstGeom>
        </p:spPr>
      </p:pic>
      <p:sp>
        <p:nvSpPr>
          <p:cNvPr id="4" name="TextBox 3">
            <a:extLst>
              <a:ext uri="{FF2B5EF4-FFF2-40B4-BE49-F238E27FC236}">
                <a16:creationId xmlns:a16="http://schemas.microsoft.com/office/drawing/2014/main" id="{049AA1D7-BD94-D6B7-613F-66924CB2ED33}"/>
              </a:ext>
            </a:extLst>
          </p:cNvPr>
          <p:cNvSpPr txBox="1"/>
          <p:nvPr/>
        </p:nvSpPr>
        <p:spPr>
          <a:xfrm>
            <a:off x="5619113" y="4363326"/>
            <a:ext cx="5067706"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Discoveries of Roman coins were made in this area and excavations of Roman terracing, stone walls and a cobbled pavement were found below a lawn in the garden of a resident on Belper Road.</a:t>
            </a:r>
          </a:p>
        </p:txBody>
      </p:sp>
      <p:pic>
        <p:nvPicPr>
          <p:cNvPr id="11" name="Picture 10">
            <a:extLst>
              <a:ext uri="{FF2B5EF4-FFF2-40B4-BE49-F238E27FC236}">
                <a16:creationId xmlns:a16="http://schemas.microsoft.com/office/drawing/2014/main" id="{FD6F7C4E-EEC1-C65D-C45F-894E4067B2FA}"/>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734261" y="5317434"/>
            <a:ext cx="1457738" cy="1539123"/>
          </a:xfrm>
          <a:prstGeom prst="rect">
            <a:avLst/>
          </a:prstGeom>
        </p:spPr>
      </p:pic>
    </p:spTree>
    <p:extLst>
      <p:ext uri="{BB962C8B-B14F-4D97-AF65-F5344CB8AC3E}">
        <p14:creationId xmlns:p14="http://schemas.microsoft.com/office/powerpoint/2010/main" val="26917026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Effect transition="in" filter="fade">
                                      <p:cBhvr>
                                        <p:cTn id="11" dur="500"/>
                                        <p:tgtEl>
                                          <p:spTgt spid="1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animEffect transition="in" filter="fade">
                                      <p:cBhvr>
                                        <p:cTn id="15" dur="500"/>
                                        <p:tgtEl>
                                          <p:spTgt spid="1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fade">
                                      <p:cBhvr>
                                        <p:cTn id="23" dur="500"/>
                                        <p:tgtEl>
                                          <p:spTgt spid="4">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90"/>
                                          </p:val>
                                        </p:tav>
                                        <p:tav tm="100000">
                                          <p:val>
                                            <p:fltVal val="0"/>
                                          </p:val>
                                        </p:tav>
                                      </p:tavLst>
                                    </p:anim>
                                    <p:animEffect transition="in" filter="fade">
                                      <p:cBhvr>
                                        <p:cTn id="31" dur="1000"/>
                                        <p:tgtEl>
                                          <p:spTgt spid="6"/>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FF6BAA-E942-E7EB-3E0F-B903EA3303BF}"/>
              </a:ext>
            </a:extLst>
          </p:cNvPr>
          <p:cNvSpPr>
            <a:spLocks noGrp="1"/>
          </p:cNvSpPr>
          <p:nvPr>
            <p:ph type="ctrTitle"/>
          </p:nvPr>
        </p:nvSpPr>
        <p:spPr>
          <a:xfrm>
            <a:off x="1524000" y="-1085678"/>
            <a:ext cx="9144000" cy="949391"/>
          </a:xfrm>
        </p:spPr>
        <p:txBody>
          <a:bodyPr>
            <a:normAutofit/>
          </a:bodyPr>
          <a:lstStyle/>
          <a:p>
            <a:r>
              <a:rPr lang="en-US" dirty="0" err="1"/>
              <a:t>Derventio</a:t>
            </a:r>
            <a:r>
              <a:rPr lang="en-US" dirty="0"/>
              <a:t> Fort</a:t>
            </a:r>
          </a:p>
        </p:txBody>
      </p:sp>
      <p:sp>
        <p:nvSpPr>
          <p:cNvPr id="2" name="Title 1">
            <a:extLst>
              <a:ext uri="{FF2B5EF4-FFF2-40B4-BE49-F238E27FC236}">
                <a16:creationId xmlns:a16="http://schemas.microsoft.com/office/drawing/2014/main" id="{BCB78CCD-C130-3D3E-549C-84A5655BB361}"/>
              </a:ext>
            </a:extLst>
          </p:cNvPr>
          <p:cNvSpPr txBox="1">
            <a:spLocks/>
          </p:cNvSpPr>
          <p:nvPr/>
        </p:nvSpPr>
        <p:spPr>
          <a:xfrm>
            <a:off x="458452" y="426428"/>
            <a:ext cx="583784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200" dirty="0" err="1">
                <a:ln w="12700">
                  <a:noFill/>
                </a:ln>
                <a:latin typeface="Superclarendon Rg" panose="02060605060000020003" pitchFamily="18" charset="77"/>
              </a:rPr>
              <a:t>Derventio</a:t>
            </a:r>
            <a:r>
              <a:rPr lang="en-GB" sz="5200" dirty="0">
                <a:ln w="12700">
                  <a:noFill/>
                </a:ln>
                <a:latin typeface="Superclarendon Rg" panose="02060605060000020003" pitchFamily="18" charset="77"/>
              </a:rPr>
              <a:t> Fort</a:t>
            </a:r>
          </a:p>
        </p:txBody>
      </p:sp>
      <p:sp>
        <p:nvSpPr>
          <p:cNvPr id="16" name="TextBox 15">
            <a:extLst>
              <a:ext uri="{FF2B5EF4-FFF2-40B4-BE49-F238E27FC236}">
                <a16:creationId xmlns:a16="http://schemas.microsoft.com/office/drawing/2014/main" id="{48914605-AD6C-5875-AFC4-9596AEB02B4F}"/>
              </a:ext>
            </a:extLst>
          </p:cNvPr>
          <p:cNvSpPr txBox="1"/>
          <p:nvPr/>
        </p:nvSpPr>
        <p:spPr>
          <a:xfrm>
            <a:off x="401505" y="1176035"/>
            <a:ext cx="5694495" cy="491096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an area known today as Little Chester, evidence of a small Roman town has been discovered.</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This settlement, built around AD 80, would have likely replaced the fort that was first built in AD 50.</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 settlement lasted around forty years before the Romans left (probably to move forward in their march towards the Scottish borders). It then became inhabited again a few decades later. We know this because a stone wall was added for protection.</a:t>
            </a:r>
          </a:p>
        </p:txBody>
      </p:sp>
      <p:grpSp>
        <p:nvGrpSpPr>
          <p:cNvPr id="7" name="Group 6" descr="A spout in the shape of a duck, most likely part of a much larger jug. Found in the area.&#10;">
            <a:extLst>
              <a:ext uri="{FF2B5EF4-FFF2-40B4-BE49-F238E27FC236}">
                <a16:creationId xmlns:a16="http://schemas.microsoft.com/office/drawing/2014/main" id="{2C55AA38-77E3-09E4-CA16-BA84A4AD3E32}"/>
              </a:ext>
            </a:extLst>
          </p:cNvPr>
          <p:cNvGrpSpPr/>
          <p:nvPr/>
        </p:nvGrpSpPr>
        <p:grpSpPr>
          <a:xfrm>
            <a:off x="9548628" y="381964"/>
            <a:ext cx="2371265" cy="1567737"/>
            <a:chOff x="5004893" y="2448023"/>
            <a:chExt cx="2371265" cy="1567737"/>
          </a:xfrm>
        </p:grpSpPr>
        <p:pic>
          <p:nvPicPr>
            <p:cNvPr id="9" name="Picture 8">
              <a:extLst>
                <a:ext uri="{FF2B5EF4-FFF2-40B4-BE49-F238E27FC236}">
                  <a16:creationId xmlns:a16="http://schemas.microsoft.com/office/drawing/2014/main" id="{262877EF-8A19-6353-EB62-150D37C9CD09}"/>
                </a:ext>
                <a:ext uri="{C183D7F6-B498-43B3-948B-1728B52AA6E4}">
                  <adec:decorative xmlns:adec="http://schemas.microsoft.com/office/drawing/2017/decorative" val="1"/>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rot="10800000">
              <a:off x="5004893" y="2510827"/>
              <a:ext cx="350267" cy="248874"/>
            </a:xfrm>
            <a:prstGeom prst="rect">
              <a:avLst/>
            </a:prstGeom>
            <a:noFill/>
          </p:spPr>
        </p:pic>
        <p:sp>
          <p:nvSpPr>
            <p:cNvPr id="10" name="TextBox 9">
              <a:extLst>
                <a:ext uri="{FF2B5EF4-FFF2-40B4-BE49-F238E27FC236}">
                  <a16:creationId xmlns:a16="http://schemas.microsoft.com/office/drawing/2014/main" id="{A1655EF0-3933-AD75-44CF-4DCF70BA0B6A}"/>
                </a:ext>
              </a:extLst>
            </p:cNvPr>
            <p:cNvSpPr txBox="1"/>
            <p:nvPr/>
          </p:nvSpPr>
          <p:spPr>
            <a:xfrm>
              <a:off x="5293121" y="2448023"/>
              <a:ext cx="2083037" cy="1567737"/>
            </a:xfrm>
            <a:prstGeom prst="rect">
              <a:avLst/>
            </a:prstGeom>
            <a:noFill/>
          </p:spPr>
          <p:txBody>
            <a:bodyPr wrap="square">
              <a:spAutoFit/>
            </a:bodyPr>
            <a:lstStyle/>
            <a:p>
              <a:pPr>
                <a:lnSpc>
                  <a:spcPct val="150000"/>
                </a:lnSpc>
              </a:pPr>
              <a:r>
                <a:rPr lang="en-GB" sz="1300" dirty="0">
                  <a:solidFill>
                    <a:schemeClr val="bg1"/>
                  </a:solidFill>
                  <a:latin typeface="Linkpen 17a Print" panose="03050602060000000000" pitchFamily="66" charset="77"/>
                </a:rPr>
                <a:t>A spout in the shape of a duck, most likely part of a much larger jug. Found in the area.</a:t>
              </a:r>
            </a:p>
          </p:txBody>
        </p:sp>
      </p:grpSp>
      <p:pic>
        <p:nvPicPr>
          <p:cNvPr id="11" name="Picture 10">
            <a:extLst>
              <a:ext uri="{FF2B5EF4-FFF2-40B4-BE49-F238E27FC236}">
                <a16:creationId xmlns:a16="http://schemas.microsoft.com/office/drawing/2014/main" id="{FD6F7C4E-EEC1-C65D-C45F-894E4067B2FA}"/>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34261" y="5317434"/>
            <a:ext cx="1457738" cy="1539123"/>
          </a:xfrm>
          <a:prstGeom prst="rect">
            <a:avLst/>
          </a:prstGeom>
        </p:spPr>
      </p:pic>
      <p:sp>
        <p:nvSpPr>
          <p:cNvPr id="5" name="Rectangle 4" descr="A ceramic spout in the shape of a duck, most likely part of a much larger jug.&#10;">
            <a:extLst>
              <a:ext uri="{FF2B5EF4-FFF2-40B4-BE49-F238E27FC236}">
                <a16:creationId xmlns:a16="http://schemas.microsoft.com/office/drawing/2014/main" id="{3DC3225B-E79D-CD71-0F3F-F7132D3824C9}"/>
              </a:ext>
            </a:extLst>
          </p:cNvPr>
          <p:cNvSpPr/>
          <p:nvPr/>
        </p:nvSpPr>
        <p:spPr>
          <a:xfrm>
            <a:off x="6191794" y="0"/>
            <a:ext cx="6000204"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63124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Effect transition="in" filter="fade">
                                      <p:cBhvr>
                                        <p:cTn id="11" dur="500"/>
                                        <p:tgtEl>
                                          <p:spTgt spid="1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animEffect transition="in" filter="fade">
                                      <p:cBhvr>
                                        <p:cTn id="15" dur="500"/>
                                        <p:tgtEl>
                                          <p:spTgt spid="16">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xEl>
                                              <p:pRg st="4" end="4"/>
                                            </p:txEl>
                                          </p:spTgt>
                                        </p:tgtEl>
                                        <p:attrNameLst>
                                          <p:attrName>style.visibility</p:attrName>
                                        </p:attrNameLst>
                                      </p:cBhvr>
                                      <p:to>
                                        <p:strVal val="visible"/>
                                      </p:to>
                                    </p:set>
                                    <p:animEffect transition="in" filter="fade">
                                      <p:cBhvr>
                                        <p:cTn id="19" dur="500"/>
                                        <p:tgtEl>
                                          <p:spTgt spid="16">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FF6BAA-E942-E7EB-3E0F-B903EA3303BF}"/>
              </a:ext>
            </a:extLst>
          </p:cNvPr>
          <p:cNvSpPr>
            <a:spLocks noGrp="1"/>
          </p:cNvSpPr>
          <p:nvPr>
            <p:ph type="ctrTitle"/>
          </p:nvPr>
        </p:nvSpPr>
        <p:spPr>
          <a:xfrm>
            <a:off x="1524000" y="-1085678"/>
            <a:ext cx="9144000" cy="949391"/>
          </a:xfrm>
        </p:spPr>
        <p:txBody>
          <a:bodyPr/>
          <a:lstStyle/>
          <a:p>
            <a:r>
              <a:rPr lang="en-US" dirty="0"/>
              <a:t>Pottery</a:t>
            </a:r>
          </a:p>
        </p:txBody>
      </p:sp>
      <p:pic>
        <p:nvPicPr>
          <p:cNvPr id="8" name="Picture 7" descr="A large clay jug with two handles.">
            <a:extLst>
              <a:ext uri="{FF2B5EF4-FFF2-40B4-BE49-F238E27FC236}">
                <a16:creationId xmlns:a16="http://schemas.microsoft.com/office/drawing/2014/main" id="{9A973F59-55F2-80A9-4C78-7BA7C2F08DB7}"/>
              </a:ext>
            </a:extLst>
          </p:cNvPr>
          <p:cNvPicPr>
            <a:picLocks noChangeAspect="1"/>
          </p:cNvPicPr>
          <p:nvPr/>
        </p:nvPicPr>
        <p:blipFill>
          <a:blip r:embed="rId4"/>
          <a:srcRect/>
          <a:stretch/>
        </p:blipFill>
        <p:spPr>
          <a:xfrm>
            <a:off x="422143" y="418013"/>
            <a:ext cx="4516216" cy="5917474"/>
          </a:xfrm>
          <a:prstGeom prst="rect">
            <a:avLst/>
          </a:prstGeom>
        </p:spPr>
      </p:pic>
      <p:sp>
        <p:nvSpPr>
          <p:cNvPr id="16" name="TextBox 15">
            <a:extLst>
              <a:ext uri="{FF2B5EF4-FFF2-40B4-BE49-F238E27FC236}">
                <a16:creationId xmlns:a16="http://schemas.microsoft.com/office/drawing/2014/main" id="{48914605-AD6C-5875-AFC4-9596AEB02B4F}"/>
              </a:ext>
            </a:extLst>
          </p:cNvPr>
          <p:cNvSpPr txBox="1"/>
          <p:nvPr/>
        </p:nvSpPr>
        <p:spPr>
          <a:xfrm>
            <a:off x="3686292" y="330217"/>
            <a:ext cx="713470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its prime, the settlement would have included at least two pottery kilns, timber buildings and even a cemetery.</a:t>
            </a:r>
          </a:p>
        </p:txBody>
      </p:sp>
      <p:pic>
        <p:nvPicPr>
          <p:cNvPr id="11" name="Picture 10">
            <a:extLst>
              <a:ext uri="{FF2B5EF4-FFF2-40B4-BE49-F238E27FC236}">
                <a16:creationId xmlns:a16="http://schemas.microsoft.com/office/drawing/2014/main" id="{FD6F7C4E-EEC1-C65D-C45F-894E4067B2FA}"/>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34261" y="-123224"/>
            <a:ext cx="1457738" cy="1539123"/>
          </a:xfrm>
          <a:prstGeom prst="rect">
            <a:avLst/>
          </a:prstGeom>
        </p:spPr>
      </p:pic>
      <p:sp>
        <p:nvSpPr>
          <p:cNvPr id="13" name="TextBox 12">
            <a:extLst>
              <a:ext uri="{FF2B5EF4-FFF2-40B4-BE49-F238E27FC236}">
                <a16:creationId xmlns:a16="http://schemas.microsoft.com/office/drawing/2014/main" id="{C1155D05-97A6-C9DC-1E98-B1463161D88B}"/>
              </a:ext>
            </a:extLst>
          </p:cNvPr>
          <p:cNvSpPr txBox="1"/>
          <p:nvPr/>
        </p:nvSpPr>
        <p:spPr>
          <a:xfrm>
            <a:off x="4898330" y="1299436"/>
            <a:ext cx="3577321" cy="406971"/>
          </a:xfrm>
          <a:prstGeom prst="rect">
            <a:avLst/>
          </a:prstGeom>
          <a:noFill/>
        </p:spPr>
        <p:txBody>
          <a:bodyPr wrap="square">
            <a:spAutoFit/>
          </a:bodyPr>
          <a:lstStyle/>
          <a:p>
            <a:pPr algn="l">
              <a:lnSpc>
                <a:spcPts val="2420"/>
              </a:lnSpc>
            </a:pPr>
            <a:r>
              <a:rPr lang="en-GB" sz="2800" dirty="0">
                <a:latin typeface="Superclarendon Rg" panose="02000505080000020003" pitchFamily="2" charset="77"/>
              </a:rPr>
              <a:t>Did you know?</a:t>
            </a:r>
          </a:p>
        </p:txBody>
      </p:sp>
      <p:sp>
        <p:nvSpPr>
          <p:cNvPr id="12" name="TextBox 11">
            <a:extLst>
              <a:ext uri="{FF2B5EF4-FFF2-40B4-BE49-F238E27FC236}">
                <a16:creationId xmlns:a16="http://schemas.microsoft.com/office/drawing/2014/main" id="{6299D517-35D7-B59D-6EAB-5ED243F72ED7}"/>
              </a:ext>
            </a:extLst>
          </p:cNvPr>
          <p:cNvSpPr txBox="1"/>
          <p:nvPr/>
        </p:nvSpPr>
        <p:spPr>
          <a:xfrm>
            <a:off x="4925947" y="1726258"/>
            <a:ext cx="6843910" cy="338554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During excavations in the area, large numbers of pot sherds (broken pieces of ceramic material) were found.  Some of these were especially interesting because they were from Roman ceramic jars from Spain used to transport olive oil.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Can you imagine large groups of Derbyshire soldiers drizzling Spanish olive oil over their food in your city more than 2,000 years ago? </a:t>
            </a:r>
          </a:p>
        </p:txBody>
      </p:sp>
      <p:sp>
        <p:nvSpPr>
          <p:cNvPr id="14" name="Rectangle 13">
            <a:extLst>
              <a:ext uri="{FF2B5EF4-FFF2-40B4-BE49-F238E27FC236}">
                <a16:creationId xmlns:a16="http://schemas.microsoft.com/office/drawing/2014/main" id="{5E9B41FF-4EB9-119F-CF2D-3B58167B5F5C}"/>
              </a:ext>
              <a:ext uri="{C183D7F6-B498-43B3-948B-1728B52AA6E4}">
                <adec:decorative xmlns:adec="http://schemas.microsoft.com/office/drawing/2017/decorative" val="1"/>
              </a:ext>
            </a:extLst>
          </p:cNvPr>
          <p:cNvSpPr/>
          <p:nvPr/>
        </p:nvSpPr>
        <p:spPr>
          <a:xfrm>
            <a:off x="4545874" y="5264331"/>
            <a:ext cx="7134700" cy="1072673"/>
          </a:xfrm>
          <a:prstGeom prst="rect">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8750B0C-C5CE-EA42-A656-678AEFCA7691}"/>
              </a:ext>
            </a:extLst>
          </p:cNvPr>
          <p:cNvSpPr txBox="1"/>
          <p:nvPr/>
        </p:nvSpPr>
        <p:spPr>
          <a:xfrm>
            <a:off x="4572000" y="5362936"/>
            <a:ext cx="3577321" cy="406971"/>
          </a:xfrm>
          <a:prstGeom prst="rect">
            <a:avLst/>
          </a:prstGeom>
          <a:noFill/>
        </p:spPr>
        <p:txBody>
          <a:bodyPr wrap="square">
            <a:spAutoFit/>
          </a:bodyPr>
          <a:lstStyle/>
          <a:p>
            <a:pPr algn="l">
              <a:lnSpc>
                <a:spcPts val="2420"/>
              </a:lnSpc>
            </a:pPr>
            <a:r>
              <a:rPr lang="en-GB" sz="2800" dirty="0">
                <a:solidFill>
                  <a:schemeClr val="bg1"/>
                </a:solidFill>
                <a:latin typeface="Superclarendon Rg" panose="02000505080000020003" pitchFamily="2" charset="77"/>
              </a:rPr>
              <a:t>New Vocabulary</a:t>
            </a:r>
          </a:p>
        </p:txBody>
      </p:sp>
      <p:sp>
        <p:nvSpPr>
          <p:cNvPr id="18" name="TextBox 17">
            <a:extLst>
              <a:ext uri="{FF2B5EF4-FFF2-40B4-BE49-F238E27FC236}">
                <a16:creationId xmlns:a16="http://schemas.microsoft.com/office/drawing/2014/main" id="{7045E4DE-BCFD-1F71-7BFA-7DB31A4A63DD}"/>
              </a:ext>
            </a:extLst>
          </p:cNvPr>
          <p:cNvSpPr txBox="1"/>
          <p:nvPr/>
        </p:nvSpPr>
        <p:spPr>
          <a:xfrm>
            <a:off x="4572001" y="5769907"/>
            <a:ext cx="7646125" cy="430887"/>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ceramic - made of clay and permanently hardened by heat</a:t>
            </a:r>
          </a:p>
        </p:txBody>
      </p:sp>
    </p:spTree>
    <p:extLst>
      <p:ext uri="{BB962C8B-B14F-4D97-AF65-F5344CB8AC3E}">
        <p14:creationId xmlns:p14="http://schemas.microsoft.com/office/powerpoint/2010/main" val="22901856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fade">
                                      <p:cBhvr>
                                        <p:cTn id="18" dur="500"/>
                                        <p:tgtEl>
                                          <p:spTgt spid="12">
                                            <p:txEl>
                                              <p:pRg st="0" end="0"/>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fade">
                                      <p:cBhvr>
                                        <p:cTn id="22" dur="500"/>
                                        <p:tgtEl>
                                          <p:spTgt spid="1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par>
                                <p:cTn id="28" presetID="1"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allAtOnce"/>
      <p:bldP spid="13" grpId="0"/>
      <p:bldP spid="12" grpId="0" build="allAtOnce"/>
      <p:bldP spid="14" grpId="0" animBg="1"/>
      <p:bldP spid="15" grpId="0"/>
      <p:bldP spid="1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FF6BAA-E942-E7EB-3E0F-B903EA3303BF}"/>
              </a:ext>
            </a:extLst>
          </p:cNvPr>
          <p:cNvSpPr>
            <a:spLocks noGrp="1"/>
          </p:cNvSpPr>
          <p:nvPr>
            <p:ph type="ctrTitle"/>
          </p:nvPr>
        </p:nvSpPr>
        <p:spPr>
          <a:xfrm>
            <a:off x="1524000" y="-1085678"/>
            <a:ext cx="9144000" cy="949391"/>
          </a:xfrm>
        </p:spPr>
        <p:txBody>
          <a:bodyPr>
            <a:normAutofit/>
          </a:bodyPr>
          <a:lstStyle/>
          <a:p>
            <a:r>
              <a:rPr lang="en-US" dirty="0"/>
              <a:t>Links to the Roman past</a:t>
            </a:r>
          </a:p>
        </p:txBody>
      </p:sp>
      <p:sp>
        <p:nvSpPr>
          <p:cNvPr id="5" name="Rectangle 4" descr="A map of Britain with circles highlighting Chester, and the road between Manchester and Derby.">
            <a:extLst>
              <a:ext uri="{FF2B5EF4-FFF2-40B4-BE49-F238E27FC236}">
                <a16:creationId xmlns:a16="http://schemas.microsoft.com/office/drawing/2014/main" id="{3DC3225B-E79D-CD71-0F3F-F7132D3824C9}"/>
              </a:ext>
            </a:extLst>
          </p:cNvPr>
          <p:cNvSpPr/>
          <p:nvPr/>
        </p:nvSpPr>
        <p:spPr>
          <a:xfrm>
            <a:off x="0" y="1443"/>
            <a:ext cx="6096000"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CB78CCD-C130-3D3E-549C-84A5655BB361}"/>
              </a:ext>
            </a:extLst>
          </p:cNvPr>
          <p:cNvSpPr txBox="1">
            <a:spLocks/>
          </p:cNvSpPr>
          <p:nvPr/>
        </p:nvSpPr>
        <p:spPr>
          <a:xfrm>
            <a:off x="6191793" y="297422"/>
            <a:ext cx="5582194" cy="54248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000" dirty="0">
                <a:ln w="12700">
                  <a:noFill/>
                </a:ln>
                <a:latin typeface="Superclarendon Rg" panose="02060605060000020003" pitchFamily="18" charset="77"/>
              </a:rPr>
              <a:t>Links to the Roman past</a:t>
            </a:r>
          </a:p>
        </p:txBody>
      </p:sp>
      <p:sp>
        <p:nvSpPr>
          <p:cNvPr id="16" name="TextBox 15">
            <a:extLst>
              <a:ext uri="{FF2B5EF4-FFF2-40B4-BE49-F238E27FC236}">
                <a16:creationId xmlns:a16="http://schemas.microsoft.com/office/drawing/2014/main" id="{48914605-AD6C-5875-AFC4-9596AEB02B4F}"/>
              </a:ext>
            </a:extLst>
          </p:cNvPr>
          <p:cNvSpPr txBox="1"/>
          <p:nvPr/>
        </p:nvSpPr>
        <p:spPr>
          <a:xfrm>
            <a:off x="6296298" y="946556"/>
            <a:ext cx="5477689"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Scattered around modern-day Derby, you can spot several street signs that link to its origins as a Roman settlement.</a:t>
            </a:r>
          </a:p>
        </p:txBody>
      </p:sp>
      <p:sp>
        <p:nvSpPr>
          <p:cNvPr id="8" name="Oval 7">
            <a:extLst>
              <a:ext uri="{FF2B5EF4-FFF2-40B4-BE49-F238E27FC236}">
                <a16:creationId xmlns:a16="http://schemas.microsoft.com/office/drawing/2014/main" id="{8029441B-B189-811D-49B4-39946458194B}"/>
              </a:ext>
              <a:ext uri="{C183D7F6-B498-43B3-948B-1728B52AA6E4}">
                <adec:decorative xmlns:adec="http://schemas.microsoft.com/office/drawing/2017/decorative" val="1"/>
              </a:ext>
            </a:extLst>
          </p:cNvPr>
          <p:cNvSpPr/>
          <p:nvPr/>
        </p:nvSpPr>
        <p:spPr>
          <a:xfrm>
            <a:off x="2845975" y="1257763"/>
            <a:ext cx="336331" cy="336331"/>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EF4E9059-AEB2-6426-3D93-4CBB332F9C4C}"/>
              </a:ext>
              <a:ext uri="{C183D7F6-B498-43B3-948B-1728B52AA6E4}">
                <adec:decorative xmlns:adec="http://schemas.microsoft.com/office/drawing/2017/decorative" val="1"/>
              </a:ext>
            </a:extLst>
          </p:cNvPr>
          <p:cNvSpPr/>
          <p:nvPr/>
        </p:nvSpPr>
        <p:spPr>
          <a:xfrm>
            <a:off x="2379226" y="1594094"/>
            <a:ext cx="336331" cy="336331"/>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67A26DF9-72A1-8DDA-C517-2328635F22C5}"/>
              </a:ext>
              <a:ext uri="{C183D7F6-B498-43B3-948B-1728B52AA6E4}">
                <adec:decorative xmlns:adec="http://schemas.microsoft.com/office/drawing/2017/decorative" val="1"/>
              </a:ext>
            </a:extLst>
          </p:cNvPr>
          <p:cNvSpPr/>
          <p:nvPr/>
        </p:nvSpPr>
        <p:spPr>
          <a:xfrm>
            <a:off x="3356184" y="1880615"/>
            <a:ext cx="336331" cy="336331"/>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n illustration of a roman with a large red shield, a red feathered helmet, and silver armour, over red clothing.">
            <a:extLst>
              <a:ext uri="{FF2B5EF4-FFF2-40B4-BE49-F238E27FC236}">
                <a16:creationId xmlns:a16="http://schemas.microsoft.com/office/drawing/2014/main" id="{88527926-71EC-976D-7F88-B8C174CFD6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92808" y="3124459"/>
            <a:ext cx="2160244" cy="4385949"/>
          </a:xfrm>
          <a:prstGeom prst="rect">
            <a:avLst/>
          </a:prstGeom>
        </p:spPr>
      </p:pic>
      <p:grpSp>
        <p:nvGrpSpPr>
          <p:cNvPr id="24" name="Group 23" descr="An illustration of 4 street signs that say City Road, Roman Road, Marcus Street, and Centurion Walk.">
            <a:extLst>
              <a:ext uri="{FF2B5EF4-FFF2-40B4-BE49-F238E27FC236}">
                <a16:creationId xmlns:a16="http://schemas.microsoft.com/office/drawing/2014/main" id="{5D20557D-4BA3-BF9F-996A-7CF64C7E772B}"/>
              </a:ext>
            </a:extLst>
          </p:cNvPr>
          <p:cNvGrpSpPr/>
          <p:nvPr/>
        </p:nvGrpSpPr>
        <p:grpSpPr>
          <a:xfrm>
            <a:off x="6440115" y="2175339"/>
            <a:ext cx="5190054" cy="2732842"/>
            <a:chOff x="4616450" y="2076378"/>
            <a:chExt cx="6842135" cy="3602751"/>
          </a:xfrm>
        </p:grpSpPr>
        <p:pic>
          <p:nvPicPr>
            <p:cNvPr id="15" name="Picture 14" descr="A sign with text on it&#10;&#10;Description automatically generated">
              <a:extLst>
                <a:ext uri="{FF2B5EF4-FFF2-40B4-BE49-F238E27FC236}">
                  <a16:creationId xmlns:a16="http://schemas.microsoft.com/office/drawing/2014/main" id="{F294E335-BFCE-5131-438B-D30CF65C17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16450" y="2082800"/>
              <a:ext cx="2959100" cy="2692400"/>
            </a:xfrm>
            <a:prstGeom prst="rect">
              <a:avLst/>
            </a:prstGeom>
          </p:spPr>
        </p:pic>
        <p:pic>
          <p:nvPicPr>
            <p:cNvPr id="23" name="Picture 22" descr="A sign with text on it&#10;&#10;Description automatically generated">
              <a:extLst>
                <a:ext uri="{FF2B5EF4-FFF2-40B4-BE49-F238E27FC236}">
                  <a16:creationId xmlns:a16="http://schemas.microsoft.com/office/drawing/2014/main" id="{1E8A562E-F4FA-FDB6-071F-C3BFE72C2B8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75550" y="2076378"/>
              <a:ext cx="2959100" cy="2692400"/>
            </a:xfrm>
            <a:prstGeom prst="rect">
              <a:avLst/>
            </a:prstGeom>
          </p:spPr>
        </p:pic>
        <p:pic>
          <p:nvPicPr>
            <p:cNvPr id="18" name="Picture 17" descr="A sign with text on it&#10;&#10;Description automatically generated">
              <a:extLst>
                <a:ext uri="{FF2B5EF4-FFF2-40B4-BE49-F238E27FC236}">
                  <a16:creationId xmlns:a16="http://schemas.microsoft.com/office/drawing/2014/main" id="{53056349-C5CA-8607-3AFA-623BEBFE923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40385" y="2986729"/>
              <a:ext cx="2959100" cy="2692400"/>
            </a:xfrm>
            <a:prstGeom prst="rect">
              <a:avLst/>
            </a:prstGeom>
          </p:spPr>
        </p:pic>
        <p:pic>
          <p:nvPicPr>
            <p:cNvPr id="21" name="Picture 20" descr="A sign with text on it&#10;&#10;Description automatically generated">
              <a:extLst>
                <a:ext uri="{FF2B5EF4-FFF2-40B4-BE49-F238E27FC236}">
                  <a16:creationId xmlns:a16="http://schemas.microsoft.com/office/drawing/2014/main" id="{D6A308AC-984C-5252-62BD-E3CA3CBDD8C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99485" y="2986729"/>
              <a:ext cx="2959100" cy="2692400"/>
            </a:xfrm>
            <a:prstGeom prst="rect">
              <a:avLst/>
            </a:prstGeom>
          </p:spPr>
        </p:pic>
      </p:grpSp>
      <p:pic>
        <p:nvPicPr>
          <p:cNvPr id="11" name="Picture 10">
            <a:extLst>
              <a:ext uri="{FF2B5EF4-FFF2-40B4-BE49-F238E27FC236}">
                <a16:creationId xmlns:a16="http://schemas.microsoft.com/office/drawing/2014/main" id="{FD6F7C4E-EEC1-C65D-C45F-894E4067B2FA}"/>
              </a:ext>
              <a:ext uri="{C183D7F6-B498-43B3-948B-1728B52AA6E4}">
                <adec:decorative xmlns:adec="http://schemas.microsoft.com/office/drawing/2017/decorative" val="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7911" y="5317434"/>
            <a:ext cx="1457738" cy="1539123"/>
          </a:xfrm>
          <a:prstGeom prst="rect">
            <a:avLst/>
          </a:prstGeom>
        </p:spPr>
      </p:pic>
      <p:sp>
        <p:nvSpPr>
          <p:cNvPr id="3" name="TextBox 2">
            <a:extLst>
              <a:ext uri="{FF2B5EF4-FFF2-40B4-BE49-F238E27FC236}">
                <a16:creationId xmlns:a16="http://schemas.microsoft.com/office/drawing/2014/main" id="{96B77AFE-E0A1-75B0-6A47-E5318ED8FFBC}"/>
              </a:ext>
            </a:extLst>
          </p:cNvPr>
          <p:cNvSpPr txBox="1"/>
          <p:nvPr/>
        </p:nvSpPr>
        <p:spPr>
          <a:xfrm>
            <a:off x="6296298" y="4999921"/>
            <a:ext cx="5477689"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Roman settlement in Derby was also connected via a Roman road to Mancunium (Manchester) – a larger Roman settlement.</a:t>
            </a:r>
          </a:p>
        </p:txBody>
      </p:sp>
    </p:spTree>
    <p:extLst>
      <p:ext uri="{BB962C8B-B14F-4D97-AF65-F5344CB8AC3E}">
        <p14:creationId xmlns:p14="http://schemas.microsoft.com/office/powerpoint/2010/main" val="36511881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6">
                                            <p:txEl>
                                              <p:pRg st="0" end="0"/>
                                            </p:txEl>
                                          </p:spTgt>
                                        </p:tgtEl>
                                        <p:attrNameLst>
                                          <p:attrName>style.visibility</p:attrName>
                                        </p:attrNameLst>
                                      </p:cBhvr>
                                      <p:to>
                                        <p:strVal val="visible"/>
                                      </p:to>
                                    </p:set>
                                    <p:animEffect transition="in" filter="fade">
                                      <p:cBhvr>
                                        <p:cTn id="16" dur="500"/>
                                        <p:tgtEl>
                                          <p:spTgt spid="16">
                                            <p:txEl>
                                              <p:pRg st="0" end="0"/>
                                            </p:txEl>
                                          </p:spTgt>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FF6BAA-E942-E7EB-3E0F-B903EA3303BF}"/>
              </a:ext>
            </a:extLst>
          </p:cNvPr>
          <p:cNvSpPr>
            <a:spLocks noGrp="1"/>
          </p:cNvSpPr>
          <p:nvPr>
            <p:ph type="ctrTitle"/>
          </p:nvPr>
        </p:nvSpPr>
        <p:spPr>
          <a:xfrm>
            <a:off x="1524000" y="-1085678"/>
            <a:ext cx="9144000" cy="949391"/>
          </a:xfrm>
        </p:spPr>
        <p:txBody>
          <a:bodyPr/>
          <a:lstStyle/>
          <a:p>
            <a:r>
              <a:rPr lang="en-US" dirty="0"/>
              <a:t>Roman withdrawal</a:t>
            </a:r>
          </a:p>
        </p:txBody>
      </p:sp>
      <p:sp>
        <p:nvSpPr>
          <p:cNvPr id="2" name="Title 1">
            <a:extLst>
              <a:ext uri="{FF2B5EF4-FFF2-40B4-BE49-F238E27FC236}">
                <a16:creationId xmlns:a16="http://schemas.microsoft.com/office/drawing/2014/main" id="{B70EDD93-9288-5C40-6DFD-22E1CB6BF7CE}"/>
              </a:ext>
            </a:extLst>
          </p:cNvPr>
          <p:cNvSpPr txBox="1">
            <a:spLocks/>
          </p:cNvSpPr>
          <p:nvPr/>
        </p:nvSpPr>
        <p:spPr>
          <a:xfrm>
            <a:off x="494269" y="545698"/>
            <a:ext cx="8845674"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Roman withdrawal</a:t>
            </a:r>
          </a:p>
        </p:txBody>
      </p:sp>
      <p:sp>
        <p:nvSpPr>
          <p:cNvPr id="12" name="TextBox 11">
            <a:extLst>
              <a:ext uri="{FF2B5EF4-FFF2-40B4-BE49-F238E27FC236}">
                <a16:creationId xmlns:a16="http://schemas.microsoft.com/office/drawing/2014/main" id="{6299D517-35D7-B59D-6EAB-5ED243F72ED7}"/>
              </a:ext>
            </a:extLst>
          </p:cNvPr>
          <p:cNvSpPr txBox="1"/>
          <p:nvPr/>
        </p:nvSpPr>
        <p:spPr>
          <a:xfrm>
            <a:off x="578118" y="1494109"/>
            <a:ext cx="4338988" cy="4212692"/>
          </a:xfrm>
          <a:prstGeom prst="rect">
            <a:avLst/>
          </a:prstGeom>
          <a:noFill/>
        </p:spPr>
        <p:txBody>
          <a:bodyPr wrap="square">
            <a:spAutoFit/>
          </a:bodyPr>
          <a:lstStyle/>
          <a:p>
            <a:pPr>
              <a:lnSpc>
                <a:spcPct val="150000"/>
              </a:lnSpc>
            </a:pPr>
            <a:r>
              <a:rPr lang="en-GB" dirty="0">
                <a:latin typeface="Linkpen 17a Print" panose="03050602060000000000" pitchFamily="66" charset="77"/>
              </a:rPr>
              <a:t>By AD 407, the last of the Roman soldiers left Britain as they were needed back in Rome to defend their country from barbarians.</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Many of the Roman settlements across Britain, including those in Derby, were abandoned and fell into ruin. </a:t>
            </a:r>
          </a:p>
        </p:txBody>
      </p:sp>
      <p:grpSp>
        <p:nvGrpSpPr>
          <p:cNvPr id="3" name="Group 2" descr="A photo of a small square shaped well next to some houses, hidden down some steps, surrounded by garden pots and plants.">
            <a:extLst>
              <a:ext uri="{FF2B5EF4-FFF2-40B4-BE49-F238E27FC236}">
                <a16:creationId xmlns:a16="http://schemas.microsoft.com/office/drawing/2014/main" id="{3D403A8C-1802-BFDE-AED2-CA725330A11E}"/>
              </a:ext>
            </a:extLst>
          </p:cNvPr>
          <p:cNvGrpSpPr/>
          <p:nvPr/>
        </p:nvGrpSpPr>
        <p:grpSpPr>
          <a:xfrm>
            <a:off x="5157487" y="1471014"/>
            <a:ext cx="4469837" cy="4841288"/>
            <a:chOff x="7338986" y="1475924"/>
            <a:chExt cx="3529674" cy="3822996"/>
          </a:xfrm>
        </p:grpSpPr>
        <p:pic>
          <p:nvPicPr>
            <p:cNvPr id="4" name="Picture 3">
              <a:extLst>
                <a:ext uri="{FF2B5EF4-FFF2-40B4-BE49-F238E27FC236}">
                  <a16:creationId xmlns:a16="http://schemas.microsoft.com/office/drawing/2014/main" id="{48D172AD-90AF-6ABD-79DB-FD35B71B7DB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338986" y="1482371"/>
              <a:ext cx="3529674" cy="3816549"/>
            </a:xfrm>
            <a:prstGeom prst="rect">
              <a:avLst/>
            </a:prstGeom>
            <a:ln w="28575">
              <a:solidFill>
                <a:schemeClr val="tx1"/>
              </a:solidFill>
            </a:ln>
          </p:spPr>
        </p:pic>
        <p:sp>
          <p:nvSpPr>
            <p:cNvPr id="5" name="TextBox 4">
              <a:extLst>
                <a:ext uri="{FF2B5EF4-FFF2-40B4-BE49-F238E27FC236}">
                  <a16:creationId xmlns:a16="http://schemas.microsoft.com/office/drawing/2014/main" id="{B702AB23-C8B8-E852-AF0C-2AA5E9D99DA0}"/>
                </a:ext>
              </a:extLst>
            </p:cNvPr>
            <p:cNvSpPr txBox="1"/>
            <p:nvPr/>
          </p:nvSpPr>
          <p:spPr>
            <a:xfrm>
              <a:off x="7338986" y="1475924"/>
              <a:ext cx="2509584" cy="200055"/>
            </a:xfrm>
            <a:prstGeom prst="rect">
              <a:avLst/>
            </a:prstGeom>
            <a:noFill/>
          </p:spPr>
          <p:txBody>
            <a:bodyPr wrap="square" rtlCol="0">
              <a:spAutoFit/>
            </a:bodyPr>
            <a:lstStyle/>
            <a:p>
              <a:r>
                <a:rPr lang="en-GB" sz="700" dirty="0"/>
                <a:t>© Public domain from Wikimedia Commons </a:t>
              </a:r>
            </a:p>
          </p:txBody>
        </p:sp>
      </p:grpSp>
      <p:grpSp>
        <p:nvGrpSpPr>
          <p:cNvPr id="7" name="Group 6" descr="Roman well from the Derventio settlement still exists within the Little Chester area.">
            <a:extLst>
              <a:ext uri="{FF2B5EF4-FFF2-40B4-BE49-F238E27FC236}">
                <a16:creationId xmlns:a16="http://schemas.microsoft.com/office/drawing/2014/main" id="{20385CDF-0C8D-3D3E-3B34-4378BC386323}"/>
              </a:ext>
            </a:extLst>
          </p:cNvPr>
          <p:cNvGrpSpPr/>
          <p:nvPr/>
        </p:nvGrpSpPr>
        <p:grpSpPr>
          <a:xfrm>
            <a:off x="9758189" y="1471014"/>
            <a:ext cx="2030521" cy="2167901"/>
            <a:chOff x="4992775" y="2417403"/>
            <a:chExt cx="2030521" cy="2167901"/>
          </a:xfrm>
        </p:grpSpPr>
        <p:pic>
          <p:nvPicPr>
            <p:cNvPr id="9" name="Picture 8">
              <a:extLst>
                <a:ext uri="{FF2B5EF4-FFF2-40B4-BE49-F238E27FC236}">
                  <a16:creationId xmlns:a16="http://schemas.microsoft.com/office/drawing/2014/main" id="{2D200D03-C56A-51C0-6E9C-4410B9EFE9C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4992775" y="2510827"/>
              <a:ext cx="350267" cy="248874"/>
            </a:xfrm>
            <a:prstGeom prst="rect">
              <a:avLst/>
            </a:prstGeom>
          </p:spPr>
        </p:pic>
        <p:sp>
          <p:nvSpPr>
            <p:cNvPr id="10" name="TextBox 9">
              <a:extLst>
                <a:ext uri="{FF2B5EF4-FFF2-40B4-BE49-F238E27FC236}">
                  <a16:creationId xmlns:a16="http://schemas.microsoft.com/office/drawing/2014/main" id="{2FEAEDDA-5CEA-DBD2-B56D-391BBD30F5DD}"/>
                </a:ext>
              </a:extLst>
            </p:cNvPr>
            <p:cNvSpPr txBox="1"/>
            <p:nvPr/>
          </p:nvSpPr>
          <p:spPr>
            <a:xfrm>
              <a:off x="5276103" y="2417403"/>
              <a:ext cx="1747193" cy="2167901"/>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 Roman well from the </a:t>
              </a:r>
              <a:r>
                <a:rPr lang="en-GB" sz="1300" dirty="0" err="1">
                  <a:latin typeface="Linkpen 17a Print" panose="03050602060000000000" pitchFamily="66" charset="77"/>
                </a:rPr>
                <a:t>Derventio</a:t>
              </a:r>
              <a:r>
                <a:rPr lang="en-GB" sz="1300" dirty="0">
                  <a:latin typeface="Linkpen 17a Print" panose="03050602060000000000" pitchFamily="66" charset="77"/>
                </a:rPr>
                <a:t> settlement still exists within the Little Chester area.</a:t>
              </a:r>
            </a:p>
          </p:txBody>
        </p:sp>
      </p:grpSp>
      <p:pic>
        <p:nvPicPr>
          <p:cNvPr id="6" name="Picture 5" descr="An illustration of an adult roman man wearing a robe and sandals.">
            <a:extLst>
              <a:ext uri="{FF2B5EF4-FFF2-40B4-BE49-F238E27FC236}">
                <a16:creationId xmlns:a16="http://schemas.microsoft.com/office/drawing/2014/main" id="{CB055F13-D1DD-010F-1A25-F19C2083AD2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73749" y="3378393"/>
            <a:ext cx="1747193" cy="4665477"/>
          </a:xfrm>
          <a:prstGeom prst="rect">
            <a:avLst/>
          </a:prstGeom>
        </p:spPr>
      </p:pic>
      <p:pic>
        <p:nvPicPr>
          <p:cNvPr id="11" name="Picture 10">
            <a:extLst>
              <a:ext uri="{FF2B5EF4-FFF2-40B4-BE49-F238E27FC236}">
                <a16:creationId xmlns:a16="http://schemas.microsoft.com/office/drawing/2014/main" id="{FD6F7C4E-EEC1-C65D-C45F-894E4067B2FA}"/>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734261" y="5318877"/>
            <a:ext cx="1457738" cy="1539123"/>
          </a:xfrm>
          <a:prstGeom prst="rect">
            <a:avLst/>
          </a:prstGeom>
        </p:spPr>
      </p:pic>
    </p:spTree>
    <p:extLst>
      <p:ext uri="{BB962C8B-B14F-4D97-AF65-F5344CB8AC3E}">
        <p14:creationId xmlns:p14="http://schemas.microsoft.com/office/powerpoint/2010/main" val="30989069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fade">
                                      <p:cBhvr>
                                        <p:cTn id="14" dur="500"/>
                                        <p:tgtEl>
                                          <p:spTgt spid="12">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 presetClass="entr" presetSubtype="4" decel="5000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000" fill="hold"/>
                                        <p:tgtEl>
                                          <p:spTgt spid="6"/>
                                        </p:tgtEl>
                                        <p:attrNameLst>
                                          <p:attrName>ppt_x</p:attrName>
                                        </p:attrNameLst>
                                      </p:cBhvr>
                                      <p:tavLst>
                                        <p:tav tm="0">
                                          <p:val>
                                            <p:strVal val="#ppt_x"/>
                                          </p:val>
                                        </p:tav>
                                        <p:tav tm="100000">
                                          <p:val>
                                            <p:strVal val="#ppt_x"/>
                                          </p:val>
                                        </p:tav>
                                      </p:tavLst>
                                    </p:anim>
                                    <p:anim calcmode="lin" valueType="num">
                                      <p:cBhvr additive="base">
                                        <p:cTn id="23" dur="10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FF6BAA-E942-E7EB-3E0F-B903EA3303BF}"/>
              </a:ext>
            </a:extLst>
          </p:cNvPr>
          <p:cNvSpPr>
            <a:spLocks noGrp="1"/>
          </p:cNvSpPr>
          <p:nvPr>
            <p:ph type="ctrTitle"/>
          </p:nvPr>
        </p:nvSpPr>
        <p:spPr>
          <a:xfrm>
            <a:off x="1524000" y="-1085678"/>
            <a:ext cx="9144000" cy="949391"/>
          </a:xfrm>
        </p:spPr>
        <p:txBody>
          <a:bodyPr/>
          <a:lstStyle/>
          <a:p>
            <a:r>
              <a:rPr lang="en-US" dirty="0"/>
              <a:t>New invaders</a:t>
            </a:r>
          </a:p>
        </p:txBody>
      </p:sp>
      <p:sp>
        <p:nvSpPr>
          <p:cNvPr id="2" name="Title 1">
            <a:extLst>
              <a:ext uri="{FF2B5EF4-FFF2-40B4-BE49-F238E27FC236}">
                <a16:creationId xmlns:a16="http://schemas.microsoft.com/office/drawing/2014/main" id="{B70EDD93-9288-5C40-6DFD-22E1CB6BF7CE}"/>
              </a:ext>
            </a:extLst>
          </p:cNvPr>
          <p:cNvSpPr txBox="1">
            <a:spLocks/>
          </p:cNvSpPr>
          <p:nvPr/>
        </p:nvSpPr>
        <p:spPr>
          <a:xfrm>
            <a:off x="494269" y="496945"/>
            <a:ext cx="8845674"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New Invaders</a:t>
            </a:r>
          </a:p>
        </p:txBody>
      </p:sp>
      <p:pic>
        <p:nvPicPr>
          <p:cNvPr id="13" name="Picture 12" descr="A map of Britain with seven areas highlighted over what is mostly England today. Northumbria is located in the north. Mercia is the largest part: located over the central part of England. East Anglia is to the right of Mercia on the east coast. Essex is below East Anglia. Kent is to the south east, under Essex. Sussex is to the south. And Wessex is south west, under Mercia, with Essex, Kent, and Sussex on its right side.">
            <a:extLst>
              <a:ext uri="{FF2B5EF4-FFF2-40B4-BE49-F238E27FC236}">
                <a16:creationId xmlns:a16="http://schemas.microsoft.com/office/drawing/2014/main" id="{8C5EB267-538A-0D11-5219-5AE744B244D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92" b="-1"/>
          <a:stretch/>
        </p:blipFill>
        <p:spPr>
          <a:xfrm rot="222408">
            <a:off x="361742" y="992222"/>
            <a:ext cx="4062381" cy="5489597"/>
          </a:xfrm>
          <a:prstGeom prst="rect">
            <a:avLst/>
          </a:prstGeom>
        </p:spPr>
      </p:pic>
      <p:pic>
        <p:nvPicPr>
          <p:cNvPr id="15" name="Picture 14" descr="An illustration of an Anglo-Saxon warror with a helmet, sword and shield.">
            <a:extLst>
              <a:ext uri="{FF2B5EF4-FFF2-40B4-BE49-F238E27FC236}">
                <a16:creationId xmlns:a16="http://schemas.microsoft.com/office/drawing/2014/main" id="{9BF3D9BA-4AEC-6522-A8FE-FFF9C54020A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56"/>
          <a:stretch/>
        </p:blipFill>
        <p:spPr>
          <a:xfrm>
            <a:off x="3873483" y="2444251"/>
            <a:ext cx="2528207" cy="4842964"/>
          </a:xfrm>
          <a:prstGeom prst="rect">
            <a:avLst/>
          </a:prstGeom>
        </p:spPr>
      </p:pic>
      <p:sp>
        <p:nvSpPr>
          <p:cNvPr id="12" name="TextBox 11">
            <a:extLst>
              <a:ext uri="{FF2B5EF4-FFF2-40B4-BE49-F238E27FC236}">
                <a16:creationId xmlns:a16="http://schemas.microsoft.com/office/drawing/2014/main" id="{6299D517-35D7-B59D-6EAB-5ED243F72ED7}"/>
              </a:ext>
            </a:extLst>
          </p:cNvPr>
          <p:cNvSpPr txBox="1"/>
          <p:nvPr/>
        </p:nvSpPr>
        <p:spPr>
          <a:xfrm>
            <a:off x="6517249" y="526695"/>
            <a:ext cx="5180482" cy="3373359"/>
          </a:xfrm>
          <a:prstGeom prst="rect">
            <a:avLst/>
          </a:prstGeom>
          <a:noFill/>
        </p:spPr>
        <p:txBody>
          <a:bodyPr wrap="square">
            <a:spAutoFit/>
          </a:bodyPr>
          <a:lstStyle/>
          <a:p>
            <a:pPr>
              <a:lnSpc>
                <a:spcPct val="150000"/>
              </a:lnSpc>
            </a:pPr>
            <a:r>
              <a:rPr lang="en-GB" dirty="0">
                <a:latin typeface="Linkpen 17a Print" panose="03050602060000000000" pitchFamily="66" charset="77"/>
              </a:rPr>
              <a:t>Soon after the Roman withdrawal, The Angles, Saxons and Jutes arrived in Britain from what are now Denmark and Germany.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Over the next couple of hundred years, they established the Anglo-Saxon kingdoms. There were seven main kingdoms: Northumbria, Mercia, East Anglia, Essex, Kent, Sussex and Wessex.</a:t>
            </a:r>
          </a:p>
        </p:txBody>
      </p:sp>
      <p:sp>
        <p:nvSpPr>
          <p:cNvPr id="8" name="TextBox 7">
            <a:extLst>
              <a:ext uri="{FF2B5EF4-FFF2-40B4-BE49-F238E27FC236}">
                <a16:creationId xmlns:a16="http://schemas.microsoft.com/office/drawing/2014/main" id="{5D68B6F8-FD37-F04F-2361-53C493321A1D}"/>
              </a:ext>
            </a:extLst>
          </p:cNvPr>
          <p:cNvSpPr txBox="1"/>
          <p:nvPr/>
        </p:nvSpPr>
        <p:spPr>
          <a:xfrm>
            <a:off x="5487518" y="5377198"/>
            <a:ext cx="5180482" cy="954107"/>
          </a:xfrm>
          <a:prstGeom prst="rect">
            <a:avLst/>
          </a:prstGeom>
          <a:noFill/>
        </p:spPr>
        <p:txBody>
          <a:bodyPr wrap="square">
            <a:spAutoFit/>
          </a:bodyPr>
          <a:lstStyle/>
          <a:p>
            <a:pPr algn="ctr"/>
            <a:r>
              <a:rPr lang="en-GB" sz="2800" dirty="0">
                <a:solidFill>
                  <a:srgbClr val="FAB721"/>
                </a:solidFill>
                <a:latin typeface="Superclarendon Rg" panose="02000505080000020003" pitchFamily="2" charset="77"/>
              </a:rPr>
              <a:t>Which kingdom was Derby located in?</a:t>
            </a:r>
          </a:p>
        </p:txBody>
      </p:sp>
      <p:pic>
        <p:nvPicPr>
          <p:cNvPr id="11" name="Picture 10">
            <a:extLst>
              <a:ext uri="{FF2B5EF4-FFF2-40B4-BE49-F238E27FC236}">
                <a16:creationId xmlns:a16="http://schemas.microsoft.com/office/drawing/2014/main" id="{FD6F7C4E-EEC1-C65D-C45F-894E4067B2FA}"/>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34261" y="5318877"/>
            <a:ext cx="1457738" cy="1539123"/>
          </a:xfrm>
          <a:prstGeom prst="rect">
            <a:avLst/>
          </a:prstGeom>
        </p:spPr>
      </p:pic>
    </p:spTree>
    <p:extLst>
      <p:ext uri="{BB962C8B-B14F-4D97-AF65-F5344CB8AC3E}">
        <p14:creationId xmlns:p14="http://schemas.microsoft.com/office/powerpoint/2010/main" val="28697689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000"/>
                            </p:stCondLst>
                            <p:childTnLst>
                              <p:par>
                                <p:cTn id="13" presetID="55"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strVal val="#ppt_w*0.70"/>
                                          </p:val>
                                        </p:tav>
                                        <p:tav tm="100000">
                                          <p:val>
                                            <p:strVal val="#ppt_w"/>
                                          </p:val>
                                        </p:tav>
                                      </p:tavLst>
                                    </p:anim>
                                    <p:anim calcmode="lin" valueType="num">
                                      <p:cBhvr>
                                        <p:cTn id="16" dur="1000" fill="hold"/>
                                        <p:tgtEl>
                                          <p:spTgt spid="13"/>
                                        </p:tgtEl>
                                        <p:attrNameLst>
                                          <p:attrName>ppt_h</p:attrName>
                                        </p:attrNameLst>
                                      </p:cBhvr>
                                      <p:tavLst>
                                        <p:tav tm="0">
                                          <p:val>
                                            <p:strVal val="#ppt_h"/>
                                          </p:val>
                                        </p:tav>
                                        <p:tav tm="100000">
                                          <p:val>
                                            <p:strVal val="#ppt_h"/>
                                          </p:val>
                                        </p:tav>
                                      </p:tavLst>
                                    </p:anim>
                                    <p:animEffect transition="in" filter="fade">
                                      <p:cBhvr>
                                        <p:cTn id="17" dur="1000"/>
                                        <p:tgtEl>
                                          <p:spTgt spid="13"/>
                                        </p:tgtEl>
                                      </p:cBhvr>
                                    </p:animEffect>
                                  </p:childTnLst>
                                </p:cTn>
                              </p:par>
                            </p:childTnLst>
                          </p:cTn>
                        </p:par>
                        <p:par>
                          <p:cTn id="18" fill="hold">
                            <p:stCondLst>
                              <p:cond delay="2000"/>
                            </p:stCondLst>
                            <p:childTnLst>
                              <p:par>
                                <p:cTn id="19" presetID="2" presetClass="entr" presetSubtype="4" decel="50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1000" fill="hold"/>
                                        <p:tgtEl>
                                          <p:spTgt spid="15"/>
                                        </p:tgtEl>
                                        <p:attrNameLst>
                                          <p:attrName>ppt_x</p:attrName>
                                        </p:attrNameLst>
                                      </p:cBhvr>
                                      <p:tavLst>
                                        <p:tav tm="0">
                                          <p:val>
                                            <p:strVal val="#ppt_x"/>
                                          </p:val>
                                        </p:tav>
                                        <p:tav tm="100000">
                                          <p:val>
                                            <p:strVal val="#ppt_x"/>
                                          </p:val>
                                        </p:tav>
                                      </p:tavLst>
                                    </p:anim>
                                    <p:anim calcmode="lin" valueType="num">
                                      <p:cBhvr additive="base">
                                        <p:cTn id="22" dur="1000" fill="hold"/>
                                        <p:tgtEl>
                                          <p:spTgt spid="15"/>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12">
                                            <p:txEl>
                                              <p:pRg st="2" end="2"/>
                                            </p:txEl>
                                          </p:spTgt>
                                        </p:tgtEl>
                                        <p:attrNameLst>
                                          <p:attrName>style.visibility</p:attrName>
                                        </p:attrNameLst>
                                      </p:cBhvr>
                                      <p:to>
                                        <p:strVal val="visible"/>
                                      </p:to>
                                    </p:set>
                                    <p:animEffect transition="in" filter="fade">
                                      <p:cBhvr>
                                        <p:cTn id="26" dur="500"/>
                                        <p:tgtEl>
                                          <p:spTgt spid="12">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uiExpand="1" build="allAtOnce"/>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7FF6BAA-E942-E7EB-3E0F-B903EA3303BF}"/>
              </a:ext>
            </a:extLst>
          </p:cNvPr>
          <p:cNvSpPr>
            <a:spLocks noGrp="1"/>
          </p:cNvSpPr>
          <p:nvPr>
            <p:ph type="ctrTitle"/>
          </p:nvPr>
        </p:nvSpPr>
        <p:spPr>
          <a:xfrm>
            <a:off x="1524000" y="-1085678"/>
            <a:ext cx="9144000" cy="949391"/>
          </a:xfrm>
        </p:spPr>
        <p:txBody>
          <a:bodyPr/>
          <a:lstStyle/>
          <a:p>
            <a:r>
              <a:rPr lang="en-US" dirty="0"/>
              <a:t>Viking raid </a:t>
            </a:r>
          </a:p>
        </p:txBody>
      </p:sp>
      <p:pic>
        <p:nvPicPr>
          <p:cNvPr id="4" name="Picture 3" descr="An illustration of a monk in a black robe.">
            <a:extLst>
              <a:ext uri="{FF2B5EF4-FFF2-40B4-BE49-F238E27FC236}">
                <a16:creationId xmlns:a16="http://schemas.microsoft.com/office/drawing/2014/main" id="{99B00BA6-657B-C857-5DCF-8F2572FD8E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3482" y="508485"/>
            <a:ext cx="2280838" cy="5556405"/>
          </a:xfrm>
          <a:prstGeom prst="rect">
            <a:avLst/>
          </a:prstGeom>
        </p:spPr>
      </p:pic>
      <p:sp>
        <p:nvSpPr>
          <p:cNvPr id="12" name="TextBox 11">
            <a:extLst>
              <a:ext uri="{FF2B5EF4-FFF2-40B4-BE49-F238E27FC236}">
                <a16:creationId xmlns:a16="http://schemas.microsoft.com/office/drawing/2014/main" id="{6299D517-35D7-B59D-6EAB-5ED243F72ED7}"/>
              </a:ext>
            </a:extLst>
          </p:cNvPr>
          <p:cNvSpPr txBox="1"/>
          <p:nvPr/>
        </p:nvSpPr>
        <p:spPr>
          <a:xfrm>
            <a:off x="2474455" y="764844"/>
            <a:ext cx="7303113" cy="5043688"/>
          </a:xfrm>
          <a:prstGeom prst="rect">
            <a:avLst/>
          </a:prstGeom>
          <a:noFill/>
        </p:spPr>
        <p:txBody>
          <a:bodyPr wrap="square">
            <a:spAutoFit/>
          </a:bodyPr>
          <a:lstStyle/>
          <a:p>
            <a:pPr>
              <a:lnSpc>
                <a:spcPct val="150000"/>
              </a:lnSpc>
            </a:pPr>
            <a:r>
              <a:rPr lang="en-GB" dirty="0">
                <a:latin typeface="Linkpen 17a Print" panose="03050602060000000000" pitchFamily="66" charset="77"/>
              </a:rPr>
              <a:t>In AD 793, the first recorded Viking raid occurred at Lindisfarne monastery on the north-eastern coast of England.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Vikings were from Scandinavia (Norway, Sweden and Denmark) and came to Britain to explore, wage war, trade and start settlements of their own. At first, they would come on regular raids before returning home again.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Gradually, the Viking raiders began to stay on land that they seized in the north and east of England.</a:t>
            </a:r>
          </a:p>
        </p:txBody>
      </p:sp>
      <p:pic>
        <p:nvPicPr>
          <p:cNvPr id="6" name="Picture 5" descr="An illustration of a Viking with a metal helmet, chainmail, and an axe on his belt.">
            <a:extLst>
              <a:ext uri="{FF2B5EF4-FFF2-40B4-BE49-F238E27FC236}">
                <a16:creationId xmlns:a16="http://schemas.microsoft.com/office/drawing/2014/main" id="{1879C5C0-4395-7A0B-AE75-D0B2C5CCB63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9567190" y="508486"/>
            <a:ext cx="2474701" cy="5556404"/>
          </a:xfrm>
          <a:prstGeom prst="rect">
            <a:avLst/>
          </a:prstGeom>
        </p:spPr>
      </p:pic>
      <p:pic>
        <p:nvPicPr>
          <p:cNvPr id="11" name="Picture 10">
            <a:extLst>
              <a:ext uri="{FF2B5EF4-FFF2-40B4-BE49-F238E27FC236}">
                <a16:creationId xmlns:a16="http://schemas.microsoft.com/office/drawing/2014/main" id="{FD6F7C4E-EEC1-C65D-C45F-894E4067B2FA}"/>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34261" y="5318877"/>
            <a:ext cx="1457738" cy="1539123"/>
          </a:xfrm>
          <a:prstGeom prst="rect">
            <a:avLst/>
          </a:prstGeom>
        </p:spPr>
      </p:pic>
    </p:spTree>
    <p:extLst>
      <p:ext uri="{BB962C8B-B14F-4D97-AF65-F5344CB8AC3E}">
        <p14:creationId xmlns:p14="http://schemas.microsoft.com/office/powerpoint/2010/main" val="29709215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fade">
                                      <p:cBhvr>
                                        <p:cTn id="19" dur="500"/>
                                        <p:tgtEl>
                                          <p:spTgt spid="12">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fade">
                                      <p:cBhvr>
                                        <p:cTn id="23"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342</TotalTime>
  <Words>1213</Words>
  <Application>Microsoft Office PowerPoint</Application>
  <PresentationFormat>Widescreen</PresentationFormat>
  <Paragraphs>118</Paragraphs>
  <Slides>14</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Superclarendon</vt:lpstr>
      <vt:lpstr>Calibri</vt:lpstr>
      <vt:lpstr>Linkpen 17a Print</vt:lpstr>
      <vt:lpstr>Calibri Light</vt:lpstr>
      <vt:lpstr>Superclarendon Rg</vt:lpstr>
      <vt:lpstr>Aptos</vt:lpstr>
      <vt:lpstr>Office Theme</vt:lpstr>
      <vt:lpstr>Early Settlers in Derby</vt:lpstr>
      <vt:lpstr>Romans in Britain</vt:lpstr>
      <vt:lpstr>Roman Discoveries</vt:lpstr>
      <vt:lpstr>Derventio Fort</vt:lpstr>
      <vt:lpstr>Pottery</vt:lpstr>
      <vt:lpstr>Links to the Roman past</vt:lpstr>
      <vt:lpstr>Roman withdrawal</vt:lpstr>
      <vt:lpstr>New invaders</vt:lpstr>
      <vt:lpstr>Viking raid </vt:lpstr>
      <vt:lpstr>Derby gains its name</vt:lpstr>
      <vt:lpstr>Danelaw</vt:lpstr>
      <vt:lpstr>Domesday book</vt:lpstr>
      <vt:lpstr>Domesday book part 2</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31</cp:revision>
  <dcterms:created xsi:type="dcterms:W3CDTF">2022-12-09T08:02:53Z</dcterms:created>
  <dcterms:modified xsi:type="dcterms:W3CDTF">2024-07-29T13:06:27Z</dcterms:modified>
</cp:coreProperties>
</file>