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2"/>
  </p:notesMasterIdLst>
  <p:sldIdLst>
    <p:sldId id="256" r:id="rId2"/>
    <p:sldId id="259" r:id="rId3"/>
    <p:sldId id="260" r:id="rId4"/>
    <p:sldId id="261"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9" r:id="rId20"/>
    <p:sldId id="277" r:id="rId21"/>
    <p:sldId id="278" r:id="rId22"/>
    <p:sldId id="280" r:id="rId23"/>
    <p:sldId id="281" r:id="rId24"/>
    <p:sldId id="282" r:id="rId25"/>
    <p:sldId id="283" r:id="rId26"/>
    <p:sldId id="284" r:id="rId27"/>
    <p:sldId id="285" r:id="rId28"/>
    <p:sldId id="286" r:id="rId29"/>
    <p:sldId id="287" r:id="rId30"/>
    <p:sldId id="288" r:id="rId31"/>
  </p:sldIdLst>
  <p:sldSz cx="12192000" cy="6858000"/>
  <p:notesSz cx="6858000" cy="9144000"/>
  <p:embeddedFontLst>
    <p:embeddedFont>
      <p:font typeface="Aptos" panose="020B0004020202020204" pitchFamily="34" charset="0"/>
      <p:regular r:id="rId33"/>
      <p:bold r:id="rId34"/>
      <p:italic r:id="rId35"/>
      <p:boldItalic r:id="rId36"/>
    </p:embeddedFon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Nunito" panose="00000500000000000000" pitchFamily="2" charset="0"/>
      <p:regular r:id="rId43"/>
      <p:bold r:id="rId44"/>
      <p:italic r:id="rId45"/>
      <p:boldItalic r:id="rId46"/>
    </p:embeddedFont>
    <p:embeddedFont>
      <p:font typeface="Superclarendon Rg" panose="02060605060000020003" pitchFamily="18" charset="0"/>
      <p:regular r:id="rId47"/>
      <p:bold r:id="rId48"/>
      <p:italic r:id="rId49"/>
      <p:bold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FF5354"/>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FA9816-C73C-472F-97B2-1FE92E938665}" v="35" dt="2024-10-01T12:10:58.0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85"/>
    <p:restoredTop sz="96300"/>
  </p:normalViewPr>
  <p:slideViewPr>
    <p:cSldViewPr snapToGrid="0">
      <p:cViewPr varScale="1">
        <p:scale>
          <a:sx n="105" d="100"/>
          <a:sy n="105" d="100"/>
        </p:scale>
        <p:origin x="1356"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07FA9816-C73C-472F-97B2-1FE92E938665}"/>
    <pc:docChg chg="undo custSel modSld">
      <pc:chgData name="McHarg, Catherine" userId="88b8f76c-9ae3-4745-88eb-fe0667a22af5" providerId="ADAL" clId="{07FA9816-C73C-472F-97B2-1FE92E938665}" dt="2024-10-01T12:10:58.092" v="73" actId="20577"/>
      <pc:docMkLst>
        <pc:docMk/>
      </pc:docMkLst>
      <pc:sldChg chg="modSp mod">
        <pc:chgData name="McHarg, Catherine" userId="88b8f76c-9ae3-4745-88eb-fe0667a22af5" providerId="ADAL" clId="{07FA9816-C73C-472F-97B2-1FE92E938665}" dt="2024-10-01T11:53:56.657" v="0" actId="14100"/>
        <pc:sldMkLst>
          <pc:docMk/>
          <pc:sldMk cId="1267825540" sldId="263"/>
        </pc:sldMkLst>
        <pc:spChg chg="mod">
          <ac:chgData name="McHarg, Catherine" userId="88b8f76c-9ae3-4745-88eb-fe0667a22af5" providerId="ADAL" clId="{07FA9816-C73C-472F-97B2-1FE92E938665}" dt="2024-10-01T11:53:56.657" v="0" actId="14100"/>
          <ac:spMkLst>
            <pc:docMk/>
            <pc:sldMk cId="1267825540" sldId="263"/>
            <ac:spMk id="8" creationId="{697A9F15-F363-A3BE-A263-81AF59D7C045}"/>
          </ac:spMkLst>
        </pc:spChg>
      </pc:sldChg>
      <pc:sldChg chg="modSp mod">
        <pc:chgData name="McHarg, Catherine" userId="88b8f76c-9ae3-4745-88eb-fe0667a22af5" providerId="ADAL" clId="{07FA9816-C73C-472F-97B2-1FE92E938665}" dt="2024-10-01T11:57:33.651" v="7" actId="1076"/>
        <pc:sldMkLst>
          <pc:docMk/>
          <pc:sldMk cId="2807796869" sldId="268"/>
        </pc:sldMkLst>
        <pc:spChg chg="mod">
          <ac:chgData name="McHarg, Catherine" userId="88b8f76c-9ae3-4745-88eb-fe0667a22af5" providerId="ADAL" clId="{07FA9816-C73C-472F-97B2-1FE92E938665}" dt="2024-10-01T11:56:43.425" v="4" actId="1076"/>
          <ac:spMkLst>
            <pc:docMk/>
            <pc:sldMk cId="2807796869" sldId="268"/>
            <ac:spMk id="3" creationId="{94F285BB-E89A-874A-D90B-8D18BF068130}"/>
          </ac:spMkLst>
        </pc:spChg>
        <pc:spChg chg="mod">
          <ac:chgData name="McHarg, Catherine" userId="88b8f76c-9ae3-4745-88eb-fe0667a22af5" providerId="ADAL" clId="{07FA9816-C73C-472F-97B2-1FE92E938665}" dt="2024-10-01T11:57:21.924" v="6" actId="14100"/>
          <ac:spMkLst>
            <pc:docMk/>
            <pc:sldMk cId="2807796869" sldId="268"/>
            <ac:spMk id="7" creationId="{FBAE4EA0-4595-0821-8A05-CE783522C1C0}"/>
          </ac:spMkLst>
        </pc:spChg>
        <pc:spChg chg="mod">
          <ac:chgData name="McHarg, Catherine" userId="88b8f76c-9ae3-4745-88eb-fe0667a22af5" providerId="ADAL" clId="{07FA9816-C73C-472F-97B2-1FE92E938665}" dt="2024-10-01T11:56:46.608" v="5" actId="6549"/>
          <ac:spMkLst>
            <pc:docMk/>
            <pc:sldMk cId="2807796869" sldId="268"/>
            <ac:spMk id="8" creationId="{697A9F15-F363-A3BE-A263-81AF59D7C045}"/>
          </ac:spMkLst>
        </pc:spChg>
        <pc:grpChg chg="mod">
          <ac:chgData name="McHarg, Catherine" userId="88b8f76c-9ae3-4745-88eb-fe0667a22af5" providerId="ADAL" clId="{07FA9816-C73C-472F-97B2-1FE92E938665}" dt="2024-10-01T11:57:33.651" v="7" actId="1076"/>
          <ac:grpSpMkLst>
            <pc:docMk/>
            <pc:sldMk cId="2807796869" sldId="268"/>
            <ac:grpSpMk id="12" creationId="{222CE0E7-F68E-762F-D778-55DE4DCB0610}"/>
          </ac:grpSpMkLst>
        </pc:grpChg>
      </pc:sldChg>
      <pc:sldChg chg="modSp modAnim">
        <pc:chgData name="McHarg, Catherine" userId="88b8f76c-9ae3-4745-88eb-fe0667a22af5" providerId="ADAL" clId="{07FA9816-C73C-472F-97B2-1FE92E938665}" dt="2024-10-01T11:59:59.874" v="30" actId="313"/>
        <pc:sldMkLst>
          <pc:docMk/>
          <pc:sldMk cId="697820642" sldId="270"/>
        </pc:sldMkLst>
        <pc:spChg chg="mod">
          <ac:chgData name="McHarg, Catherine" userId="88b8f76c-9ae3-4745-88eb-fe0667a22af5" providerId="ADAL" clId="{07FA9816-C73C-472F-97B2-1FE92E938665}" dt="2024-10-01T11:59:59.874" v="30" actId="313"/>
          <ac:spMkLst>
            <pc:docMk/>
            <pc:sldMk cId="697820642" sldId="270"/>
            <ac:spMk id="3" creationId="{94F285BB-E89A-874A-D90B-8D18BF068130}"/>
          </ac:spMkLst>
        </pc:spChg>
      </pc:sldChg>
      <pc:sldChg chg="modSp mod">
        <pc:chgData name="McHarg, Catherine" userId="88b8f76c-9ae3-4745-88eb-fe0667a22af5" providerId="ADAL" clId="{07FA9816-C73C-472F-97B2-1FE92E938665}" dt="2024-10-01T12:03:36.809" v="48" actId="1076"/>
        <pc:sldMkLst>
          <pc:docMk/>
          <pc:sldMk cId="185393277" sldId="274"/>
        </pc:sldMkLst>
        <pc:spChg chg="mod">
          <ac:chgData name="McHarg, Catherine" userId="88b8f76c-9ae3-4745-88eb-fe0667a22af5" providerId="ADAL" clId="{07FA9816-C73C-472F-97B2-1FE92E938665}" dt="2024-10-01T12:02:58.475" v="43" actId="14100"/>
          <ac:spMkLst>
            <pc:docMk/>
            <pc:sldMk cId="185393277" sldId="274"/>
            <ac:spMk id="4" creationId="{B563AE45-1BAE-F45C-03AE-FF4DBEE7420D}"/>
          </ac:spMkLst>
        </pc:spChg>
        <pc:spChg chg="mod">
          <ac:chgData name="McHarg, Catherine" userId="88b8f76c-9ae3-4745-88eb-fe0667a22af5" providerId="ADAL" clId="{07FA9816-C73C-472F-97B2-1FE92E938665}" dt="2024-10-01T12:03:02.592" v="44" actId="14100"/>
          <ac:spMkLst>
            <pc:docMk/>
            <pc:sldMk cId="185393277" sldId="274"/>
            <ac:spMk id="5" creationId="{782840A3-7DBD-E52C-8E7E-62A1F51E9E8E}"/>
          </ac:spMkLst>
        </pc:spChg>
        <pc:spChg chg="mod">
          <ac:chgData name="McHarg, Catherine" userId="88b8f76c-9ae3-4745-88eb-fe0667a22af5" providerId="ADAL" clId="{07FA9816-C73C-472F-97B2-1FE92E938665}" dt="2024-10-01T12:02:52.075" v="42" actId="14100"/>
          <ac:spMkLst>
            <pc:docMk/>
            <pc:sldMk cId="185393277" sldId="274"/>
            <ac:spMk id="6" creationId="{BD63AC9C-228F-46D9-91D7-5C0FEA6BA8DD}"/>
          </ac:spMkLst>
        </pc:spChg>
        <pc:spChg chg="mod">
          <ac:chgData name="McHarg, Catherine" userId="88b8f76c-9ae3-4745-88eb-fe0667a22af5" providerId="ADAL" clId="{07FA9816-C73C-472F-97B2-1FE92E938665}" dt="2024-10-01T12:03:36.809" v="48" actId="1076"/>
          <ac:spMkLst>
            <pc:docMk/>
            <pc:sldMk cId="185393277" sldId="274"/>
            <ac:spMk id="10" creationId="{76D5C6AF-365F-DC0E-E043-8C8D57C89D49}"/>
          </ac:spMkLst>
        </pc:spChg>
        <pc:grpChg chg="mod">
          <ac:chgData name="McHarg, Catherine" userId="88b8f76c-9ae3-4745-88eb-fe0667a22af5" providerId="ADAL" clId="{07FA9816-C73C-472F-97B2-1FE92E938665}" dt="2024-10-01T12:03:17.192" v="45" actId="1076"/>
          <ac:grpSpMkLst>
            <pc:docMk/>
            <pc:sldMk cId="185393277" sldId="274"/>
            <ac:grpSpMk id="7" creationId="{F88AF0FF-E7F1-DA68-BE8F-E7609562855A}"/>
          </ac:grpSpMkLst>
        </pc:grpChg>
        <pc:picChg chg="mod">
          <ac:chgData name="McHarg, Catherine" userId="88b8f76c-9ae3-4745-88eb-fe0667a22af5" providerId="ADAL" clId="{07FA9816-C73C-472F-97B2-1FE92E938665}" dt="2024-10-01T12:03:36.809" v="48" actId="1076"/>
          <ac:picMkLst>
            <pc:docMk/>
            <pc:sldMk cId="185393277" sldId="274"/>
            <ac:picMk id="12" creationId="{B0353E7E-3265-EF66-0538-BFAD70BF03F3}"/>
          </ac:picMkLst>
        </pc:picChg>
      </pc:sldChg>
      <pc:sldChg chg="modSp mod">
        <pc:chgData name="McHarg, Catherine" userId="88b8f76c-9ae3-4745-88eb-fe0667a22af5" providerId="ADAL" clId="{07FA9816-C73C-472F-97B2-1FE92E938665}" dt="2024-10-01T12:04:40.276" v="55" actId="1076"/>
        <pc:sldMkLst>
          <pc:docMk/>
          <pc:sldMk cId="326328459" sldId="275"/>
        </pc:sldMkLst>
        <pc:spChg chg="mod">
          <ac:chgData name="McHarg, Catherine" userId="88b8f76c-9ae3-4745-88eb-fe0667a22af5" providerId="ADAL" clId="{07FA9816-C73C-472F-97B2-1FE92E938665}" dt="2024-10-01T12:04:40.276" v="55" actId="1076"/>
          <ac:spMkLst>
            <pc:docMk/>
            <pc:sldMk cId="326328459" sldId="275"/>
            <ac:spMk id="4" creationId="{B563AE45-1BAE-F45C-03AE-FF4DBEE7420D}"/>
          </ac:spMkLst>
        </pc:spChg>
        <pc:spChg chg="mod">
          <ac:chgData name="McHarg, Catherine" userId="88b8f76c-9ae3-4745-88eb-fe0667a22af5" providerId="ADAL" clId="{07FA9816-C73C-472F-97B2-1FE92E938665}" dt="2024-10-01T12:04:30.875" v="54" actId="1076"/>
          <ac:spMkLst>
            <pc:docMk/>
            <pc:sldMk cId="326328459" sldId="275"/>
            <ac:spMk id="5" creationId="{782840A3-7DBD-E52C-8E7E-62A1F51E9E8E}"/>
          </ac:spMkLst>
        </pc:spChg>
        <pc:spChg chg="mod">
          <ac:chgData name="McHarg, Catherine" userId="88b8f76c-9ae3-4745-88eb-fe0667a22af5" providerId="ADAL" clId="{07FA9816-C73C-472F-97B2-1FE92E938665}" dt="2024-10-01T12:04:27.592" v="53" actId="1076"/>
          <ac:spMkLst>
            <pc:docMk/>
            <pc:sldMk cId="326328459" sldId="275"/>
            <ac:spMk id="6" creationId="{BD63AC9C-228F-46D9-91D7-5C0FEA6BA8DD}"/>
          </ac:spMkLst>
        </pc:spChg>
      </pc:sldChg>
      <pc:sldChg chg="modSp mod">
        <pc:chgData name="McHarg, Catherine" userId="88b8f76c-9ae3-4745-88eb-fe0667a22af5" providerId="ADAL" clId="{07FA9816-C73C-472F-97B2-1FE92E938665}" dt="2024-10-01T12:05:08.658" v="57" actId="1076"/>
        <pc:sldMkLst>
          <pc:docMk/>
          <pc:sldMk cId="2865105759" sldId="276"/>
        </pc:sldMkLst>
        <pc:spChg chg="mod">
          <ac:chgData name="McHarg, Catherine" userId="88b8f76c-9ae3-4745-88eb-fe0667a22af5" providerId="ADAL" clId="{07FA9816-C73C-472F-97B2-1FE92E938665}" dt="2024-10-01T12:05:08.658" v="57" actId="1076"/>
          <ac:spMkLst>
            <pc:docMk/>
            <pc:sldMk cId="2865105759" sldId="276"/>
            <ac:spMk id="3" creationId="{A383D8F0-A4D2-F994-EEE7-E38DDDAF7C03}"/>
          </ac:spMkLst>
        </pc:spChg>
      </pc:sldChg>
      <pc:sldChg chg="modSp">
        <pc:chgData name="McHarg, Catherine" userId="88b8f76c-9ae3-4745-88eb-fe0667a22af5" providerId="ADAL" clId="{07FA9816-C73C-472F-97B2-1FE92E938665}" dt="2024-10-01T12:05:43.242" v="58" actId="20577"/>
        <pc:sldMkLst>
          <pc:docMk/>
          <pc:sldMk cId="2643007367" sldId="278"/>
        </pc:sldMkLst>
        <pc:spChg chg="mod">
          <ac:chgData name="McHarg, Catherine" userId="88b8f76c-9ae3-4745-88eb-fe0667a22af5" providerId="ADAL" clId="{07FA9816-C73C-472F-97B2-1FE92E938665}" dt="2024-10-01T12:05:43.242" v="58" actId="20577"/>
          <ac:spMkLst>
            <pc:docMk/>
            <pc:sldMk cId="2643007367" sldId="278"/>
            <ac:spMk id="18" creationId="{70E22831-CEA3-9D8A-9218-5ADF9A428E38}"/>
          </ac:spMkLst>
        </pc:spChg>
      </pc:sldChg>
      <pc:sldChg chg="modSp mod">
        <pc:chgData name="McHarg, Catherine" userId="88b8f76c-9ae3-4745-88eb-fe0667a22af5" providerId="ADAL" clId="{07FA9816-C73C-472F-97B2-1FE92E938665}" dt="2024-10-01T12:06:46.076" v="60" actId="14100"/>
        <pc:sldMkLst>
          <pc:docMk/>
          <pc:sldMk cId="2997525628" sldId="281"/>
        </pc:sldMkLst>
        <pc:spChg chg="mod">
          <ac:chgData name="McHarg, Catherine" userId="88b8f76c-9ae3-4745-88eb-fe0667a22af5" providerId="ADAL" clId="{07FA9816-C73C-472F-97B2-1FE92E938665}" dt="2024-10-01T12:06:46.076" v="60" actId="14100"/>
          <ac:spMkLst>
            <pc:docMk/>
            <pc:sldMk cId="2997525628" sldId="281"/>
            <ac:spMk id="2" creationId="{ACF3978A-9BA8-84ED-9E2B-D0D662C8D328}"/>
          </ac:spMkLst>
        </pc:spChg>
        <pc:spChg chg="mod">
          <ac:chgData name="McHarg, Catherine" userId="88b8f76c-9ae3-4745-88eb-fe0667a22af5" providerId="ADAL" clId="{07FA9816-C73C-472F-97B2-1FE92E938665}" dt="2024-10-01T12:06:41.792" v="59" actId="14100"/>
          <ac:spMkLst>
            <pc:docMk/>
            <pc:sldMk cId="2997525628" sldId="281"/>
            <ac:spMk id="18" creationId="{70E22831-CEA3-9D8A-9218-5ADF9A428E38}"/>
          </ac:spMkLst>
        </pc:spChg>
      </pc:sldChg>
      <pc:sldChg chg="modSp mod">
        <pc:chgData name="McHarg, Catherine" userId="88b8f76c-9ae3-4745-88eb-fe0667a22af5" providerId="ADAL" clId="{07FA9816-C73C-472F-97B2-1FE92E938665}" dt="2024-10-01T12:08:43.676" v="68" actId="1076"/>
        <pc:sldMkLst>
          <pc:docMk/>
          <pc:sldMk cId="4010921817" sldId="283"/>
        </pc:sldMkLst>
        <pc:spChg chg="mod">
          <ac:chgData name="McHarg, Catherine" userId="88b8f76c-9ae3-4745-88eb-fe0667a22af5" providerId="ADAL" clId="{07FA9816-C73C-472F-97B2-1FE92E938665}" dt="2024-10-01T12:08:22.576" v="66" actId="6549"/>
          <ac:spMkLst>
            <pc:docMk/>
            <pc:sldMk cId="4010921817" sldId="283"/>
            <ac:spMk id="4" creationId="{290DB787-F3FA-EF55-7CBE-BA09EC865234}"/>
          </ac:spMkLst>
        </pc:spChg>
        <pc:spChg chg="mod">
          <ac:chgData name="McHarg, Catherine" userId="88b8f76c-9ae3-4745-88eb-fe0667a22af5" providerId="ADAL" clId="{07FA9816-C73C-472F-97B2-1FE92E938665}" dt="2024-10-01T12:08:13.942" v="63" actId="14100"/>
          <ac:spMkLst>
            <pc:docMk/>
            <pc:sldMk cId="4010921817" sldId="283"/>
            <ac:spMk id="5" creationId="{E6CCB12A-B390-701C-1D42-E532D89E01F8}"/>
          </ac:spMkLst>
        </pc:spChg>
        <pc:spChg chg="mod">
          <ac:chgData name="McHarg, Catherine" userId="88b8f76c-9ae3-4745-88eb-fe0667a22af5" providerId="ADAL" clId="{07FA9816-C73C-472F-97B2-1FE92E938665}" dt="2024-10-01T12:08:34.092" v="67" actId="14100"/>
          <ac:spMkLst>
            <pc:docMk/>
            <pc:sldMk cId="4010921817" sldId="283"/>
            <ac:spMk id="6" creationId="{6208E278-4F1B-67BD-ECD5-7A8267E47974}"/>
          </ac:spMkLst>
        </pc:spChg>
        <pc:picChg chg="mod">
          <ac:chgData name="McHarg, Catherine" userId="88b8f76c-9ae3-4745-88eb-fe0667a22af5" providerId="ADAL" clId="{07FA9816-C73C-472F-97B2-1FE92E938665}" dt="2024-10-01T12:08:43.676" v="68" actId="1076"/>
          <ac:picMkLst>
            <pc:docMk/>
            <pc:sldMk cId="4010921817" sldId="283"/>
            <ac:picMk id="10" creationId="{90F1C6BA-5DE3-6DC4-4DC5-DA5807BB15FE}"/>
          </ac:picMkLst>
        </pc:picChg>
      </pc:sldChg>
      <pc:sldChg chg="modSp mod">
        <pc:chgData name="McHarg, Catherine" userId="88b8f76c-9ae3-4745-88eb-fe0667a22af5" providerId="ADAL" clId="{07FA9816-C73C-472F-97B2-1FE92E938665}" dt="2024-10-01T12:10:58.092" v="73" actId="20577"/>
        <pc:sldMkLst>
          <pc:docMk/>
          <pc:sldMk cId="3154295168" sldId="286"/>
        </pc:sldMkLst>
        <pc:spChg chg="mod">
          <ac:chgData name="McHarg, Catherine" userId="88b8f76c-9ae3-4745-88eb-fe0667a22af5" providerId="ADAL" clId="{07FA9816-C73C-472F-97B2-1FE92E938665}" dt="2024-10-01T12:10:36.359" v="71" actId="14100"/>
          <ac:spMkLst>
            <pc:docMk/>
            <pc:sldMk cId="3154295168" sldId="286"/>
            <ac:spMk id="2" creationId="{C1DC3AD1-A817-7291-CDBF-519EFCAAECE1}"/>
          </ac:spMkLst>
        </pc:spChg>
        <pc:spChg chg="mod">
          <ac:chgData name="McHarg, Catherine" userId="88b8f76c-9ae3-4745-88eb-fe0667a22af5" providerId="ADAL" clId="{07FA9816-C73C-472F-97B2-1FE92E938665}" dt="2024-10-01T12:10:09.409" v="70" actId="20577"/>
          <ac:spMkLst>
            <pc:docMk/>
            <pc:sldMk cId="3154295168" sldId="286"/>
            <ac:spMk id="5" creationId="{2AC94019-F4B8-4FB7-1A4E-47C5EE1576E1}"/>
          </ac:spMkLst>
        </pc:spChg>
        <pc:spChg chg="mod">
          <ac:chgData name="McHarg, Catherine" userId="88b8f76c-9ae3-4745-88eb-fe0667a22af5" providerId="ADAL" clId="{07FA9816-C73C-472F-97B2-1FE92E938665}" dt="2024-10-01T12:10:58.092" v="73" actId="20577"/>
          <ac:spMkLst>
            <pc:docMk/>
            <pc:sldMk cId="3154295168" sldId="286"/>
            <ac:spMk id="6" creationId="{6208E278-4F1B-67BD-ECD5-7A8267E47974}"/>
          </ac:spMkLst>
        </pc:spChg>
        <pc:spChg chg="mod">
          <ac:chgData name="McHarg, Catherine" userId="88b8f76c-9ae3-4745-88eb-fe0667a22af5" providerId="ADAL" clId="{07FA9816-C73C-472F-97B2-1FE92E938665}" dt="2024-10-01T12:10:42.960" v="72" actId="14100"/>
          <ac:spMkLst>
            <pc:docMk/>
            <pc:sldMk cId="3154295168" sldId="286"/>
            <ac:spMk id="8" creationId="{4E646334-F1D1-C480-265C-51C11941784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10/1/2024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605624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148851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867545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965653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468421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756555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555548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498742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638409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548622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291481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729752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26475559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18780750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21140781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1451965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26</a:t>
            </a:fld>
            <a:endParaRPr lang="en-US"/>
          </a:p>
        </p:txBody>
      </p:sp>
    </p:spTree>
    <p:extLst>
      <p:ext uri="{BB962C8B-B14F-4D97-AF65-F5344CB8AC3E}">
        <p14:creationId xmlns:p14="http://schemas.microsoft.com/office/powerpoint/2010/main" val="2929027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27</a:t>
            </a:fld>
            <a:endParaRPr lang="en-US"/>
          </a:p>
        </p:txBody>
      </p:sp>
    </p:spTree>
    <p:extLst>
      <p:ext uri="{BB962C8B-B14F-4D97-AF65-F5344CB8AC3E}">
        <p14:creationId xmlns:p14="http://schemas.microsoft.com/office/powerpoint/2010/main" val="4156125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28</a:t>
            </a:fld>
            <a:endParaRPr lang="en-US"/>
          </a:p>
        </p:txBody>
      </p:sp>
    </p:spTree>
    <p:extLst>
      <p:ext uri="{BB962C8B-B14F-4D97-AF65-F5344CB8AC3E}">
        <p14:creationId xmlns:p14="http://schemas.microsoft.com/office/powerpoint/2010/main" val="34930944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29</a:t>
            </a:fld>
            <a:endParaRPr lang="en-US"/>
          </a:p>
        </p:txBody>
      </p:sp>
    </p:spTree>
    <p:extLst>
      <p:ext uri="{BB962C8B-B14F-4D97-AF65-F5344CB8AC3E}">
        <p14:creationId xmlns:p14="http://schemas.microsoft.com/office/powerpoint/2010/main" val="987296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30</a:t>
            </a:fld>
            <a:endParaRPr lang="en-US"/>
          </a:p>
        </p:txBody>
      </p:sp>
    </p:spTree>
    <p:extLst>
      <p:ext uri="{BB962C8B-B14F-4D97-AF65-F5344CB8AC3E}">
        <p14:creationId xmlns:p14="http://schemas.microsoft.com/office/powerpoint/2010/main" val="2130719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956797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580353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607654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911540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550656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899237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254874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9.jp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jpg"/></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5.jpg"/><Relationship Id="rId5" Type="http://schemas.openxmlformats.org/officeDocument/2006/relationships/image" Target="../media/image34.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jp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8.jpg"/><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0.jpe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2.png"/><Relationship Id="rId4" Type="http://schemas.openxmlformats.org/officeDocument/2006/relationships/image" Target="../media/image51.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953841-B4C5-CC7B-9F7D-6F78FA6CFE9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Birkenhead during the World Wars</a:t>
            </a:r>
          </a:p>
        </p:txBody>
      </p:sp>
      <p:pic>
        <p:nvPicPr>
          <p:cNvPr id="9" name="Picture 8" descr="Birkenhead during the World War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59000"/>
                    </a:schemeClr>
                  </a:glow>
                </a:effectLst>
                <a:latin typeface="Superclarendon Rg" panose="02000505080000020003" pitchFamily="2" charset="77"/>
              </a:rPr>
              <a:t>How did the World Wars impact Birkenhead?</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6D422954-E18B-3920-5960-98D87D8F433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Local Hero</a:t>
            </a:r>
          </a:p>
        </p:txBody>
      </p:sp>
      <p:sp>
        <p:nvSpPr>
          <p:cNvPr id="4" name="Title 1">
            <a:extLst>
              <a:ext uri="{FF2B5EF4-FFF2-40B4-BE49-F238E27FC236}">
                <a16:creationId xmlns:a16="http://schemas.microsoft.com/office/drawing/2014/main" id="{26148EEA-BDD2-01A9-B0F7-1073A21FB5FD}"/>
              </a:ext>
            </a:extLst>
          </p:cNvPr>
          <p:cNvSpPr txBox="1">
            <a:spLocks/>
          </p:cNvSpPr>
          <p:nvPr/>
        </p:nvSpPr>
        <p:spPr>
          <a:xfrm>
            <a:off x="566695" y="47734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Local Hero</a:t>
            </a:r>
          </a:p>
        </p:txBody>
      </p:sp>
      <p:sp>
        <p:nvSpPr>
          <p:cNvPr id="5" name="TextBox 4">
            <a:extLst>
              <a:ext uri="{FF2B5EF4-FFF2-40B4-BE49-F238E27FC236}">
                <a16:creationId xmlns:a16="http://schemas.microsoft.com/office/drawing/2014/main" id="{782840A3-7DBD-E52C-8E7E-62A1F51E9E8E}"/>
              </a:ext>
            </a:extLst>
          </p:cNvPr>
          <p:cNvSpPr txBox="1"/>
          <p:nvPr/>
        </p:nvSpPr>
        <p:spPr>
          <a:xfrm>
            <a:off x="566695" y="1287895"/>
            <a:ext cx="7762492"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Frederick Lister was an important person with strong ties to Birkenhead. Born in Manchester, he went to school in Tranmere before going on to serve in World War I. He was wounded and discharged from the army in 1916. </a:t>
            </a:r>
          </a:p>
        </p:txBody>
      </p:sp>
      <p:sp>
        <p:nvSpPr>
          <p:cNvPr id="8" name="TextBox 7">
            <a:extLst>
              <a:ext uri="{FF2B5EF4-FFF2-40B4-BE49-F238E27FC236}">
                <a16:creationId xmlns:a16="http://schemas.microsoft.com/office/drawing/2014/main" id="{697A9F15-F363-A3BE-A263-81AF59D7C045}"/>
              </a:ext>
            </a:extLst>
          </p:cNvPr>
          <p:cNvSpPr txBox="1"/>
          <p:nvPr/>
        </p:nvSpPr>
        <p:spPr>
          <a:xfrm>
            <a:off x="566695" y="2837032"/>
            <a:ext cx="7762492"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the war, Lister became the first chairman of the British Legion, a charity dedicated to supporting veterans and their families. This is the charity that runs the Poppy Appeal every November.</a:t>
            </a:r>
          </a:p>
        </p:txBody>
      </p:sp>
      <p:sp>
        <p:nvSpPr>
          <p:cNvPr id="3" name="TextBox 2">
            <a:extLst>
              <a:ext uri="{FF2B5EF4-FFF2-40B4-BE49-F238E27FC236}">
                <a16:creationId xmlns:a16="http://schemas.microsoft.com/office/drawing/2014/main" id="{94F285BB-E89A-874A-D90B-8D18BF068130}"/>
              </a:ext>
            </a:extLst>
          </p:cNvPr>
          <p:cNvSpPr txBox="1"/>
          <p:nvPr/>
        </p:nvSpPr>
        <p:spPr>
          <a:xfrm>
            <a:off x="566694" y="4285505"/>
            <a:ext cx="776249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His efforts helped improve the lives of countless ex-servicemen and women, ensuring they received the care and respect they deserved.</a:t>
            </a:r>
          </a:p>
        </p:txBody>
      </p:sp>
      <p:grpSp>
        <p:nvGrpSpPr>
          <p:cNvPr id="12" name="Group 11" descr="An old photograph of Frederick Lister. He wears a black suit and holds a newspaper. ">
            <a:extLst>
              <a:ext uri="{FF2B5EF4-FFF2-40B4-BE49-F238E27FC236}">
                <a16:creationId xmlns:a16="http://schemas.microsoft.com/office/drawing/2014/main" id="{222CE0E7-F68E-762F-D778-55DE4DCB0610}"/>
              </a:ext>
            </a:extLst>
          </p:cNvPr>
          <p:cNvGrpSpPr/>
          <p:nvPr/>
        </p:nvGrpSpPr>
        <p:grpSpPr>
          <a:xfrm>
            <a:off x="8429109" y="973255"/>
            <a:ext cx="3050684" cy="4269554"/>
            <a:chOff x="8429110" y="749227"/>
            <a:chExt cx="3050684" cy="4269554"/>
          </a:xfrm>
        </p:grpSpPr>
        <p:pic>
          <p:nvPicPr>
            <p:cNvPr id="6" name="Picture 5" descr="A person in a suit holding a paper&#10;&#10;Description automatically generated">
              <a:extLst>
                <a:ext uri="{FF2B5EF4-FFF2-40B4-BE49-F238E27FC236}">
                  <a16:creationId xmlns:a16="http://schemas.microsoft.com/office/drawing/2014/main" id="{4635C7E8-A46F-DE93-5412-30CEB18215F4}"/>
                </a:ext>
              </a:extLst>
            </p:cNvPr>
            <p:cNvPicPr>
              <a:picLocks noChangeAspect="1"/>
            </p:cNvPicPr>
            <p:nvPr/>
          </p:nvPicPr>
          <p:blipFill>
            <a:blip r:embed="rId4"/>
            <a:stretch>
              <a:fillRect/>
            </a:stretch>
          </p:blipFill>
          <p:spPr>
            <a:xfrm>
              <a:off x="8429110" y="822149"/>
              <a:ext cx="2978256" cy="4196632"/>
            </a:xfrm>
            <a:prstGeom prst="rect">
              <a:avLst/>
            </a:prstGeom>
            <a:ln w="22225">
              <a:solidFill>
                <a:schemeClr val="tx1"/>
              </a:solidFill>
            </a:ln>
          </p:spPr>
        </p:pic>
        <p:sp>
          <p:nvSpPr>
            <p:cNvPr id="11" name="TextBox 10">
              <a:extLst>
                <a:ext uri="{FF2B5EF4-FFF2-40B4-BE49-F238E27FC236}">
                  <a16:creationId xmlns:a16="http://schemas.microsoft.com/office/drawing/2014/main" id="{2EE6C2A7-BC8F-7B46-0D64-E009AF31F775}"/>
                </a:ext>
              </a:extLst>
            </p:cNvPr>
            <p:cNvSpPr txBox="1"/>
            <p:nvPr/>
          </p:nvSpPr>
          <p:spPr>
            <a:xfrm>
              <a:off x="10254337" y="749227"/>
              <a:ext cx="1225457" cy="215444"/>
            </a:xfrm>
            <a:prstGeom prst="rect">
              <a:avLst/>
            </a:prstGeom>
            <a:noFill/>
          </p:spPr>
          <p:txBody>
            <a:bodyPr wrap="square">
              <a:spAutoFit/>
            </a:bodyPr>
            <a:lstStyle/>
            <a:p>
              <a:r>
                <a:rPr lang="en-GB" sz="800" dirty="0">
                  <a:solidFill>
                    <a:schemeClr val="bg1">
                      <a:lumMod val="50000"/>
                    </a:schemeClr>
                  </a:solidFill>
                  <a:latin typeface="Nunito" panose="02000503000000000000" pitchFamily="2" charset="77"/>
                </a:rPr>
                <a:t>© Royal British Legion</a:t>
              </a:r>
            </a:p>
          </p:txBody>
        </p:sp>
      </p:grpSp>
      <p:sp>
        <p:nvSpPr>
          <p:cNvPr id="7" name="TextBox 6">
            <a:extLst>
              <a:ext uri="{FF2B5EF4-FFF2-40B4-BE49-F238E27FC236}">
                <a16:creationId xmlns:a16="http://schemas.microsoft.com/office/drawing/2014/main" id="{FBAE4EA0-4595-0821-8A05-CE783522C1C0}"/>
              </a:ext>
            </a:extLst>
          </p:cNvPr>
          <p:cNvSpPr txBox="1"/>
          <p:nvPr/>
        </p:nvSpPr>
        <p:spPr>
          <a:xfrm>
            <a:off x="566695" y="5242809"/>
            <a:ext cx="741601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Towards the end of his life, he was awarded a CBE and knighted making him Sir Thomas Frederick Lister CBE. He lived in Birkenhead until his death in 1966.</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280779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7892E5AE-1F34-2121-CEB4-83ECFCA7BE6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Back Home</a:t>
            </a:r>
          </a:p>
        </p:txBody>
      </p:sp>
      <p:sp>
        <p:nvSpPr>
          <p:cNvPr id="4" name="Title 1">
            <a:extLst>
              <a:ext uri="{FF2B5EF4-FFF2-40B4-BE49-F238E27FC236}">
                <a16:creationId xmlns:a16="http://schemas.microsoft.com/office/drawing/2014/main" id="{26148EEA-BDD2-01A9-B0F7-1073A21FB5FD}"/>
              </a:ext>
            </a:extLst>
          </p:cNvPr>
          <p:cNvSpPr txBox="1">
            <a:spLocks/>
          </p:cNvSpPr>
          <p:nvPr/>
        </p:nvSpPr>
        <p:spPr>
          <a:xfrm>
            <a:off x="490692" y="440102"/>
            <a:ext cx="3692009"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Back Home</a:t>
            </a:r>
          </a:p>
        </p:txBody>
      </p:sp>
      <p:pic>
        <p:nvPicPr>
          <p:cNvPr id="6" name="Picture 5" descr="A black and white photograph of a group of women moving bags of flour. They are wearing white dresses and hats. ">
            <a:extLst>
              <a:ext uri="{FF2B5EF4-FFF2-40B4-BE49-F238E27FC236}">
                <a16:creationId xmlns:a16="http://schemas.microsoft.com/office/drawing/2014/main" id="{72FECA4D-8148-6960-90F6-018482D30D8B}"/>
              </a:ext>
            </a:extLst>
          </p:cNvPr>
          <p:cNvPicPr>
            <a:picLocks noChangeAspect="1"/>
          </p:cNvPicPr>
          <p:nvPr/>
        </p:nvPicPr>
        <p:blipFill>
          <a:blip r:embed="rId4"/>
          <a:stretch>
            <a:fillRect/>
          </a:stretch>
        </p:blipFill>
        <p:spPr>
          <a:xfrm>
            <a:off x="566695" y="1327715"/>
            <a:ext cx="5182255" cy="3718268"/>
          </a:xfrm>
          <a:prstGeom prst="rect">
            <a:avLst/>
          </a:prstGeom>
          <a:ln w="22225">
            <a:solidFill>
              <a:schemeClr val="tx1"/>
            </a:solidFill>
          </a:ln>
        </p:spPr>
      </p:pic>
      <p:grpSp>
        <p:nvGrpSpPr>
          <p:cNvPr id="7" name="Group 6" descr="Female millers move sacks of flour at the flour mills of Jospeh Rank Limited in Birkenhead.&#10;">
            <a:extLst>
              <a:ext uri="{FF2B5EF4-FFF2-40B4-BE49-F238E27FC236}">
                <a16:creationId xmlns:a16="http://schemas.microsoft.com/office/drawing/2014/main" id="{A750A21C-0777-CA40-DA1E-77C586CAA9B4}"/>
              </a:ext>
            </a:extLst>
          </p:cNvPr>
          <p:cNvGrpSpPr/>
          <p:nvPr/>
        </p:nvGrpSpPr>
        <p:grpSpPr>
          <a:xfrm>
            <a:off x="566695" y="5139873"/>
            <a:ext cx="5272790" cy="711733"/>
            <a:chOff x="5036283" y="2417403"/>
            <a:chExt cx="5272790" cy="711733"/>
          </a:xfrm>
        </p:grpSpPr>
        <p:pic>
          <p:nvPicPr>
            <p:cNvPr id="9" name="Picture 8">
              <a:extLst>
                <a:ext uri="{FF2B5EF4-FFF2-40B4-BE49-F238E27FC236}">
                  <a16:creationId xmlns:a16="http://schemas.microsoft.com/office/drawing/2014/main" id="{3510E133-AFCB-2FB0-198D-82BE7AFBCAE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4985586" y="2483668"/>
              <a:ext cx="350267" cy="248874"/>
            </a:xfrm>
            <a:prstGeom prst="rect">
              <a:avLst/>
            </a:prstGeom>
          </p:spPr>
        </p:pic>
        <p:sp>
          <p:nvSpPr>
            <p:cNvPr id="10" name="TextBox 9">
              <a:extLst>
                <a:ext uri="{FF2B5EF4-FFF2-40B4-BE49-F238E27FC236}">
                  <a16:creationId xmlns:a16="http://schemas.microsoft.com/office/drawing/2014/main" id="{C8C64391-56CF-9CFE-915E-441D93FD63B6}"/>
                </a:ext>
              </a:extLst>
            </p:cNvPr>
            <p:cNvSpPr txBox="1"/>
            <p:nvPr/>
          </p:nvSpPr>
          <p:spPr>
            <a:xfrm>
              <a:off x="5276103" y="2417403"/>
              <a:ext cx="503297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Female millers move sacks of flour at the flour mills of Jospeh Rank Limited in Birkenhead.</a:t>
              </a:r>
            </a:p>
          </p:txBody>
        </p:sp>
      </p:grpSp>
      <p:sp>
        <p:nvSpPr>
          <p:cNvPr id="5" name="TextBox 4">
            <a:extLst>
              <a:ext uri="{FF2B5EF4-FFF2-40B4-BE49-F238E27FC236}">
                <a16:creationId xmlns:a16="http://schemas.microsoft.com/office/drawing/2014/main" id="{782840A3-7DBD-E52C-8E7E-62A1F51E9E8E}"/>
              </a:ext>
            </a:extLst>
          </p:cNvPr>
          <p:cNvSpPr txBox="1"/>
          <p:nvPr/>
        </p:nvSpPr>
        <p:spPr>
          <a:xfrm>
            <a:off x="6019997" y="1242878"/>
            <a:ext cx="56053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Whilst the men fought, the women of Birkenhead stepped up and took on important roles to support the war effort at home. </a:t>
            </a:r>
          </a:p>
        </p:txBody>
      </p:sp>
      <p:sp>
        <p:nvSpPr>
          <p:cNvPr id="8" name="TextBox 7">
            <a:extLst>
              <a:ext uri="{FF2B5EF4-FFF2-40B4-BE49-F238E27FC236}">
                <a16:creationId xmlns:a16="http://schemas.microsoft.com/office/drawing/2014/main" id="{697A9F15-F363-A3BE-A263-81AF59D7C045}"/>
              </a:ext>
            </a:extLst>
          </p:cNvPr>
          <p:cNvSpPr txBox="1"/>
          <p:nvPr/>
        </p:nvSpPr>
        <p:spPr>
          <a:xfrm>
            <a:off x="6019997" y="2629798"/>
            <a:ext cx="5605308"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worked as nurses and in local factories, producing ammunition, weapons, and other supplies needed by the soldiers. Women also took on jobs traditionally held by men, such as driving buses or working in factories and mills. </a:t>
            </a:r>
          </a:p>
        </p:txBody>
      </p:sp>
      <p:sp>
        <p:nvSpPr>
          <p:cNvPr id="3" name="TextBox 2">
            <a:extLst>
              <a:ext uri="{FF2B5EF4-FFF2-40B4-BE49-F238E27FC236}">
                <a16:creationId xmlns:a16="http://schemas.microsoft.com/office/drawing/2014/main" id="{94F285BB-E89A-874A-D90B-8D18BF068130}"/>
              </a:ext>
            </a:extLst>
          </p:cNvPr>
          <p:cNvSpPr txBox="1"/>
          <p:nvPr/>
        </p:nvSpPr>
        <p:spPr>
          <a:xfrm>
            <a:off x="6019997" y="4755382"/>
            <a:ext cx="5605308"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Their hard work and determination helped keep the country running smoothly during the challenging times of war.</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60507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DA259948-1FDE-7B7E-815C-0D27AA2BEE2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End of World War 1</a:t>
            </a:r>
          </a:p>
        </p:txBody>
      </p:sp>
      <p:grpSp>
        <p:nvGrpSpPr>
          <p:cNvPr id="10" name="Group 9" descr="The front page of the Daily Mail from marking the end of World War One. On it is written 'IT'S OVER! Joy and thanksgiving mark start of the Armistice on greatest day in our history.'">
            <a:extLst>
              <a:ext uri="{FF2B5EF4-FFF2-40B4-BE49-F238E27FC236}">
                <a16:creationId xmlns:a16="http://schemas.microsoft.com/office/drawing/2014/main" id="{1F1C9BC0-1C9D-10FA-86E3-82B51F2DCC8B}"/>
              </a:ext>
            </a:extLst>
          </p:cNvPr>
          <p:cNvGrpSpPr/>
          <p:nvPr/>
        </p:nvGrpSpPr>
        <p:grpSpPr>
          <a:xfrm>
            <a:off x="758059" y="514665"/>
            <a:ext cx="4366203" cy="5606455"/>
            <a:chOff x="758059" y="514665"/>
            <a:chExt cx="4366203" cy="5606455"/>
          </a:xfrm>
        </p:grpSpPr>
        <p:pic>
          <p:nvPicPr>
            <p:cNvPr id="8" name="Picture 7" descr="A newspaper with a newspaper and a newspaper with a newspaper and a newspaper with a newspaper and a newspaper with a newspaper and a newspaper with a newspaper and a newspaper with a newspaper and a newspaper with&#10;&#10;Description automatically generated">
              <a:extLst>
                <a:ext uri="{FF2B5EF4-FFF2-40B4-BE49-F238E27FC236}">
                  <a16:creationId xmlns:a16="http://schemas.microsoft.com/office/drawing/2014/main" id="{F349849F-8CEB-8FAC-AF22-23EC4B0EFC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6426" y="514665"/>
              <a:ext cx="4307836" cy="5606455"/>
            </a:xfrm>
            <a:prstGeom prst="rect">
              <a:avLst/>
            </a:prstGeom>
            <a:ln w="22225">
              <a:solidFill>
                <a:schemeClr val="tx1"/>
              </a:solidFill>
            </a:ln>
          </p:spPr>
        </p:pic>
        <p:sp>
          <p:nvSpPr>
            <p:cNvPr id="9" name="TextBox 8">
              <a:extLst>
                <a:ext uri="{FF2B5EF4-FFF2-40B4-BE49-F238E27FC236}">
                  <a16:creationId xmlns:a16="http://schemas.microsoft.com/office/drawing/2014/main" id="{699B04A1-D2D1-EB16-640E-717C7E2BD9FB}"/>
                </a:ext>
              </a:extLst>
            </p:cNvPr>
            <p:cNvSpPr txBox="1"/>
            <p:nvPr/>
          </p:nvSpPr>
          <p:spPr>
            <a:xfrm>
              <a:off x="758059" y="5905676"/>
              <a:ext cx="1034527"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a:t>
              </a:r>
              <a:r>
                <a:rPr lang="en-GB" sz="800" b="0" i="0" dirty="0" err="1">
                  <a:solidFill>
                    <a:schemeClr val="bg1">
                      <a:lumMod val="75000"/>
                    </a:schemeClr>
                  </a:solidFill>
                  <a:effectLst/>
                  <a:latin typeface="Nunito" panose="02000503000000000000" pitchFamily="2" charset="77"/>
                </a:rPr>
                <a:t>Alamy</a:t>
              </a:r>
              <a:r>
                <a:rPr lang="en-GB" sz="800" b="0" i="0" dirty="0">
                  <a:solidFill>
                    <a:schemeClr val="bg1">
                      <a:lumMod val="75000"/>
                    </a:schemeClr>
                  </a:solidFill>
                  <a:effectLst/>
                  <a:latin typeface="Nunito" panose="02000503000000000000" pitchFamily="2" charset="77"/>
                </a:rPr>
                <a:t> RD36MK</a:t>
              </a:r>
              <a:endParaRPr lang="en-GB" sz="800" dirty="0">
                <a:solidFill>
                  <a:schemeClr val="bg1">
                    <a:lumMod val="75000"/>
                  </a:schemeClr>
                </a:solidFill>
                <a:latin typeface="Nunito" panose="02000503000000000000" pitchFamily="2" charset="77"/>
              </a:endParaRPr>
            </a:p>
          </p:txBody>
        </p:sp>
      </p:grpSp>
      <p:sp>
        <p:nvSpPr>
          <p:cNvPr id="4" name="Title 1">
            <a:extLst>
              <a:ext uri="{FF2B5EF4-FFF2-40B4-BE49-F238E27FC236}">
                <a16:creationId xmlns:a16="http://schemas.microsoft.com/office/drawing/2014/main" id="{26148EEA-BDD2-01A9-B0F7-1073A21FB5FD}"/>
              </a:ext>
            </a:extLst>
          </p:cNvPr>
          <p:cNvSpPr txBox="1">
            <a:spLocks/>
          </p:cNvSpPr>
          <p:nvPr/>
        </p:nvSpPr>
        <p:spPr>
          <a:xfrm>
            <a:off x="5365032" y="1203701"/>
            <a:ext cx="43078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End of World War 1</a:t>
            </a:r>
          </a:p>
        </p:txBody>
      </p:sp>
      <p:sp>
        <p:nvSpPr>
          <p:cNvPr id="5" name="TextBox 4">
            <a:extLst>
              <a:ext uri="{FF2B5EF4-FFF2-40B4-BE49-F238E27FC236}">
                <a16:creationId xmlns:a16="http://schemas.microsoft.com/office/drawing/2014/main" id="{782840A3-7DBD-E52C-8E7E-62A1F51E9E8E}"/>
              </a:ext>
            </a:extLst>
          </p:cNvPr>
          <p:cNvSpPr txBox="1"/>
          <p:nvPr/>
        </p:nvSpPr>
        <p:spPr>
          <a:xfrm>
            <a:off x="5365033" y="2119325"/>
            <a:ext cx="617200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end of World War 1 was a significant moment that brought relief and hope for a better future. </a:t>
            </a:r>
          </a:p>
        </p:txBody>
      </p:sp>
      <p:sp>
        <p:nvSpPr>
          <p:cNvPr id="6" name="TextBox 5">
            <a:extLst>
              <a:ext uri="{FF2B5EF4-FFF2-40B4-BE49-F238E27FC236}">
                <a16:creationId xmlns:a16="http://schemas.microsoft.com/office/drawing/2014/main" id="{10525E62-D155-11C6-BDEF-740DDAE9BC48}"/>
              </a:ext>
            </a:extLst>
          </p:cNvPr>
          <p:cNvSpPr txBox="1"/>
          <p:nvPr/>
        </p:nvSpPr>
        <p:spPr>
          <a:xfrm>
            <a:off x="5365032" y="3095763"/>
            <a:ext cx="617200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After four long years of fighting, the war finally came to an end on November the 11th, 1918. </a:t>
            </a:r>
          </a:p>
        </p:txBody>
      </p:sp>
      <p:sp>
        <p:nvSpPr>
          <p:cNvPr id="3" name="TextBox 2">
            <a:extLst>
              <a:ext uri="{FF2B5EF4-FFF2-40B4-BE49-F238E27FC236}">
                <a16:creationId xmlns:a16="http://schemas.microsoft.com/office/drawing/2014/main" id="{94F285BB-E89A-874A-D90B-8D18BF068130}"/>
              </a:ext>
            </a:extLst>
          </p:cNvPr>
          <p:cNvSpPr txBox="1"/>
          <p:nvPr/>
        </p:nvSpPr>
        <p:spPr>
          <a:xfrm>
            <a:off x="5382555" y="4072201"/>
            <a:ext cx="6172003" cy="153144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date is now known and commemorated as Remembrance Day. </a:t>
            </a:r>
          </a:p>
          <a:p>
            <a:pPr>
              <a:lnSpc>
                <a:spcPct val="150000"/>
              </a:lnSpc>
            </a:pPr>
            <a:r>
              <a:rPr lang="en-GB" sz="1600" dirty="0">
                <a:latin typeface="Linkpen 17a Print" panose="03050602060000000000" pitchFamily="66" charset="77"/>
              </a:rPr>
              <a:t>It marked the agreement between the warring countries to stop fighting. People all over Birkenhead rejoiced and celebrated the </a:t>
            </a:r>
          </a:p>
          <a:p>
            <a:pPr>
              <a:lnSpc>
                <a:spcPct val="150000"/>
              </a:lnSpc>
            </a:pPr>
            <a:r>
              <a:rPr lang="en-GB" sz="1600" dirty="0">
                <a:latin typeface="Linkpen 17a Print" panose="03050602060000000000" pitchFamily="66" charset="77"/>
              </a:rPr>
              <a:t>end of the war.</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69782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169C0338-C401-AC6C-BB81-40132F5B7C2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Remembrance</a:t>
            </a:r>
          </a:p>
        </p:txBody>
      </p:sp>
      <p:sp>
        <p:nvSpPr>
          <p:cNvPr id="5" name="TextBox 4">
            <a:extLst>
              <a:ext uri="{FF2B5EF4-FFF2-40B4-BE49-F238E27FC236}">
                <a16:creationId xmlns:a16="http://schemas.microsoft.com/office/drawing/2014/main" id="{782840A3-7DBD-E52C-8E7E-62A1F51E9E8E}"/>
              </a:ext>
            </a:extLst>
          </p:cNvPr>
          <p:cNvSpPr txBox="1"/>
          <p:nvPr/>
        </p:nvSpPr>
        <p:spPr>
          <a:xfrm>
            <a:off x="732578" y="772306"/>
            <a:ext cx="5680195"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Today, we still remember and pay tribute to those soldiers who fought for our freedom during World War 1.</a:t>
            </a:r>
          </a:p>
        </p:txBody>
      </p:sp>
      <p:sp>
        <p:nvSpPr>
          <p:cNvPr id="6" name="TextBox 5">
            <a:extLst>
              <a:ext uri="{FF2B5EF4-FFF2-40B4-BE49-F238E27FC236}">
                <a16:creationId xmlns:a16="http://schemas.microsoft.com/office/drawing/2014/main" id="{10525E62-D155-11C6-BDEF-740DDAE9BC48}"/>
              </a:ext>
            </a:extLst>
          </p:cNvPr>
          <p:cNvSpPr txBox="1"/>
          <p:nvPr/>
        </p:nvSpPr>
        <p:spPr>
          <a:xfrm>
            <a:off x="732579" y="2225388"/>
            <a:ext cx="4572590"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We do this through Remembrance Day and other gestures such as maintaining monuments or places of rest, allowing people to have a place to pray, think and remember the past.</a:t>
            </a:r>
          </a:p>
        </p:txBody>
      </p:sp>
      <p:sp>
        <p:nvSpPr>
          <p:cNvPr id="3" name="TextBox 2">
            <a:extLst>
              <a:ext uri="{FF2B5EF4-FFF2-40B4-BE49-F238E27FC236}">
                <a16:creationId xmlns:a16="http://schemas.microsoft.com/office/drawing/2014/main" id="{61C8E1E9-C1A7-17DC-DB72-BB5D4F828213}"/>
              </a:ext>
            </a:extLst>
          </p:cNvPr>
          <p:cNvSpPr txBox="1"/>
          <p:nvPr/>
        </p:nvSpPr>
        <p:spPr>
          <a:xfrm>
            <a:off x="732577" y="4786467"/>
            <a:ext cx="466876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Birkenhead has its own war memorial in Hamilton Square opposite the Town Hall.</a:t>
            </a:r>
          </a:p>
        </p:txBody>
      </p:sp>
      <p:pic>
        <p:nvPicPr>
          <p:cNvPr id="9" name="Picture 8" descr="An illustration of a World War One solider, he wears a green uniform and helmet.">
            <a:extLst>
              <a:ext uri="{FF2B5EF4-FFF2-40B4-BE49-F238E27FC236}">
                <a16:creationId xmlns:a16="http://schemas.microsoft.com/office/drawing/2014/main" id="{F0AD2CF5-A075-E0C2-C772-EB70E49082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1298" y="2043620"/>
            <a:ext cx="2030670" cy="4814380"/>
          </a:xfrm>
          <a:prstGeom prst="rect">
            <a:avLst/>
          </a:prstGeom>
        </p:spPr>
      </p:pic>
      <p:grpSp>
        <p:nvGrpSpPr>
          <p:cNvPr id="8" name="Group 7" descr="A colour photograph of the Birkenhead war memorial in Hamilton Square. ">
            <a:extLst>
              <a:ext uri="{FF2B5EF4-FFF2-40B4-BE49-F238E27FC236}">
                <a16:creationId xmlns:a16="http://schemas.microsoft.com/office/drawing/2014/main" id="{899CFB04-6DD4-4F2C-ACFE-BBF324142EB4}"/>
              </a:ext>
            </a:extLst>
          </p:cNvPr>
          <p:cNvGrpSpPr/>
          <p:nvPr/>
        </p:nvGrpSpPr>
        <p:grpSpPr>
          <a:xfrm>
            <a:off x="6684378" y="516316"/>
            <a:ext cx="4699340" cy="5714095"/>
            <a:chOff x="6953062" y="549320"/>
            <a:chExt cx="4699340" cy="5714095"/>
          </a:xfrm>
        </p:grpSpPr>
        <p:pic>
          <p:nvPicPr>
            <p:cNvPr id="4" name="Picture 3" descr="A monument in a city&#10;&#10;Description automatically generated">
              <a:extLst>
                <a:ext uri="{FF2B5EF4-FFF2-40B4-BE49-F238E27FC236}">
                  <a16:creationId xmlns:a16="http://schemas.microsoft.com/office/drawing/2014/main" id="{B444BD6E-3F9E-6730-01D2-C8B52BCB51D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53062" y="594585"/>
              <a:ext cx="4572590" cy="5668830"/>
            </a:xfrm>
            <a:prstGeom prst="rect">
              <a:avLst/>
            </a:prstGeom>
            <a:ln w="22225">
              <a:solidFill>
                <a:schemeClr val="tx1"/>
              </a:solidFill>
            </a:ln>
          </p:spPr>
        </p:pic>
        <p:sp>
          <p:nvSpPr>
            <p:cNvPr id="7" name="TextBox 6">
              <a:extLst>
                <a:ext uri="{FF2B5EF4-FFF2-40B4-BE49-F238E27FC236}">
                  <a16:creationId xmlns:a16="http://schemas.microsoft.com/office/drawing/2014/main" id="{2E30C1C8-63CD-FD52-0774-8DC7DBCEA608}"/>
                </a:ext>
              </a:extLst>
            </p:cNvPr>
            <p:cNvSpPr txBox="1"/>
            <p:nvPr/>
          </p:nvSpPr>
          <p:spPr>
            <a:xfrm>
              <a:off x="9561052" y="549320"/>
              <a:ext cx="2091350"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Historic England ref: IOE01/11912/03</a:t>
              </a: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663203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2" presetClass="entr" presetSubtype="1" fill="hold" nodeType="afterEffect" p14:presetBounceEnd="50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50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67A6A790-5AFB-6FF1-4315-91E8C1E7E22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2</a:t>
            </a:r>
          </a:p>
        </p:txBody>
      </p:sp>
      <p:sp>
        <p:nvSpPr>
          <p:cNvPr id="5" name="TextBox 4">
            <a:extLst>
              <a:ext uri="{FF2B5EF4-FFF2-40B4-BE49-F238E27FC236}">
                <a16:creationId xmlns:a16="http://schemas.microsoft.com/office/drawing/2014/main" id="{782840A3-7DBD-E52C-8E7E-62A1F51E9E8E}"/>
              </a:ext>
            </a:extLst>
          </p:cNvPr>
          <p:cNvSpPr txBox="1"/>
          <p:nvPr/>
        </p:nvSpPr>
        <p:spPr>
          <a:xfrm>
            <a:off x="645080" y="665242"/>
            <a:ext cx="5752623"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Sadly, just over 20 years after the end of World War 1, a second brutal war began…</a:t>
            </a:r>
          </a:p>
        </p:txBody>
      </p:sp>
      <p:sp>
        <p:nvSpPr>
          <p:cNvPr id="6" name="TextBox 5">
            <a:extLst>
              <a:ext uri="{FF2B5EF4-FFF2-40B4-BE49-F238E27FC236}">
                <a16:creationId xmlns:a16="http://schemas.microsoft.com/office/drawing/2014/main" id="{10525E62-D155-11C6-BDEF-740DDAE9BC48}"/>
              </a:ext>
            </a:extLst>
          </p:cNvPr>
          <p:cNvSpPr txBox="1"/>
          <p:nvPr/>
        </p:nvSpPr>
        <p:spPr>
          <a:xfrm>
            <a:off x="645081" y="1588529"/>
            <a:ext cx="504194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World War 2 was a global conflict that took place from 1939 to 1945. </a:t>
            </a:r>
          </a:p>
        </p:txBody>
      </p:sp>
      <p:sp>
        <p:nvSpPr>
          <p:cNvPr id="3" name="TextBox 2">
            <a:extLst>
              <a:ext uri="{FF2B5EF4-FFF2-40B4-BE49-F238E27FC236}">
                <a16:creationId xmlns:a16="http://schemas.microsoft.com/office/drawing/2014/main" id="{50FCAFFD-F18A-5F08-A36F-40B3E4086E0B}"/>
              </a:ext>
            </a:extLst>
          </p:cNvPr>
          <p:cNvSpPr txBox="1"/>
          <p:nvPr/>
        </p:nvSpPr>
        <p:spPr>
          <a:xfrm>
            <a:off x="645081" y="2516891"/>
            <a:ext cx="535736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involved many countries around the world, including Britain. </a:t>
            </a:r>
          </a:p>
        </p:txBody>
      </p:sp>
      <p:sp>
        <p:nvSpPr>
          <p:cNvPr id="4" name="TextBox 3">
            <a:extLst>
              <a:ext uri="{FF2B5EF4-FFF2-40B4-BE49-F238E27FC236}">
                <a16:creationId xmlns:a16="http://schemas.microsoft.com/office/drawing/2014/main" id="{B03639CC-4140-306B-142D-D7A4CE2BF5E7}"/>
              </a:ext>
            </a:extLst>
          </p:cNvPr>
          <p:cNvSpPr txBox="1"/>
          <p:nvPr/>
        </p:nvSpPr>
        <p:spPr>
          <a:xfrm>
            <a:off x="645081" y="3449498"/>
            <a:ext cx="522164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war began when Germany, led by Adolf Hitler, invaded Poland in September 1939. </a:t>
            </a:r>
          </a:p>
        </p:txBody>
      </p:sp>
      <p:grpSp>
        <p:nvGrpSpPr>
          <p:cNvPr id="9" name="Group 8" descr="A black and white photograph of Adolf Hitler shouting into a microphone. ">
            <a:extLst>
              <a:ext uri="{FF2B5EF4-FFF2-40B4-BE49-F238E27FC236}">
                <a16:creationId xmlns:a16="http://schemas.microsoft.com/office/drawing/2014/main" id="{B13AAF2F-9829-1A3D-EF22-B63437260D06}"/>
              </a:ext>
            </a:extLst>
          </p:cNvPr>
          <p:cNvGrpSpPr/>
          <p:nvPr/>
        </p:nvGrpSpPr>
        <p:grpSpPr>
          <a:xfrm>
            <a:off x="6252926" y="737090"/>
            <a:ext cx="5093891" cy="3549416"/>
            <a:chOff x="6309544" y="539176"/>
            <a:chExt cx="5093891" cy="3549416"/>
          </a:xfrm>
        </p:grpSpPr>
        <p:pic>
          <p:nvPicPr>
            <p:cNvPr id="7" name="Picture 6" descr="A person in a military uniform&#10;&#10;Description automatically generated">
              <a:extLst>
                <a:ext uri="{FF2B5EF4-FFF2-40B4-BE49-F238E27FC236}">
                  <a16:creationId xmlns:a16="http://schemas.microsoft.com/office/drawing/2014/main" id="{C045D78F-9172-0149-283C-691FD9A941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1491" y="584441"/>
              <a:ext cx="5041944" cy="3504151"/>
            </a:xfrm>
            <a:prstGeom prst="rect">
              <a:avLst/>
            </a:prstGeom>
            <a:ln w="22225">
              <a:solidFill>
                <a:schemeClr val="tx1"/>
              </a:solidFill>
            </a:ln>
          </p:spPr>
        </p:pic>
        <p:sp>
          <p:nvSpPr>
            <p:cNvPr id="8" name="TextBox 7">
              <a:extLst>
                <a:ext uri="{FF2B5EF4-FFF2-40B4-BE49-F238E27FC236}">
                  <a16:creationId xmlns:a16="http://schemas.microsoft.com/office/drawing/2014/main" id="{19FB8BB6-4C7D-457F-5601-8DC5736226BA}"/>
                </a:ext>
              </a:extLst>
            </p:cNvPr>
            <p:cNvSpPr txBox="1"/>
            <p:nvPr/>
          </p:nvSpPr>
          <p:spPr>
            <a:xfrm>
              <a:off x="6309544" y="539176"/>
              <a:ext cx="1388199"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IWM (MOI) FLM 1531</a:t>
              </a:r>
            </a:p>
          </p:txBody>
        </p:sp>
      </p:grpSp>
      <p:pic>
        <p:nvPicPr>
          <p:cNvPr id="11" name="Picture 10" descr="A TIMEL">
            <a:extLst>
              <a:ext uri="{FF2B5EF4-FFF2-40B4-BE49-F238E27FC236}">
                <a16:creationId xmlns:a16="http://schemas.microsoft.com/office/drawing/2014/main" id="{66A0E40E-1F41-D9B5-2EA7-62124909F5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2753" y="4674869"/>
            <a:ext cx="11106494" cy="1357459"/>
          </a:xfrm>
          <a:prstGeom prst="rect">
            <a:avLst/>
          </a:prstGeom>
        </p:spPr>
      </p:pic>
    </p:spTree>
    <p:extLst>
      <p:ext uri="{BB962C8B-B14F-4D97-AF65-F5344CB8AC3E}">
        <p14:creationId xmlns:p14="http://schemas.microsoft.com/office/powerpoint/2010/main" val="385432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037494-E11F-8CDF-8B04-14FCC202C69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Invasion of Poland</a:t>
            </a:r>
          </a:p>
        </p:txBody>
      </p:sp>
      <p:sp>
        <p:nvSpPr>
          <p:cNvPr id="5" name="TextBox 4">
            <a:extLst>
              <a:ext uri="{FF2B5EF4-FFF2-40B4-BE49-F238E27FC236}">
                <a16:creationId xmlns:a16="http://schemas.microsoft.com/office/drawing/2014/main" id="{782840A3-7DBD-E52C-8E7E-62A1F51E9E8E}"/>
              </a:ext>
            </a:extLst>
          </p:cNvPr>
          <p:cNvSpPr txBox="1"/>
          <p:nvPr/>
        </p:nvSpPr>
        <p:spPr>
          <a:xfrm>
            <a:off x="596179" y="555905"/>
            <a:ext cx="1080924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7" name="Picture 6"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A59842FA-5144-66E6-359F-3903DA7985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5189" y="2227468"/>
            <a:ext cx="11698268" cy="4014411"/>
          </a:xfrm>
          <a:prstGeom prst="rect">
            <a:avLst/>
          </a:prstGeom>
        </p:spPr>
      </p:pic>
      <p:pic>
        <p:nvPicPr>
          <p:cNvPr id="6" name="Picture 5" descr="An illustration of a green war helmet.">
            <a:extLst>
              <a:ext uri="{FF2B5EF4-FFF2-40B4-BE49-F238E27FC236}">
                <a16:creationId xmlns:a16="http://schemas.microsoft.com/office/drawing/2014/main" id="{85FA56AE-C795-59F1-D008-ABE614E02C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61297">
            <a:off x="8172828" y="4014316"/>
            <a:ext cx="2411921" cy="2180641"/>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0788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C0390024-7CD7-6A52-7A0C-CFB7E810EEE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Britain’s role in World War 2</a:t>
            </a:r>
          </a:p>
        </p:txBody>
      </p:sp>
      <p:sp>
        <p:nvSpPr>
          <p:cNvPr id="3" name="Title 1">
            <a:extLst>
              <a:ext uri="{FF2B5EF4-FFF2-40B4-BE49-F238E27FC236}">
                <a16:creationId xmlns:a16="http://schemas.microsoft.com/office/drawing/2014/main" id="{B2154CE5-CDDB-2818-4006-9F8D353391C7}"/>
              </a:ext>
            </a:extLst>
          </p:cNvPr>
          <p:cNvSpPr txBox="1">
            <a:spLocks/>
          </p:cNvSpPr>
          <p:nvPr/>
        </p:nvSpPr>
        <p:spPr>
          <a:xfrm>
            <a:off x="629780" y="1099624"/>
            <a:ext cx="56410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Britain’s role in World War 2</a:t>
            </a:r>
          </a:p>
        </p:txBody>
      </p:sp>
      <p:sp>
        <p:nvSpPr>
          <p:cNvPr id="5" name="TextBox 4">
            <a:extLst>
              <a:ext uri="{FF2B5EF4-FFF2-40B4-BE49-F238E27FC236}">
                <a16:creationId xmlns:a16="http://schemas.microsoft.com/office/drawing/2014/main" id="{782840A3-7DBD-E52C-8E7E-62A1F51E9E8E}"/>
              </a:ext>
            </a:extLst>
          </p:cNvPr>
          <p:cNvSpPr txBox="1"/>
          <p:nvPr/>
        </p:nvSpPr>
        <p:spPr>
          <a:xfrm>
            <a:off x="629781" y="1928075"/>
            <a:ext cx="5304674" cy="79278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years leading up to World War II, tensions were rising across Europe. </a:t>
            </a:r>
          </a:p>
        </p:txBody>
      </p:sp>
      <p:sp>
        <p:nvSpPr>
          <p:cNvPr id="4" name="TextBox 3">
            <a:extLst>
              <a:ext uri="{FF2B5EF4-FFF2-40B4-BE49-F238E27FC236}">
                <a16:creationId xmlns:a16="http://schemas.microsoft.com/office/drawing/2014/main" id="{B563AE45-1BAE-F45C-03AE-FF4DBEE7420D}"/>
              </a:ext>
            </a:extLst>
          </p:cNvPr>
          <p:cNvSpPr txBox="1"/>
          <p:nvPr/>
        </p:nvSpPr>
        <p:spPr>
          <a:xfrm>
            <a:off x="629780" y="3049018"/>
            <a:ext cx="5304675"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Adolf Hitler, the leader of Germany, had been expanding his power and influence by taking over neighbouring territories such as Austria and the Czechoslovak Republic. </a:t>
            </a:r>
          </a:p>
        </p:txBody>
      </p:sp>
      <p:sp>
        <p:nvSpPr>
          <p:cNvPr id="6" name="TextBox 5">
            <a:extLst>
              <a:ext uri="{FF2B5EF4-FFF2-40B4-BE49-F238E27FC236}">
                <a16:creationId xmlns:a16="http://schemas.microsoft.com/office/drawing/2014/main" id="{BD63AC9C-228F-46D9-91D7-5C0FEA6BA8DD}"/>
              </a:ext>
            </a:extLst>
          </p:cNvPr>
          <p:cNvSpPr txBox="1"/>
          <p:nvPr/>
        </p:nvSpPr>
        <p:spPr>
          <a:xfrm>
            <a:off x="629780" y="4441690"/>
            <a:ext cx="5304676"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grpSp>
        <p:nvGrpSpPr>
          <p:cNvPr id="7" name="Group 6" descr="A black and white photograph of Neville Chamberlain making a speech. ">
            <a:extLst>
              <a:ext uri="{FF2B5EF4-FFF2-40B4-BE49-F238E27FC236}">
                <a16:creationId xmlns:a16="http://schemas.microsoft.com/office/drawing/2014/main" id="{F88AF0FF-E7F1-DA68-BE8F-E7609562855A}"/>
              </a:ext>
            </a:extLst>
          </p:cNvPr>
          <p:cNvGrpSpPr/>
          <p:nvPr/>
        </p:nvGrpSpPr>
        <p:grpSpPr>
          <a:xfrm>
            <a:off x="6436344" y="756378"/>
            <a:ext cx="4870752" cy="3683955"/>
            <a:chOff x="832094" y="764687"/>
            <a:chExt cx="4870752" cy="3683955"/>
          </a:xfrm>
        </p:grpSpPr>
        <p:pic>
          <p:nvPicPr>
            <p:cNvPr id="8" name="Picture 7" descr="A person in a black coat holding a piece of paper&#10;&#10;Description automatically generated">
              <a:extLst>
                <a:ext uri="{FF2B5EF4-FFF2-40B4-BE49-F238E27FC236}">
                  <a16:creationId xmlns:a16="http://schemas.microsoft.com/office/drawing/2014/main" id="{B99785B0-4D1B-F4F3-751C-6B2108165F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102" y="819551"/>
              <a:ext cx="4806744" cy="3629091"/>
            </a:xfrm>
            <a:prstGeom prst="rect">
              <a:avLst/>
            </a:prstGeom>
            <a:ln w="22225">
              <a:solidFill>
                <a:schemeClr val="tx1"/>
              </a:solidFill>
            </a:ln>
          </p:spPr>
        </p:pic>
        <p:sp>
          <p:nvSpPr>
            <p:cNvPr id="9" name="TextBox 8">
              <a:extLst>
                <a:ext uri="{FF2B5EF4-FFF2-40B4-BE49-F238E27FC236}">
                  <a16:creationId xmlns:a16="http://schemas.microsoft.com/office/drawing/2014/main" id="{1C439F45-D487-CFEF-FAF4-1971DC925EBF}"/>
                </a:ext>
              </a:extLst>
            </p:cNvPr>
            <p:cNvSpPr txBox="1"/>
            <p:nvPr/>
          </p:nvSpPr>
          <p:spPr>
            <a:xfrm>
              <a:off x="832094" y="764687"/>
              <a:ext cx="1351722" cy="215444"/>
            </a:xfrm>
            <a:prstGeom prst="rect">
              <a:avLst/>
            </a:prstGeom>
            <a:noFill/>
          </p:spPr>
          <p:txBody>
            <a:bodyPr wrap="square" rtlCol="0">
              <a:spAutoFit/>
            </a:bodyPr>
            <a:lstStyle/>
            <a:p>
              <a:r>
                <a:rPr lang="en-US" sz="800" dirty="0">
                  <a:solidFill>
                    <a:schemeClr val="bg1">
                      <a:lumMod val="65000"/>
                    </a:schemeClr>
                  </a:solidFill>
                  <a:latin typeface="Nunito" panose="02000503000000000000" pitchFamily="2" charset="77"/>
                </a:rPr>
                <a:t>© IWM HU 4255</a:t>
              </a:r>
            </a:p>
          </p:txBody>
        </p:sp>
      </p:grpSp>
      <p:grpSp>
        <p:nvGrpSpPr>
          <p:cNvPr id="13" name="Group 12" descr="Neville Chamberlain, in 1938, holding &#10;a piece of paper that he and Adolf Hitler had signed. On it was the quote, &#10;“a desire never to go to war again.”&#10;">
            <a:extLst>
              <a:ext uri="{FF2B5EF4-FFF2-40B4-BE49-F238E27FC236}">
                <a16:creationId xmlns:a16="http://schemas.microsoft.com/office/drawing/2014/main" id="{61AFFECB-8909-EEAA-2D39-BA63CA91AE57}"/>
              </a:ext>
            </a:extLst>
          </p:cNvPr>
          <p:cNvGrpSpPr/>
          <p:nvPr/>
        </p:nvGrpSpPr>
        <p:grpSpPr>
          <a:xfrm>
            <a:off x="6499320" y="4596153"/>
            <a:ext cx="4884224" cy="1095300"/>
            <a:chOff x="7256155" y="4548923"/>
            <a:chExt cx="4884224" cy="1095300"/>
          </a:xfrm>
        </p:grpSpPr>
        <p:sp>
          <p:nvSpPr>
            <p:cNvPr id="10" name="TextBox 9">
              <a:extLst>
                <a:ext uri="{FF2B5EF4-FFF2-40B4-BE49-F238E27FC236}">
                  <a16:creationId xmlns:a16="http://schemas.microsoft.com/office/drawing/2014/main" id="{76D5C6AF-365F-DC0E-E043-8C8D57C89D49}"/>
                </a:ext>
              </a:extLst>
            </p:cNvPr>
            <p:cNvSpPr txBox="1"/>
            <p:nvPr/>
          </p:nvSpPr>
          <p:spPr>
            <a:xfrm>
              <a:off x="7505028" y="4548923"/>
              <a:ext cx="4635351"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Neville Chamberlain, in 1938, holding a piece of paper that he and Adolf Hitler had signed. On it was the quote, </a:t>
              </a:r>
            </a:p>
            <a:p>
              <a:pPr>
                <a:lnSpc>
                  <a:spcPct val="150000"/>
                </a:lnSpc>
              </a:pPr>
              <a:r>
                <a:rPr lang="en-GB" sz="1500" dirty="0">
                  <a:latin typeface="Linkpen 17a Print" panose="03050602060000000000" pitchFamily="66" charset="77"/>
                </a:rPr>
                <a:t>“a desire never to go to war again.”</a:t>
              </a:r>
            </a:p>
          </p:txBody>
        </p:sp>
        <p:pic>
          <p:nvPicPr>
            <p:cNvPr id="12" name="Picture 11">
              <a:extLst>
                <a:ext uri="{FF2B5EF4-FFF2-40B4-BE49-F238E27FC236}">
                  <a16:creationId xmlns:a16="http://schemas.microsoft.com/office/drawing/2014/main" id="{B0353E7E-3265-EF66-0538-BFAD70BF03F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7205458" y="4622544"/>
              <a:ext cx="350267" cy="248874"/>
            </a:xfrm>
            <a:prstGeom prst="rect">
              <a:avLst/>
            </a:prstGeom>
          </p:spPr>
        </p:pic>
      </p:grpSp>
      <p:pic>
        <p:nvPicPr>
          <p:cNvPr id="14" name="Picture 13">
            <a:extLst>
              <a:ext uri="{FF2B5EF4-FFF2-40B4-BE49-F238E27FC236}">
                <a16:creationId xmlns:a16="http://schemas.microsoft.com/office/drawing/2014/main" id="{018C868A-1322-0A39-5DFA-61872A64F97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8539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7DBC853D-BA35-6C21-9185-50031CF373A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Germany Invades Poland</a:t>
            </a:r>
          </a:p>
        </p:txBody>
      </p:sp>
      <p:sp>
        <p:nvSpPr>
          <p:cNvPr id="5" name="TextBox 4">
            <a:extLst>
              <a:ext uri="{FF2B5EF4-FFF2-40B4-BE49-F238E27FC236}">
                <a16:creationId xmlns:a16="http://schemas.microsoft.com/office/drawing/2014/main" id="{782840A3-7DBD-E52C-8E7E-62A1F51E9E8E}"/>
              </a:ext>
            </a:extLst>
          </p:cNvPr>
          <p:cNvSpPr txBox="1"/>
          <p:nvPr/>
        </p:nvSpPr>
        <p:spPr>
          <a:xfrm>
            <a:off x="445885" y="1198108"/>
            <a:ext cx="437055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September the 3rd 1939, Germany invaded Poland. </a:t>
            </a:r>
          </a:p>
        </p:txBody>
      </p:sp>
      <p:sp>
        <p:nvSpPr>
          <p:cNvPr id="4" name="TextBox 3">
            <a:extLst>
              <a:ext uri="{FF2B5EF4-FFF2-40B4-BE49-F238E27FC236}">
                <a16:creationId xmlns:a16="http://schemas.microsoft.com/office/drawing/2014/main" id="{B563AE45-1BAE-F45C-03AE-FF4DBEE7420D}"/>
              </a:ext>
            </a:extLst>
          </p:cNvPr>
          <p:cNvSpPr txBox="1"/>
          <p:nvPr/>
        </p:nvSpPr>
        <p:spPr>
          <a:xfrm>
            <a:off x="491152" y="2393796"/>
            <a:ext cx="4280021"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British government sent a letter demanding that Germany withdraw its troops from Poland. It warned that if they did not, Britain would ‘fulfil its obligations to Poland’. This was quickly rejected and Britain declared war on Germany.</a:t>
            </a:r>
          </a:p>
        </p:txBody>
      </p:sp>
      <p:sp>
        <p:nvSpPr>
          <p:cNvPr id="6" name="TextBox 5">
            <a:extLst>
              <a:ext uri="{FF2B5EF4-FFF2-40B4-BE49-F238E27FC236}">
                <a16:creationId xmlns:a16="http://schemas.microsoft.com/office/drawing/2014/main" id="{BD63AC9C-228F-46D9-91D7-5C0FEA6BA8DD}"/>
              </a:ext>
            </a:extLst>
          </p:cNvPr>
          <p:cNvSpPr txBox="1"/>
          <p:nvPr/>
        </p:nvSpPr>
        <p:spPr>
          <a:xfrm>
            <a:off x="491153" y="4598063"/>
            <a:ext cx="399544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Just over 20 years after the end of World War 1, Britain was at war once again.</a:t>
            </a:r>
          </a:p>
        </p:txBody>
      </p:sp>
      <p:grpSp>
        <p:nvGrpSpPr>
          <p:cNvPr id="3" name="Group 2" descr="A news paper that has the headline &quot;War Declared By Britain and France&quot; dated September 4th 1939.">
            <a:extLst>
              <a:ext uri="{FF2B5EF4-FFF2-40B4-BE49-F238E27FC236}">
                <a16:creationId xmlns:a16="http://schemas.microsoft.com/office/drawing/2014/main" id="{A080442E-B252-C586-61C2-27AA52AA6A26}"/>
              </a:ext>
            </a:extLst>
          </p:cNvPr>
          <p:cNvGrpSpPr/>
          <p:nvPr/>
        </p:nvGrpSpPr>
        <p:grpSpPr>
          <a:xfrm>
            <a:off x="4861710" y="1090386"/>
            <a:ext cx="6773343" cy="4473026"/>
            <a:chOff x="4777365" y="2359972"/>
            <a:chExt cx="5768309" cy="3809315"/>
          </a:xfrm>
        </p:grpSpPr>
        <p:pic>
          <p:nvPicPr>
            <p:cNvPr id="7" name="Picture 6" descr="A photograph of a newspaper from Daily Herald with the headline 'War Declared By Britain and France'.">
              <a:extLst>
                <a:ext uri="{FF2B5EF4-FFF2-40B4-BE49-F238E27FC236}">
                  <a16:creationId xmlns:a16="http://schemas.microsoft.com/office/drawing/2014/main" id="{15E30132-A14C-6DF8-9AB5-5A8ABE80D9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2225">
              <a:solidFill>
                <a:schemeClr val="tx1"/>
              </a:solidFill>
            </a:ln>
          </p:spPr>
        </p:pic>
        <p:sp>
          <p:nvSpPr>
            <p:cNvPr id="8" name="TextBox 7">
              <a:extLst>
                <a:ext uri="{FF2B5EF4-FFF2-40B4-BE49-F238E27FC236}">
                  <a16:creationId xmlns:a16="http://schemas.microsoft.com/office/drawing/2014/main" id="{FF5D1139-A803-F77D-5B8F-31F0A3230004}"/>
                </a:ext>
              </a:extLst>
            </p:cNvPr>
            <p:cNvSpPr txBox="1"/>
            <p:nvPr/>
          </p:nvSpPr>
          <p:spPr>
            <a:xfrm>
              <a:off x="8712573" y="2359972"/>
              <a:ext cx="1833101" cy="183476"/>
            </a:xfrm>
            <a:prstGeom prst="rect">
              <a:avLst/>
            </a:prstGeom>
            <a:noFill/>
            <a:ln w="25400">
              <a:noFill/>
            </a:ln>
          </p:spPr>
          <p:txBody>
            <a:bodyPr wrap="square">
              <a:spAutoFit/>
            </a:bodyPr>
            <a:lstStyle/>
            <a:p>
              <a:pPr algn="r"/>
              <a:r>
                <a:rPr lang="en-GB" sz="800" b="0" i="0" dirty="0">
                  <a:solidFill>
                    <a:schemeClr val="bg2">
                      <a:lumMod val="50000"/>
                    </a:schemeClr>
                  </a:solidFill>
                  <a:effectLst/>
                  <a:latin typeface="Calibri" panose="020F0502020204030204" pitchFamily="34" charset="0"/>
                  <a:cs typeface="Calibri" panose="020F0502020204030204" pitchFamily="34" charset="0"/>
                </a:rPr>
                <a:t>© British Newspaper Archive</a:t>
              </a:r>
              <a:endParaRPr lang="en-GB" sz="800" dirty="0">
                <a:solidFill>
                  <a:schemeClr val="bg2">
                    <a:lumMod val="50000"/>
                  </a:schemeClr>
                </a:solidFill>
                <a:latin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26328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FAEB1C90-88F9-5032-2C96-422BDB5C0F9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Evacuation</a:t>
            </a:r>
          </a:p>
        </p:txBody>
      </p:sp>
      <p:sp>
        <p:nvSpPr>
          <p:cNvPr id="5" name="TextBox 4">
            <a:extLst>
              <a:ext uri="{FF2B5EF4-FFF2-40B4-BE49-F238E27FC236}">
                <a16:creationId xmlns:a16="http://schemas.microsoft.com/office/drawing/2014/main" id="{782840A3-7DBD-E52C-8E7E-62A1F51E9E8E}"/>
              </a:ext>
            </a:extLst>
          </p:cNvPr>
          <p:cNvSpPr txBox="1"/>
          <p:nvPr/>
        </p:nvSpPr>
        <p:spPr>
          <a:xfrm>
            <a:off x="629147" y="760514"/>
            <a:ext cx="7032275"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September 1939, Britain prepared for war by evacuating children and pregnant women to the countryside. </a:t>
            </a:r>
          </a:p>
        </p:txBody>
      </p:sp>
      <p:sp>
        <p:nvSpPr>
          <p:cNvPr id="4" name="TextBox 3">
            <a:extLst>
              <a:ext uri="{FF2B5EF4-FFF2-40B4-BE49-F238E27FC236}">
                <a16:creationId xmlns:a16="http://schemas.microsoft.com/office/drawing/2014/main" id="{B563AE45-1BAE-F45C-03AE-FF4DBEE7420D}"/>
              </a:ext>
            </a:extLst>
          </p:cNvPr>
          <p:cNvSpPr txBox="1"/>
          <p:nvPr/>
        </p:nvSpPr>
        <p:spPr>
          <a:xfrm>
            <a:off x="629148" y="1660833"/>
            <a:ext cx="6805938"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Young children would often be evacuated with their mother but children who were old enough to go to school would go on their own, to live with people that they’d never met before in their lives.</a:t>
            </a:r>
          </a:p>
        </p:txBody>
      </p:sp>
      <p:sp>
        <p:nvSpPr>
          <p:cNvPr id="3" name="TextBox 2">
            <a:extLst>
              <a:ext uri="{FF2B5EF4-FFF2-40B4-BE49-F238E27FC236}">
                <a16:creationId xmlns:a16="http://schemas.microsoft.com/office/drawing/2014/main" id="{A383D8F0-A4D2-F994-EEE7-E38DDDAF7C03}"/>
              </a:ext>
            </a:extLst>
          </p:cNvPr>
          <p:cNvSpPr txBox="1"/>
          <p:nvPr/>
        </p:nvSpPr>
        <p:spPr>
          <a:xfrm>
            <a:off x="629147" y="3109306"/>
            <a:ext cx="6805938" cy="1077218"/>
          </a:xfrm>
          <a:prstGeom prst="rect">
            <a:avLst/>
          </a:prstGeom>
          <a:noFill/>
        </p:spPr>
        <p:txBody>
          <a:bodyPr wrap="square">
            <a:spAutoFit/>
          </a:bodyPr>
          <a:lstStyle/>
          <a:p>
            <a:r>
              <a:rPr lang="en-GB" sz="3200" dirty="0">
                <a:solidFill>
                  <a:srgbClr val="B65379"/>
                </a:solidFill>
                <a:latin typeface="Superclarendon Rg" panose="02000505080000020003" pitchFamily="2" charset="77"/>
              </a:rPr>
              <a:t>Why do you think they were sent to the countryside?</a:t>
            </a:r>
          </a:p>
        </p:txBody>
      </p:sp>
      <p:sp>
        <p:nvSpPr>
          <p:cNvPr id="6" name="TextBox 5">
            <a:extLst>
              <a:ext uri="{FF2B5EF4-FFF2-40B4-BE49-F238E27FC236}">
                <a16:creationId xmlns:a16="http://schemas.microsoft.com/office/drawing/2014/main" id="{BD63AC9C-228F-46D9-91D7-5C0FEA6BA8DD}"/>
              </a:ext>
            </a:extLst>
          </p:cNvPr>
          <p:cNvSpPr txBox="1"/>
          <p:nvPr/>
        </p:nvSpPr>
        <p:spPr>
          <a:xfrm>
            <a:off x="629147" y="4472930"/>
            <a:ext cx="6805938"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grpSp>
        <p:nvGrpSpPr>
          <p:cNvPr id="7" name="Group 6"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74C00B93-98B8-2E69-681E-2BB778180777}"/>
              </a:ext>
            </a:extLst>
          </p:cNvPr>
          <p:cNvGrpSpPr/>
          <p:nvPr/>
        </p:nvGrpSpPr>
        <p:grpSpPr>
          <a:xfrm>
            <a:off x="7684813" y="596393"/>
            <a:ext cx="3785928" cy="5612185"/>
            <a:chOff x="8439141" y="606864"/>
            <a:chExt cx="3100553" cy="4596199"/>
          </a:xfrm>
        </p:grpSpPr>
        <p:pic>
          <p:nvPicPr>
            <p:cNvPr id="8" name="Picture 7" descr="A person and child with a bag&#10;&#10;Description automatically generated">
              <a:extLst>
                <a:ext uri="{FF2B5EF4-FFF2-40B4-BE49-F238E27FC236}">
                  <a16:creationId xmlns:a16="http://schemas.microsoft.com/office/drawing/2014/main" id="{F27F2B66-9589-94F0-7145-B2D891B506D4}"/>
                </a:ext>
              </a:extLst>
            </p:cNvPr>
            <p:cNvPicPr>
              <a:picLocks noChangeAspect="1"/>
            </p:cNvPicPr>
            <p:nvPr/>
          </p:nvPicPr>
          <p:blipFill>
            <a:blip r:embed="rId4"/>
            <a:stretch>
              <a:fillRect/>
            </a:stretch>
          </p:blipFill>
          <p:spPr>
            <a:xfrm>
              <a:off x="8439141" y="629106"/>
              <a:ext cx="3100553" cy="4573957"/>
            </a:xfrm>
            <a:prstGeom prst="rect">
              <a:avLst/>
            </a:prstGeom>
            <a:ln w="22225">
              <a:solidFill>
                <a:schemeClr val="tx1"/>
              </a:solidFill>
            </a:ln>
          </p:spPr>
        </p:pic>
        <p:sp>
          <p:nvSpPr>
            <p:cNvPr id="9" name="TextBox 8">
              <a:extLst>
                <a:ext uri="{FF2B5EF4-FFF2-40B4-BE49-F238E27FC236}">
                  <a16:creationId xmlns:a16="http://schemas.microsoft.com/office/drawing/2014/main" id="{65F167A2-C1C7-D602-3E58-070E32B24FED}"/>
                </a:ext>
              </a:extLst>
            </p:cNvPr>
            <p:cNvSpPr txBox="1"/>
            <p:nvPr/>
          </p:nvSpPr>
          <p:spPr>
            <a:xfrm>
              <a:off x="8484922" y="606864"/>
              <a:ext cx="1832942" cy="176442"/>
            </a:xfrm>
            <a:prstGeom prst="rect">
              <a:avLst/>
            </a:prstGeom>
            <a:noFill/>
          </p:spPr>
          <p:txBody>
            <a:bodyPr wrap="none" rtlCol="0">
              <a:spAutoFit/>
            </a:bodyPr>
            <a:lstStyle/>
            <a:p>
              <a:r>
                <a:rPr lang="en-GB" sz="800" dirty="0">
                  <a:solidFill>
                    <a:srgbClr val="9F9E9B"/>
                  </a:solidFill>
                  <a:latin typeface="Nunito" panose="02000503000000000000" pitchFamily="2" charset="77"/>
                </a:rPr>
                <a:t>© Public Domain from Wikimedia Commons</a:t>
              </a: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286510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3"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6CED80-1F42-6F74-5E67-3426A706F67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Birkenhead Evacuees</a:t>
            </a:r>
          </a:p>
        </p:txBody>
      </p:sp>
      <p:pic>
        <p:nvPicPr>
          <p:cNvPr id="6" name="Picture 5" descr="An illustration of a mother and daughter from the time. ">
            <a:extLst>
              <a:ext uri="{FF2B5EF4-FFF2-40B4-BE49-F238E27FC236}">
                <a16:creationId xmlns:a16="http://schemas.microsoft.com/office/drawing/2014/main" id="{CABA2369-CEA3-FAA2-BDB4-92F98A96EF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114" y="501183"/>
            <a:ext cx="1891006" cy="5741962"/>
          </a:xfrm>
          <a:prstGeom prst="rect">
            <a:avLst/>
          </a:prstGeom>
        </p:spPr>
      </p:pic>
      <p:sp>
        <p:nvSpPr>
          <p:cNvPr id="5" name="TextBox 4">
            <a:extLst>
              <a:ext uri="{FF2B5EF4-FFF2-40B4-BE49-F238E27FC236}">
                <a16:creationId xmlns:a16="http://schemas.microsoft.com/office/drawing/2014/main" id="{782840A3-7DBD-E52C-8E7E-62A1F51E9E8E}"/>
              </a:ext>
            </a:extLst>
          </p:cNvPr>
          <p:cNvSpPr txBox="1"/>
          <p:nvPr/>
        </p:nvSpPr>
        <p:spPr>
          <a:xfrm>
            <a:off x="2627937" y="564868"/>
            <a:ext cx="826241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Some children from Birkenhead were evacuated to places such as </a:t>
            </a:r>
            <a:r>
              <a:rPr lang="en-GB" sz="1600" dirty="0" err="1">
                <a:latin typeface="Linkpen 17a Print" panose="03050602060000000000" pitchFamily="66" charset="77"/>
              </a:rPr>
              <a:t>Holylake</a:t>
            </a:r>
            <a:r>
              <a:rPr lang="en-GB" sz="1600" dirty="0">
                <a:latin typeface="Linkpen 17a Print" panose="03050602060000000000" pitchFamily="66" charset="77"/>
              </a:rPr>
              <a:t>, West Kirby, South Wirral or further afield to Shropshire and North Wales.</a:t>
            </a:r>
          </a:p>
        </p:txBody>
      </p:sp>
      <p:grpSp>
        <p:nvGrpSpPr>
          <p:cNvPr id="9" name="Group 8" descr="A black and white photograph of children being evacuated during wWorld War 2. ">
            <a:extLst>
              <a:ext uri="{FF2B5EF4-FFF2-40B4-BE49-F238E27FC236}">
                <a16:creationId xmlns:a16="http://schemas.microsoft.com/office/drawing/2014/main" id="{B971F229-09D6-6AE6-6D70-76E989422C69}"/>
              </a:ext>
            </a:extLst>
          </p:cNvPr>
          <p:cNvGrpSpPr/>
          <p:nvPr/>
        </p:nvGrpSpPr>
        <p:grpSpPr>
          <a:xfrm>
            <a:off x="3745864" y="1876208"/>
            <a:ext cx="5214112" cy="3333362"/>
            <a:chOff x="3138273" y="1671878"/>
            <a:chExt cx="5405188" cy="3455514"/>
          </a:xfrm>
        </p:grpSpPr>
        <p:pic>
          <p:nvPicPr>
            <p:cNvPr id="7" name="Picture 6" descr="A group of children carrying bags&#10;&#10;Description automatically generated">
              <a:extLst>
                <a:ext uri="{FF2B5EF4-FFF2-40B4-BE49-F238E27FC236}">
                  <a16:creationId xmlns:a16="http://schemas.microsoft.com/office/drawing/2014/main" id="{BB485CD1-B006-9C60-75CC-74DA7BDEE26E}"/>
                </a:ext>
              </a:extLst>
            </p:cNvPr>
            <p:cNvPicPr>
              <a:picLocks noChangeAspect="1"/>
            </p:cNvPicPr>
            <p:nvPr/>
          </p:nvPicPr>
          <p:blipFill>
            <a:blip r:embed="rId5"/>
            <a:stretch>
              <a:fillRect/>
            </a:stretch>
          </p:blipFill>
          <p:spPr>
            <a:xfrm>
              <a:off x="3199883" y="1671878"/>
              <a:ext cx="5343578" cy="3455514"/>
            </a:xfrm>
            <a:prstGeom prst="rect">
              <a:avLst/>
            </a:prstGeom>
            <a:ln w="22225">
              <a:solidFill>
                <a:schemeClr val="tx1"/>
              </a:solidFill>
            </a:ln>
          </p:spPr>
        </p:pic>
        <p:sp>
          <p:nvSpPr>
            <p:cNvPr id="8" name="TextBox 7">
              <a:extLst>
                <a:ext uri="{FF2B5EF4-FFF2-40B4-BE49-F238E27FC236}">
                  <a16:creationId xmlns:a16="http://schemas.microsoft.com/office/drawing/2014/main" id="{3B366D65-227E-6FEF-B568-19153A467A4D}"/>
                </a:ext>
              </a:extLst>
            </p:cNvPr>
            <p:cNvSpPr txBox="1"/>
            <p:nvPr/>
          </p:nvSpPr>
          <p:spPr>
            <a:xfrm>
              <a:off x="3138273" y="4911442"/>
              <a:ext cx="2152489" cy="215444"/>
            </a:xfrm>
            <a:prstGeom prst="rect">
              <a:avLst/>
            </a:prstGeom>
            <a:noFill/>
            <a:ln w="25400">
              <a:noFill/>
            </a:ln>
          </p:spPr>
          <p:txBody>
            <a:bodyPr wrap="square">
              <a:spAutoFit/>
            </a:bodyPr>
            <a:lstStyle/>
            <a:p>
              <a:r>
                <a:rPr lang="en-GB" sz="800" dirty="0">
                  <a:solidFill>
                    <a:schemeClr val="bg1">
                      <a:lumMod val="95000"/>
                    </a:schemeClr>
                  </a:solidFill>
                  <a:latin typeface="Nunito" panose="02000503000000000000" pitchFamily="2" charset="77"/>
                  <a:cs typeface="Calibri" panose="020F0502020204030204" pitchFamily="34" charset="0"/>
                </a:rPr>
                <a:t>© The National Library of Wales 2024</a:t>
              </a:r>
            </a:p>
          </p:txBody>
        </p:sp>
      </p:grpSp>
      <p:grpSp>
        <p:nvGrpSpPr>
          <p:cNvPr id="12" name="Group 11" descr="Evacuees from Birkenhead arriving in Oswestry, Shropshire, 1939.&#10;&#10;">
            <a:extLst>
              <a:ext uri="{FF2B5EF4-FFF2-40B4-BE49-F238E27FC236}">
                <a16:creationId xmlns:a16="http://schemas.microsoft.com/office/drawing/2014/main" id="{1C1FEB28-1FE7-8684-00CD-756C75266107}"/>
              </a:ext>
            </a:extLst>
          </p:cNvPr>
          <p:cNvGrpSpPr/>
          <p:nvPr/>
        </p:nvGrpSpPr>
        <p:grpSpPr>
          <a:xfrm>
            <a:off x="3805296" y="5381339"/>
            <a:ext cx="5690974" cy="800219"/>
            <a:chOff x="2794856" y="5741138"/>
            <a:chExt cx="5690974" cy="800219"/>
          </a:xfrm>
        </p:grpSpPr>
        <p:pic>
          <p:nvPicPr>
            <p:cNvPr id="10" name="Picture 9">
              <a:extLst>
                <a:ext uri="{FF2B5EF4-FFF2-40B4-BE49-F238E27FC236}">
                  <a16:creationId xmlns:a16="http://schemas.microsoft.com/office/drawing/2014/main" id="{27B9841D-9A53-A153-2E86-44BF2CE6CD1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2744159" y="5841676"/>
              <a:ext cx="350267" cy="248874"/>
            </a:xfrm>
            <a:prstGeom prst="rect">
              <a:avLst/>
            </a:prstGeom>
          </p:spPr>
        </p:pic>
        <p:sp>
          <p:nvSpPr>
            <p:cNvPr id="11" name="TextBox 10">
              <a:extLst>
                <a:ext uri="{FF2B5EF4-FFF2-40B4-BE49-F238E27FC236}">
                  <a16:creationId xmlns:a16="http://schemas.microsoft.com/office/drawing/2014/main" id="{9F430C86-8075-725A-C814-E6A14B56CD55}"/>
                </a:ext>
              </a:extLst>
            </p:cNvPr>
            <p:cNvSpPr txBox="1"/>
            <p:nvPr/>
          </p:nvSpPr>
          <p:spPr>
            <a:xfrm>
              <a:off x="3043730" y="5741138"/>
              <a:ext cx="544210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Evacuees from Birkenhead arriving in Oswestry, Shropshire, 1939.</a:t>
              </a: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36367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 presetClass="entr" presetSubtype="8" fill="hold" nodeType="withEffect" p14:presetBounceEnd="50000">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14:bounceEnd="50000">
                                          <p:cBhvr additive="base">
                                            <p:cTn id="14"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708394-AD5C-E0B1-E741-41A7B215C33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How did the World Wars impact Birkenhead?</a:t>
            </a:r>
          </a:p>
        </p:txBody>
      </p:sp>
      <p:grpSp>
        <p:nvGrpSpPr>
          <p:cNvPr id="14" name="Group 13" descr="What contributions did Birkenhead make to the war effort during World War 1?&#10;&#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665983"/>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contributions did Birkenhead make to the war effort during World War 1?</a:t>
              </a:r>
            </a:p>
          </p:txBody>
        </p:sp>
      </p:grpSp>
      <p:grpSp>
        <p:nvGrpSpPr>
          <p:cNvPr id="17" name="Group 16" descr="How was the town affected during World War 2?&#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was the town affected during World War 2?</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709587" y="2753413"/>
            <a:ext cx="6772826"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How did the World Wars impact Birkenhead?</a:t>
            </a:r>
          </a:p>
        </p:txBody>
      </p:sp>
      <p:grpSp>
        <p:nvGrpSpPr>
          <p:cNvPr id="20" name="Group 19" descr="What changes were made in the area to protect people from air raids during World War 2?&#10;&#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265781"/>
              <a:ext cx="523729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changes were made in the area to protect people from air raids during World War 2?</a:t>
              </a:r>
            </a:p>
          </p:txBody>
        </p:sp>
      </p:grpSp>
      <p:grpSp>
        <p:nvGrpSpPr>
          <p:cNvPr id="23" name="Group 22" descr="What contributions did Birkenhead make to the war effort during World War 2?&#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253820"/>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contributions did Birkenhead make to the war effort during World War 2?</a:t>
              </a:r>
            </a:p>
          </p:txBody>
        </p:sp>
      </p:grpSp>
      <p:pic>
        <p:nvPicPr>
          <p:cNvPr id="2" name="Picture 1">
            <a:extLst>
              <a:ext uri="{FF2B5EF4-FFF2-40B4-BE49-F238E27FC236}">
                <a16:creationId xmlns:a16="http://schemas.microsoft.com/office/drawing/2014/main" id="{809C52D9-B7A0-4153-39DA-E0882FF396B3}"/>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DBE2127-9DFC-7C93-7164-613031BE207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t>
            </a:r>
            <a:r>
              <a:rPr lang="en-US" dirty="0" err="1"/>
              <a:t>Phoney</a:t>
            </a:r>
            <a:r>
              <a:rPr lang="en-US" dirty="0"/>
              <a:t> War</a:t>
            </a:r>
          </a:p>
        </p:txBody>
      </p:sp>
      <p:sp>
        <p:nvSpPr>
          <p:cNvPr id="7" name="TextBox 6">
            <a:extLst>
              <a:ext uri="{FF2B5EF4-FFF2-40B4-BE49-F238E27FC236}">
                <a16:creationId xmlns:a16="http://schemas.microsoft.com/office/drawing/2014/main" id="{A27E4D0B-E42F-C2DB-5000-978FCE10D73F}"/>
              </a:ext>
            </a:extLst>
          </p:cNvPr>
          <p:cNvSpPr txBox="1"/>
          <p:nvPr/>
        </p:nvSpPr>
        <p:spPr>
          <a:xfrm>
            <a:off x="514843" y="419070"/>
            <a:ext cx="10094164"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500" b="1" dirty="0">
                <a:latin typeface="Linkpen 17a Print" panose="03050602060000000000" pitchFamily="66" charset="77"/>
              </a:rPr>
              <a:t>Phoney War.</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2194" y="-19200"/>
            <a:ext cx="1769805" cy="1517642"/>
          </a:xfrm>
          <a:prstGeom prst="rect">
            <a:avLst/>
          </a:prstGeom>
        </p:spPr>
      </p:pic>
      <p:grpSp>
        <p:nvGrpSpPr>
          <p:cNvPr id="3" name="Group 2" descr="Neville Chamberlain Prime Minister from 28th May 193 7 – 10th May 1940 &#10;">
            <a:extLst>
              <a:ext uri="{FF2B5EF4-FFF2-40B4-BE49-F238E27FC236}">
                <a16:creationId xmlns:a16="http://schemas.microsoft.com/office/drawing/2014/main" id="{39958BE3-0581-32D5-5933-D92B2ED083EB}"/>
              </a:ext>
            </a:extLst>
          </p:cNvPr>
          <p:cNvGrpSpPr/>
          <p:nvPr/>
        </p:nvGrpSpPr>
        <p:grpSpPr>
          <a:xfrm>
            <a:off x="28890" y="1407169"/>
            <a:ext cx="3028779" cy="2140971"/>
            <a:chOff x="28890" y="1407169"/>
            <a:chExt cx="3028779" cy="2140971"/>
          </a:xfrm>
        </p:grpSpPr>
        <p:sp>
          <p:nvSpPr>
            <p:cNvPr id="8" name="TextBox 7">
              <a:extLst>
                <a:ext uri="{FF2B5EF4-FFF2-40B4-BE49-F238E27FC236}">
                  <a16:creationId xmlns:a16="http://schemas.microsoft.com/office/drawing/2014/main" id="{0EC45FAA-1E72-A66B-1119-45C6DA56A440}"/>
                </a:ext>
              </a:extLst>
            </p:cNvPr>
            <p:cNvSpPr txBox="1"/>
            <p:nvPr/>
          </p:nvSpPr>
          <p:spPr>
            <a:xfrm>
              <a:off x="28890" y="1407169"/>
              <a:ext cx="2741479" cy="2140971"/>
            </a:xfrm>
            <a:prstGeom prst="rect">
              <a:avLst/>
            </a:prstGeom>
            <a:noFill/>
          </p:spPr>
          <p:txBody>
            <a:bodyPr wrap="square">
              <a:spAutoFit/>
            </a:bodyPr>
            <a:lstStyle/>
            <a:p>
              <a:pPr algn="r">
                <a:lnSpc>
                  <a:spcPct val="150000"/>
                </a:lnSpc>
              </a:pPr>
              <a:r>
                <a:rPr lang="en-GB" sz="1500" dirty="0">
                  <a:latin typeface="Linkpen 17a Print" panose="03050602060000000000" pitchFamily="66" charset="77"/>
                </a:rPr>
                <a:t>Neville </a:t>
              </a:r>
            </a:p>
            <a:p>
              <a:pPr algn="r">
                <a:lnSpc>
                  <a:spcPct val="150000"/>
                </a:lnSpc>
              </a:pPr>
              <a:r>
                <a:rPr lang="en-GB" sz="1500" dirty="0">
                  <a:latin typeface="Linkpen 17a Print" panose="03050602060000000000" pitchFamily="66" charset="77"/>
                </a:rPr>
                <a:t>Chamberlain</a:t>
              </a:r>
            </a:p>
            <a:p>
              <a:pPr algn="r">
                <a:lnSpc>
                  <a:spcPct val="150000"/>
                </a:lnSpc>
              </a:pPr>
              <a:endParaRPr lang="en-GB" sz="1500" dirty="0">
                <a:latin typeface="Linkpen 17a Print" panose="03050602060000000000" pitchFamily="66" charset="77"/>
              </a:endParaRPr>
            </a:p>
            <a:p>
              <a:pPr algn="r">
                <a:lnSpc>
                  <a:spcPct val="150000"/>
                </a:lnSpc>
              </a:pPr>
              <a:r>
                <a:rPr lang="en-GB" sz="1500" dirty="0">
                  <a:latin typeface="Linkpen 17a Print" panose="03050602060000000000" pitchFamily="66" charset="77"/>
                </a:rPr>
                <a:t>Prime Minister from 28th May 1937 </a:t>
              </a:r>
            </a:p>
            <a:p>
              <a:pPr algn="r">
                <a:lnSpc>
                  <a:spcPct val="150000"/>
                </a:lnSpc>
              </a:pPr>
              <a:r>
                <a:rPr lang="en-GB" sz="1500" dirty="0">
                  <a:latin typeface="Linkpen 17a Print" panose="03050602060000000000" pitchFamily="66" charset="77"/>
                </a:rPr>
                <a:t>– 10th May 1940 </a:t>
              </a:r>
            </a:p>
          </p:txBody>
        </p:sp>
        <p:pic>
          <p:nvPicPr>
            <p:cNvPr id="9" name="Picture 8">
              <a:extLst>
                <a:ext uri="{FF2B5EF4-FFF2-40B4-BE49-F238E27FC236}">
                  <a16:creationId xmlns:a16="http://schemas.microsoft.com/office/drawing/2014/main" id="{27095491-4AB6-67C0-CD5C-02763383442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32794" y="1522943"/>
              <a:ext cx="324875" cy="230832"/>
            </a:xfrm>
            <a:prstGeom prst="rect">
              <a:avLst/>
            </a:prstGeom>
          </p:spPr>
        </p:pic>
      </p:grpSp>
      <p:grpSp>
        <p:nvGrpSpPr>
          <p:cNvPr id="10" name="Group 9" descr="A photograph of Neville Chamberlain, he has a moustache wearing a suit and tie. A purple arrow points from this image to a photograph of Winstone Churchill. He is wearing a suit and bowtie and holding a cane.">
            <a:extLst>
              <a:ext uri="{FF2B5EF4-FFF2-40B4-BE49-F238E27FC236}">
                <a16:creationId xmlns:a16="http://schemas.microsoft.com/office/drawing/2014/main" id="{B5B36266-288A-E7EA-83EB-3C97058F6755}"/>
              </a:ext>
            </a:extLst>
          </p:cNvPr>
          <p:cNvGrpSpPr/>
          <p:nvPr/>
        </p:nvGrpSpPr>
        <p:grpSpPr>
          <a:xfrm>
            <a:off x="3185545" y="1451823"/>
            <a:ext cx="5804334" cy="3510000"/>
            <a:chOff x="3185545" y="2551114"/>
            <a:chExt cx="5804334" cy="3510000"/>
          </a:xfrm>
        </p:grpSpPr>
        <p:pic>
          <p:nvPicPr>
            <p:cNvPr id="11" name="Picture 10">
              <a:extLst>
                <a:ext uri="{FF2B5EF4-FFF2-40B4-BE49-F238E27FC236}">
                  <a16:creationId xmlns:a16="http://schemas.microsoft.com/office/drawing/2014/main" id="{5C253E86-A9A7-E7A1-5D12-5BDA110840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85545" y="2551114"/>
              <a:ext cx="2504709" cy="3510000"/>
            </a:xfrm>
            <a:prstGeom prst="rect">
              <a:avLst/>
            </a:prstGeom>
            <a:ln w="9525">
              <a:noFill/>
            </a:ln>
          </p:spPr>
        </p:pic>
        <p:pic>
          <p:nvPicPr>
            <p:cNvPr id="12" name="Picture 11">
              <a:extLst>
                <a:ext uri="{FF2B5EF4-FFF2-40B4-BE49-F238E27FC236}">
                  <a16:creationId xmlns:a16="http://schemas.microsoft.com/office/drawing/2014/main" id="{3B15E638-C0C6-84C5-3D6E-18D31220A9D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248400" y="2551114"/>
              <a:ext cx="2741479" cy="3507730"/>
            </a:xfrm>
            <a:prstGeom prst="rect">
              <a:avLst/>
            </a:prstGeom>
            <a:ln w="9525">
              <a:noFill/>
            </a:ln>
          </p:spPr>
        </p:pic>
        <p:sp>
          <p:nvSpPr>
            <p:cNvPr id="13" name="Down Arrow 12">
              <a:extLst>
                <a:ext uri="{FF2B5EF4-FFF2-40B4-BE49-F238E27FC236}">
                  <a16:creationId xmlns:a16="http://schemas.microsoft.com/office/drawing/2014/main" id="{B0A3C92C-40C5-F574-47FD-9E4348BAD194}"/>
                </a:ext>
              </a:extLst>
            </p:cNvPr>
            <p:cNvSpPr/>
            <p:nvPr/>
          </p:nvSpPr>
          <p:spPr>
            <a:xfrm rot="16200000">
              <a:off x="5639395" y="3752516"/>
              <a:ext cx="850174" cy="1104926"/>
            </a:xfrm>
            <a:prstGeom prst="downArrow">
              <a:avLst>
                <a:gd name="adj1" fmla="val 69121"/>
                <a:gd name="adj2" fmla="val 54780"/>
              </a:avLst>
            </a:prstGeom>
            <a:solidFill>
              <a:srgbClr val="B64B77"/>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descr="Winston Churchill Prime Minister &#10;from 10th May 1940  – 26th July 1945&#10;">
            <a:extLst>
              <a:ext uri="{FF2B5EF4-FFF2-40B4-BE49-F238E27FC236}">
                <a16:creationId xmlns:a16="http://schemas.microsoft.com/office/drawing/2014/main" id="{BAC9F52E-7A98-9B9B-012C-8D3C18424B02}"/>
              </a:ext>
            </a:extLst>
          </p:cNvPr>
          <p:cNvGrpSpPr/>
          <p:nvPr/>
        </p:nvGrpSpPr>
        <p:grpSpPr>
          <a:xfrm>
            <a:off x="9081319" y="1407169"/>
            <a:ext cx="2948122" cy="2140971"/>
            <a:chOff x="9081319" y="1407169"/>
            <a:chExt cx="2948122" cy="2140971"/>
          </a:xfrm>
        </p:grpSpPr>
        <p:pic>
          <p:nvPicPr>
            <p:cNvPr id="14" name="Picture 13">
              <a:extLst>
                <a:ext uri="{FF2B5EF4-FFF2-40B4-BE49-F238E27FC236}">
                  <a16:creationId xmlns:a16="http://schemas.microsoft.com/office/drawing/2014/main" id="{B3003306-2C15-8680-88AC-B8732104719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9081319" y="1522943"/>
              <a:ext cx="324875" cy="230832"/>
            </a:xfrm>
            <a:prstGeom prst="rect">
              <a:avLst/>
            </a:prstGeom>
          </p:spPr>
        </p:pic>
        <p:sp>
          <p:nvSpPr>
            <p:cNvPr id="15" name="TextBox 14">
              <a:extLst>
                <a:ext uri="{FF2B5EF4-FFF2-40B4-BE49-F238E27FC236}">
                  <a16:creationId xmlns:a16="http://schemas.microsoft.com/office/drawing/2014/main" id="{C4ECD1CB-2384-E17D-64BA-FE2CC265CC16}"/>
                </a:ext>
              </a:extLst>
            </p:cNvPr>
            <p:cNvSpPr txBox="1"/>
            <p:nvPr/>
          </p:nvSpPr>
          <p:spPr>
            <a:xfrm>
              <a:off x="9385391" y="1407169"/>
              <a:ext cx="2644050"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Winston </a:t>
              </a:r>
            </a:p>
            <a:p>
              <a:pPr>
                <a:lnSpc>
                  <a:spcPct val="150000"/>
                </a:lnSpc>
              </a:pPr>
              <a:r>
                <a:rPr lang="en-GB" sz="1500" dirty="0">
                  <a:latin typeface="Linkpen 17a Print" panose="03050602060000000000" pitchFamily="66" charset="77"/>
                </a:rPr>
                <a:t>Churchill</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Prime Minister </a:t>
              </a:r>
            </a:p>
            <a:p>
              <a:pPr>
                <a:lnSpc>
                  <a:spcPct val="150000"/>
                </a:lnSpc>
              </a:pPr>
              <a:r>
                <a:rPr lang="en-GB" sz="1500" dirty="0">
                  <a:latin typeface="Linkpen 17a Print" panose="03050602060000000000" pitchFamily="66" charset="77"/>
                </a:rPr>
                <a:t>from 10th May 1940 </a:t>
              </a:r>
            </a:p>
            <a:p>
              <a:pPr>
                <a:lnSpc>
                  <a:spcPct val="150000"/>
                </a:lnSpc>
              </a:pPr>
              <a:r>
                <a:rPr lang="en-GB" sz="1500" dirty="0">
                  <a:latin typeface="Linkpen 17a Print" panose="03050602060000000000" pitchFamily="66" charset="77"/>
                </a:rPr>
                <a:t>– 26th July 1945</a:t>
              </a:r>
            </a:p>
          </p:txBody>
        </p:sp>
      </p:grpSp>
      <p:sp>
        <p:nvSpPr>
          <p:cNvPr id="16" name="TextBox 15">
            <a:extLst>
              <a:ext uri="{FF2B5EF4-FFF2-40B4-BE49-F238E27FC236}">
                <a16:creationId xmlns:a16="http://schemas.microsoft.com/office/drawing/2014/main" id="{0AAF971A-239A-9776-83B4-0D892C0874B4}"/>
              </a:ext>
            </a:extLst>
          </p:cNvPr>
          <p:cNvSpPr txBox="1"/>
          <p:nvPr/>
        </p:nvSpPr>
        <p:spPr>
          <a:xfrm>
            <a:off x="514843" y="5128899"/>
            <a:ext cx="1119046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 the 10th of May 1940, the Phoney War came to an end as German troops marched into Belgium, the Netherlands and Luxembourg, marking the start of the Battle of France. On this day, Neville Chamberlain was replaced by Winston Churchill, who became the new Prime Minister. </a:t>
            </a:r>
          </a:p>
        </p:txBody>
      </p:sp>
    </p:spTree>
    <p:extLst>
      <p:ext uri="{BB962C8B-B14F-4D97-AF65-F5344CB8AC3E}">
        <p14:creationId xmlns:p14="http://schemas.microsoft.com/office/powerpoint/2010/main" val="271581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0064A7D-2E38-21EB-C28A-6F0A164160A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err="1"/>
              <a:t>Phoney</a:t>
            </a:r>
            <a:r>
              <a:rPr lang="en-US" dirty="0"/>
              <a:t> War 2</a:t>
            </a:r>
          </a:p>
        </p:txBody>
      </p:sp>
      <p:sp>
        <p:nvSpPr>
          <p:cNvPr id="17" name="TextBox 16">
            <a:extLst>
              <a:ext uri="{FF2B5EF4-FFF2-40B4-BE49-F238E27FC236}">
                <a16:creationId xmlns:a16="http://schemas.microsoft.com/office/drawing/2014/main" id="{8588CA68-AE9D-7D72-9F35-A5E776AC0AB5}"/>
              </a:ext>
            </a:extLst>
          </p:cNvPr>
          <p:cNvSpPr txBox="1"/>
          <p:nvPr/>
        </p:nvSpPr>
        <p:spPr>
          <a:xfrm>
            <a:off x="1432715" y="1736454"/>
            <a:ext cx="4750801"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During the period of time known as the Phoney War, people in Birkenhead would have tried to continue with their normal lives. </a:t>
            </a:r>
          </a:p>
        </p:txBody>
      </p:sp>
      <p:sp>
        <p:nvSpPr>
          <p:cNvPr id="18" name="TextBox 17">
            <a:extLst>
              <a:ext uri="{FF2B5EF4-FFF2-40B4-BE49-F238E27FC236}">
                <a16:creationId xmlns:a16="http://schemas.microsoft.com/office/drawing/2014/main" id="{70E22831-CEA3-9D8A-9218-5ADF9A428E38}"/>
              </a:ext>
            </a:extLst>
          </p:cNvPr>
          <p:cNvSpPr txBox="1"/>
          <p:nvPr/>
        </p:nvSpPr>
        <p:spPr>
          <a:xfrm>
            <a:off x="1432715" y="3671972"/>
            <a:ext cx="4750801" cy="880369"/>
          </a:xfrm>
          <a:prstGeom prst="rect">
            <a:avLst/>
          </a:prstGeom>
          <a:noFill/>
        </p:spPr>
        <p:txBody>
          <a:bodyPr wrap="square">
            <a:spAutoFit/>
          </a:bodyPr>
          <a:lstStyle/>
          <a:p>
            <a:pPr>
              <a:lnSpc>
                <a:spcPct val="150000"/>
              </a:lnSpc>
            </a:pPr>
            <a:r>
              <a:rPr lang="en-GB" dirty="0">
                <a:latin typeface="Linkpen 17a Print" panose="03050602060000000000" pitchFamily="66" charset="77"/>
              </a:rPr>
              <a:t>However, reminders of the impending war were never far away.</a:t>
            </a:r>
          </a:p>
        </p:txBody>
      </p:sp>
      <p:grpSp>
        <p:nvGrpSpPr>
          <p:cNvPr id="4" name="Group 3"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271C023E-A0BA-5875-0F23-4A2558CFA12F}"/>
              </a:ext>
            </a:extLst>
          </p:cNvPr>
          <p:cNvGrpSpPr/>
          <p:nvPr/>
        </p:nvGrpSpPr>
        <p:grpSpPr>
          <a:xfrm>
            <a:off x="6404220" y="460056"/>
            <a:ext cx="4017974" cy="5884478"/>
            <a:chOff x="6740972" y="457546"/>
            <a:chExt cx="4017974" cy="5884478"/>
          </a:xfrm>
        </p:grpSpPr>
        <p:pic>
          <p:nvPicPr>
            <p:cNvPr id="5" name="Picture 4" descr="A poster with hands holding a gas mask&#10;&#10;Description automatically generated">
              <a:extLst>
                <a:ext uri="{FF2B5EF4-FFF2-40B4-BE49-F238E27FC236}">
                  <a16:creationId xmlns:a16="http://schemas.microsoft.com/office/drawing/2014/main" id="{F3C1A9FE-40B0-D7E0-2512-C6D10089BDA5}"/>
                </a:ext>
              </a:extLst>
            </p:cNvPr>
            <p:cNvPicPr>
              <a:picLocks noChangeAspect="1"/>
            </p:cNvPicPr>
            <p:nvPr/>
          </p:nvPicPr>
          <p:blipFill>
            <a:blip r:embed="rId4"/>
            <a:stretch>
              <a:fillRect/>
            </a:stretch>
          </p:blipFill>
          <p:spPr>
            <a:xfrm>
              <a:off x="6740972" y="514532"/>
              <a:ext cx="3867998" cy="5827492"/>
            </a:xfrm>
            <a:prstGeom prst="rect">
              <a:avLst/>
            </a:prstGeom>
            <a:ln w="19050">
              <a:solidFill>
                <a:schemeClr val="tx1"/>
              </a:solidFill>
            </a:ln>
          </p:spPr>
        </p:pic>
        <p:sp>
          <p:nvSpPr>
            <p:cNvPr id="6" name="TextBox 5">
              <a:extLst>
                <a:ext uri="{FF2B5EF4-FFF2-40B4-BE49-F238E27FC236}">
                  <a16:creationId xmlns:a16="http://schemas.microsoft.com/office/drawing/2014/main" id="{47540F3B-8EDA-0A87-6E18-12C18A1126F7}"/>
                </a:ext>
              </a:extLst>
            </p:cNvPr>
            <p:cNvSpPr txBox="1"/>
            <p:nvPr/>
          </p:nvSpPr>
          <p:spPr>
            <a:xfrm>
              <a:off x="9655768" y="457546"/>
              <a:ext cx="1103178" cy="215444"/>
            </a:xfrm>
            <a:prstGeom prst="rect">
              <a:avLst/>
            </a:prstGeom>
            <a:noFill/>
            <a:ln w="19050">
              <a:noFill/>
            </a:ln>
          </p:spPr>
          <p:txBody>
            <a:bodyPr wrap="square">
              <a:spAutoFit/>
            </a:bodyPr>
            <a:lstStyle/>
            <a:p>
              <a:r>
                <a:rPr lang="en-GB" sz="800" b="0" i="0" dirty="0">
                  <a:solidFill>
                    <a:schemeClr val="bg1">
                      <a:lumMod val="50000"/>
                    </a:schemeClr>
                  </a:solidFill>
                  <a:effectLst/>
                  <a:latin typeface="Nunito" panose="02000503000000000000" pitchFamily="2" charset="77"/>
                  <a:cs typeface="Calibri" panose="020F0502020204030204" pitchFamily="34" charset="0"/>
                </a:rPr>
                <a:t>© IWM HU 36871</a:t>
              </a:r>
              <a:endParaRPr lang="en-GB" sz="800" dirty="0">
                <a:solidFill>
                  <a:schemeClr val="bg1">
                    <a:lumMod val="50000"/>
                  </a:schemeClr>
                </a:solidFill>
                <a:latin typeface="Nunito" panose="02000503000000000000" pitchFamily="2" charset="77"/>
                <a:cs typeface="Calibri" panose="020F0502020204030204" pitchFamily="34" charset="0"/>
              </a:endParaRPr>
            </a:p>
          </p:txBody>
        </p:sp>
      </p:grpSp>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264300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18AB19-13BE-19E3-9FAA-865F5B32162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Birkenhead Armed Forces</a:t>
            </a:r>
          </a:p>
        </p:txBody>
      </p:sp>
      <p:sp>
        <p:nvSpPr>
          <p:cNvPr id="17" name="TextBox 16">
            <a:extLst>
              <a:ext uri="{FF2B5EF4-FFF2-40B4-BE49-F238E27FC236}">
                <a16:creationId xmlns:a16="http://schemas.microsoft.com/office/drawing/2014/main" id="{8588CA68-AE9D-7D72-9F35-A5E776AC0AB5}"/>
              </a:ext>
            </a:extLst>
          </p:cNvPr>
          <p:cNvSpPr txBox="1"/>
          <p:nvPr/>
        </p:nvSpPr>
        <p:spPr>
          <a:xfrm>
            <a:off x="688538" y="604159"/>
            <a:ext cx="990199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World War 2 began, many people from Birkenhead served in the armed forces to protect the country and to fight overseas.</a:t>
            </a:r>
          </a:p>
        </p:txBody>
      </p:sp>
      <p:pic>
        <p:nvPicPr>
          <p:cNvPr id="11" name="Picture 10">
            <a:extLst>
              <a:ext uri="{FF2B5EF4-FFF2-40B4-BE49-F238E27FC236}">
                <a16:creationId xmlns:a16="http://schemas.microsoft.com/office/drawing/2014/main" id="{9C9B7EA2-DB4C-36FF-CE52-F14D9FBE31A9}"/>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2194" y="-19200"/>
            <a:ext cx="1769805" cy="1517642"/>
          </a:xfrm>
          <a:prstGeom prst="rect">
            <a:avLst/>
          </a:prstGeom>
        </p:spPr>
      </p:pic>
      <p:grpSp>
        <p:nvGrpSpPr>
          <p:cNvPr id="19" name="Group 18" descr="A gold badge worn by the Cheshire Regiment. ">
            <a:extLst>
              <a:ext uri="{FF2B5EF4-FFF2-40B4-BE49-F238E27FC236}">
                <a16:creationId xmlns:a16="http://schemas.microsoft.com/office/drawing/2014/main" id="{A166BCB8-731B-6313-E8A2-45090F22B659}"/>
              </a:ext>
            </a:extLst>
          </p:cNvPr>
          <p:cNvGrpSpPr/>
          <p:nvPr/>
        </p:nvGrpSpPr>
        <p:grpSpPr>
          <a:xfrm>
            <a:off x="688538" y="1632604"/>
            <a:ext cx="2699911" cy="2387601"/>
            <a:chOff x="688538" y="1632604"/>
            <a:chExt cx="2699911" cy="2387601"/>
          </a:xfrm>
        </p:grpSpPr>
        <p:pic>
          <p:nvPicPr>
            <p:cNvPr id="8" name="Picture 7" descr="A gold and silver badge&#10;&#10;Description automatically generated">
              <a:extLst>
                <a:ext uri="{FF2B5EF4-FFF2-40B4-BE49-F238E27FC236}">
                  <a16:creationId xmlns:a16="http://schemas.microsoft.com/office/drawing/2014/main" id="{B5844A2D-4013-5CC5-67FF-7F02AE11763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60967" y="1695975"/>
              <a:ext cx="2627482" cy="2324230"/>
            </a:xfrm>
            <a:prstGeom prst="rect">
              <a:avLst/>
            </a:prstGeom>
            <a:ln w="22225">
              <a:solidFill>
                <a:schemeClr val="tx1"/>
              </a:solidFill>
            </a:ln>
          </p:spPr>
        </p:pic>
        <p:sp>
          <p:nvSpPr>
            <p:cNvPr id="12" name="TextBox 11">
              <a:extLst>
                <a:ext uri="{FF2B5EF4-FFF2-40B4-BE49-F238E27FC236}">
                  <a16:creationId xmlns:a16="http://schemas.microsoft.com/office/drawing/2014/main" id="{F95183BA-0771-E333-E3BB-D9756A35B68B}"/>
                </a:ext>
              </a:extLst>
            </p:cNvPr>
            <p:cNvSpPr txBox="1"/>
            <p:nvPr/>
          </p:nvSpPr>
          <p:spPr>
            <a:xfrm>
              <a:off x="688538" y="1632604"/>
              <a:ext cx="2238113" cy="215444"/>
            </a:xfrm>
            <a:prstGeom prst="rect">
              <a:avLst/>
            </a:prstGeom>
            <a:noFill/>
          </p:spPr>
          <p:txBody>
            <a:bodyPr wrap="none" rtlCol="0">
              <a:spAutoFit/>
            </a:bodyPr>
            <a:lstStyle/>
            <a:p>
              <a:r>
                <a:rPr lang="en-GB" sz="800" dirty="0">
                  <a:solidFill>
                    <a:schemeClr val="tx1">
                      <a:lumMod val="65000"/>
                      <a:lumOff val="35000"/>
                    </a:schemeClr>
                  </a:solidFill>
                  <a:latin typeface="Nunito" panose="02000503000000000000" pitchFamily="2" charset="77"/>
                </a:rPr>
                <a:t>© Public Domain from Wikimedia Commons</a:t>
              </a:r>
            </a:p>
          </p:txBody>
        </p:sp>
      </p:grpSp>
      <p:sp>
        <p:nvSpPr>
          <p:cNvPr id="18" name="TextBox 17">
            <a:extLst>
              <a:ext uri="{FF2B5EF4-FFF2-40B4-BE49-F238E27FC236}">
                <a16:creationId xmlns:a16="http://schemas.microsoft.com/office/drawing/2014/main" id="{70E22831-CEA3-9D8A-9218-5ADF9A428E38}"/>
              </a:ext>
            </a:extLst>
          </p:cNvPr>
          <p:cNvSpPr txBox="1"/>
          <p:nvPr/>
        </p:nvSpPr>
        <p:spPr>
          <a:xfrm>
            <a:off x="760967" y="4256375"/>
            <a:ext cx="2804307"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As in World War 1, lots of people from the area served in the Cheshire Regiment.</a:t>
            </a:r>
          </a:p>
        </p:txBody>
      </p:sp>
      <p:grpSp>
        <p:nvGrpSpPr>
          <p:cNvPr id="16" name="Group 15" descr="A black and white photograph of a plane in RAF Hooton Park. ">
            <a:extLst>
              <a:ext uri="{FF2B5EF4-FFF2-40B4-BE49-F238E27FC236}">
                <a16:creationId xmlns:a16="http://schemas.microsoft.com/office/drawing/2014/main" id="{D401D655-1B03-FBDE-0EC2-071DB3620B80}"/>
              </a:ext>
            </a:extLst>
          </p:cNvPr>
          <p:cNvGrpSpPr/>
          <p:nvPr/>
        </p:nvGrpSpPr>
        <p:grpSpPr>
          <a:xfrm>
            <a:off x="3812622" y="1632604"/>
            <a:ext cx="4172370" cy="2387601"/>
            <a:chOff x="3812622" y="1632604"/>
            <a:chExt cx="4172370" cy="2387601"/>
          </a:xfrm>
        </p:grpSpPr>
        <p:pic>
          <p:nvPicPr>
            <p:cNvPr id="9" name="Picture 8" descr="A plane parked in a hangar&#10;&#10;Description automatically generated">
              <a:extLst>
                <a:ext uri="{FF2B5EF4-FFF2-40B4-BE49-F238E27FC236}">
                  <a16:creationId xmlns:a16="http://schemas.microsoft.com/office/drawing/2014/main" id="{932EEA36-4D26-2DAB-F73F-E1E42DB3CC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83410" y="1695975"/>
              <a:ext cx="4101582" cy="2324230"/>
            </a:xfrm>
            <a:prstGeom prst="rect">
              <a:avLst/>
            </a:prstGeom>
            <a:ln w="22225">
              <a:solidFill>
                <a:schemeClr val="tx1"/>
              </a:solidFill>
            </a:ln>
          </p:spPr>
        </p:pic>
        <p:sp>
          <p:nvSpPr>
            <p:cNvPr id="13" name="TextBox 12">
              <a:extLst>
                <a:ext uri="{FF2B5EF4-FFF2-40B4-BE49-F238E27FC236}">
                  <a16:creationId xmlns:a16="http://schemas.microsoft.com/office/drawing/2014/main" id="{AB8FD8AA-FC41-AD96-900E-88F4CD2681A2}"/>
                </a:ext>
              </a:extLst>
            </p:cNvPr>
            <p:cNvSpPr txBox="1"/>
            <p:nvPr/>
          </p:nvSpPr>
          <p:spPr>
            <a:xfrm>
              <a:off x="3812622" y="1632604"/>
              <a:ext cx="2238113" cy="215444"/>
            </a:xfrm>
            <a:prstGeom prst="rect">
              <a:avLst/>
            </a:prstGeom>
            <a:noFill/>
          </p:spPr>
          <p:txBody>
            <a:bodyPr wrap="none" rtlCol="0">
              <a:spAutoFit/>
            </a:bodyPr>
            <a:lstStyle/>
            <a:p>
              <a:r>
                <a:rPr lang="en-GB" sz="800" dirty="0">
                  <a:solidFill>
                    <a:schemeClr val="bg1">
                      <a:lumMod val="75000"/>
                    </a:schemeClr>
                  </a:solidFill>
                  <a:latin typeface="Nunito" panose="02000503000000000000" pitchFamily="2" charset="77"/>
                </a:rPr>
                <a:t>© Public Domain from Wikimedia Commons</a:t>
              </a:r>
            </a:p>
          </p:txBody>
        </p:sp>
      </p:grpSp>
      <p:sp>
        <p:nvSpPr>
          <p:cNvPr id="2" name="TextBox 1">
            <a:extLst>
              <a:ext uri="{FF2B5EF4-FFF2-40B4-BE49-F238E27FC236}">
                <a16:creationId xmlns:a16="http://schemas.microsoft.com/office/drawing/2014/main" id="{ACF3978A-9BA8-84ED-9E2B-D0D662C8D328}"/>
              </a:ext>
            </a:extLst>
          </p:cNvPr>
          <p:cNvSpPr txBox="1"/>
          <p:nvPr/>
        </p:nvSpPr>
        <p:spPr>
          <a:xfrm>
            <a:off x="3793122" y="4259306"/>
            <a:ext cx="3279390"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RAF Hooton Park, near Ellesmere Port, trained Royal Air Force pilots before the war and then was used to repair aircraft during it.</a:t>
            </a:r>
          </a:p>
        </p:txBody>
      </p:sp>
      <p:pic>
        <p:nvPicPr>
          <p:cNvPr id="5" name="Picture 4" descr="An illustration of a World war 2 RAF pilot. He is dressed in goggles, gloves, a long trench coat and gloves. ">
            <a:extLst>
              <a:ext uri="{FF2B5EF4-FFF2-40B4-BE49-F238E27FC236}">
                <a16:creationId xmlns:a16="http://schemas.microsoft.com/office/drawing/2014/main" id="{61FF009C-F0B4-B8C0-4CF8-8002FED7291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30212" y="2286001"/>
            <a:ext cx="1928436" cy="4571999"/>
          </a:xfrm>
          <a:prstGeom prst="rect">
            <a:avLst/>
          </a:prstGeom>
        </p:spPr>
      </p:pic>
      <p:grpSp>
        <p:nvGrpSpPr>
          <p:cNvPr id="15" name="Group 14" descr="A gold badge worn by the 93rd Heavy Anti-Aircraft Regiment. ">
            <a:extLst>
              <a:ext uri="{FF2B5EF4-FFF2-40B4-BE49-F238E27FC236}">
                <a16:creationId xmlns:a16="http://schemas.microsoft.com/office/drawing/2014/main" id="{193D037E-7AD9-DF57-3824-A49C1FCD9C26}"/>
              </a:ext>
            </a:extLst>
          </p:cNvPr>
          <p:cNvGrpSpPr/>
          <p:nvPr/>
        </p:nvGrpSpPr>
        <p:grpSpPr>
          <a:xfrm>
            <a:off x="8479953" y="1697120"/>
            <a:ext cx="2979820" cy="2345733"/>
            <a:chOff x="8479953" y="1697120"/>
            <a:chExt cx="2979820" cy="2345733"/>
          </a:xfrm>
        </p:grpSpPr>
        <p:pic>
          <p:nvPicPr>
            <p:cNvPr id="10" name="Picture 9" descr="A close-up of a badge with Jokhang in the background&#10;&#10;Description automatically generated">
              <a:extLst>
                <a:ext uri="{FF2B5EF4-FFF2-40B4-BE49-F238E27FC236}">
                  <a16:creationId xmlns:a16="http://schemas.microsoft.com/office/drawing/2014/main" id="{0F94AA89-9B94-46A1-0834-3EECE7758E1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79953" y="1697120"/>
              <a:ext cx="2902230" cy="2329549"/>
            </a:xfrm>
            <a:prstGeom prst="rect">
              <a:avLst/>
            </a:prstGeom>
            <a:ln w="22225">
              <a:solidFill>
                <a:schemeClr val="tx1"/>
              </a:solidFill>
            </a:ln>
          </p:spPr>
        </p:pic>
        <p:sp>
          <p:nvSpPr>
            <p:cNvPr id="14" name="TextBox 13">
              <a:extLst>
                <a:ext uri="{FF2B5EF4-FFF2-40B4-BE49-F238E27FC236}">
                  <a16:creationId xmlns:a16="http://schemas.microsoft.com/office/drawing/2014/main" id="{0A6E46DD-CCAB-85C3-A228-DE68575D227C}"/>
                </a:ext>
              </a:extLst>
            </p:cNvPr>
            <p:cNvSpPr txBox="1"/>
            <p:nvPr/>
          </p:nvSpPr>
          <p:spPr>
            <a:xfrm>
              <a:off x="9221660" y="3827409"/>
              <a:ext cx="2238113" cy="215444"/>
            </a:xfrm>
            <a:prstGeom prst="rect">
              <a:avLst/>
            </a:prstGeom>
            <a:noFill/>
          </p:spPr>
          <p:txBody>
            <a:bodyPr wrap="none" rtlCol="0">
              <a:spAutoFit/>
            </a:bodyPr>
            <a:lstStyle/>
            <a:p>
              <a:r>
                <a:rPr lang="en-GB" sz="800" dirty="0">
                  <a:solidFill>
                    <a:schemeClr val="bg1">
                      <a:lumMod val="75000"/>
                    </a:schemeClr>
                  </a:solidFill>
                  <a:latin typeface="Nunito" panose="02000503000000000000" pitchFamily="2" charset="77"/>
                </a:rPr>
                <a:t>© Public Domain from Wikimedia Commons</a:t>
              </a:r>
            </a:p>
          </p:txBody>
        </p:sp>
      </p:grpSp>
      <p:sp>
        <p:nvSpPr>
          <p:cNvPr id="7" name="TextBox 6">
            <a:extLst>
              <a:ext uri="{FF2B5EF4-FFF2-40B4-BE49-F238E27FC236}">
                <a16:creationId xmlns:a16="http://schemas.microsoft.com/office/drawing/2014/main" id="{53D5AE34-5794-602F-6223-AD896F28DDF5}"/>
              </a:ext>
            </a:extLst>
          </p:cNvPr>
          <p:cNvSpPr txBox="1"/>
          <p:nvPr/>
        </p:nvSpPr>
        <p:spPr>
          <a:xfrm>
            <a:off x="8479953" y="4256375"/>
            <a:ext cx="3063215"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93rd Heavy Anti-Aircraft Regiment were based in Birkenhead and protected the Wirral and Liverpool from attacks from above.</a:t>
            </a:r>
          </a:p>
        </p:txBody>
      </p:sp>
    </p:spTree>
    <p:extLst>
      <p:ext uri="{BB962C8B-B14F-4D97-AF65-F5344CB8AC3E}">
        <p14:creationId xmlns:p14="http://schemas.microsoft.com/office/powerpoint/2010/main" val="416171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 presetClass="entr" presetSubtype="1" fill="hold" nodeType="withEffect" p14:presetBounceEnd="50000">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14:bounceEnd="50000">
                                          <p:cBhvr additive="base">
                                            <p:cTn id="26"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5"/>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 presetClass="entr" presetSubtype="1"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 grpId="0"/>
          <p:bldP spid="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034E73FB-D4DC-B1F0-E23B-EE194E0379B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Air raids</a:t>
            </a:r>
          </a:p>
        </p:txBody>
      </p:sp>
      <p:sp>
        <p:nvSpPr>
          <p:cNvPr id="4" name="Title 1">
            <a:extLst>
              <a:ext uri="{FF2B5EF4-FFF2-40B4-BE49-F238E27FC236}">
                <a16:creationId xmlns:a16="http://schemas.microsoft.com/office/drawing/2014/main" id="{61D0D16E-6972-B639-5889-C827E86B269E}"/>
              </a:ext>
            </a:extLst>
          </p:cNvPr>
          <p:cNvSpPr txBox="1">
            <a:spLocks/>
          </p:cNvSpPr>
          <p:nvPr/>
        </p:nvSpPr>
        <p:spPr>
          <a:xfrm>
            <a:off x="676306" y="59190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 raids</a:t>
            </a:r>
          </a:p>
        </p:txBody>
      </p:sp>
      <p:sp>
        <p:nvSpPr>
          <p:cNvPr id="17" name="TextBox 16">
            <a:extLst>
              <a:ext uri="{FF2B5EF4-FFF2-40B4-BE49-F238E27FC236}">
                <a16:creationId xmlns:a16="http://schemas.microsoft.com/office/drawing/2014/main" id="{8588CA68-AE9D-7D72-9F35-A5E776AC0AB5}"/>
              </a:ext>
            </a:extLst>
          </p:cNvPr>
          <p:cNvSpPr txBox="1"/>
          <p:nvPr/>
        </p:nvSpPr>
        <p:spPr>
          <a:xfrm>
            <a:off x="625378" y="1446917"/>
            <a:ext cx="1067176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Heavy Anti-Aircraft Regiment were necessary because of the very real risk of air raids by the German Luftwaffe (air force). Both Liverpool and Birkenhead were subjected to bombing raids during World War 2.</a:t>
            </a:r>
          </a:p>
        </p:txBody>
      </p:sp>
      <p:sp>
        <p:nvSpPr>
          <p:cNvPr id="18" name="TextBox 17">
            <a:extLst>
              <a:ext uri="{FF2B5EF4-FFF2-40B4-BE49-F238E27FC236}">
                <a16:creationId xmlns:a16="http://schemas.microsoft.com/office/drawing/2014/main" id="{70E22831-CEA3-9D8A-9218-5ADF9A428E38}"/>
              </a:ext>
            </a:extLst>
          </p:cNvPr>
          <p:cNvSpPr txBox="1"/>
          <p:nvPr/>
        </p:nvSpPr>
        <p:spPr>
          <a:xfrm>
            <a:off x="625378" y="2790134"/>
            <a:ext cx="4458686"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March the 3rd 1941 a bomb left a crater in the middle of  Hamilton Square. Fortunately, nobody was hurt.</a:t>
            </a:r>
          </a:p>
        </p:txBody>
      </p:sp>
      <p:sp>
        <p:nvSpPr>
          <p:cNvPr id="2" name="TextBox 1">
            <a:extLst>
              <a:ext uri="{FF2B5EF4-FFF2-40B4-BE49-F238E27FC236}">
                <a16:creationId xmlns:a16="http://schemas.microsoft.com/office/drawing/2014/main" id="{ACF3978A-9BA8-84ED-9E2B-D0D662C8D328}"/>
              </a:ext>
            </a:extLst>
          </p:cNvPr>
          <p:cNvSpPr txBox="1"/>
          <p:nvPr/>
        </p:nvSpPr>
        <p:spPr>
          <a:xfrm>
            <a:off x="625379" y="4133351"/>
            <a:ext cx="4458686"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air raids which happened between 1940 and 1942, 442 people were killed by bombing in Birkenhead. In Liverpool, 2,716 people died.</a:t>
            </a:r>
          </a:p>
        </p:txBody>
      </p:sp>
      <p:pic>
        <p:nvPicPr>
          <p:cNvPr id="5" name="Picture 4" descr="A black and white photograph of a group of men stood in the rubble of a bombing in the middle of Hamilton Square. ">
            <a:extLst>
              <a:ext uri="{FF2B5EF4-FFF2-40B4-BE49-F238E27FC236}">
                <a16:creationId xmlns:a16="http://schemas.microsoft.com/office/drawing/2014/main" id="{DB16B0D4-28FA-3F31-9D7F-AB5254641C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0820" y="2509863"/>
            <a:ext cx="5780965" cy="3246976"/>
          </a:xfrm>
          <a:prstGeom prst="rect">
            <a:avLst/>
          </a:prstGeom>
          <a:ln w="22225">
            <a:solidFill>
              <a:schemeClr val="tx1"/>
            </a:solidFill>
          </a:ln>
        </p:spPr>
      </p:pic>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299752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7664E32-CD6B-20C6-4659-1B776D16E1C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False Teeth</a:t>
            </a:r>
          </a:p>
        </p:txBody>
      </p:sp>
      <p:sp>
        <p:nvSpPr>
          <p:cNvPr id="17" name="TextBox 16">
            <a:extLst>
              <a:ext uri="{FF2B5EF4-FFF2-40B4-BE49-F238E27FC236}">
                <a16:creationId xmlns:a16="http://schemas.microsoft.com/office/drawing/2014/main" id="{8588CA68-AE9D-7D72-9F35-A5E776AC0AB5}"/>
              </a:ext>
            </a:extLst>
          </p:cNvPr>
          <p:cNvSpPr txBox="1"/>
          <p:nvPr/>
        </p:nvSpPr>
        <p:spPr>
          <a:xfrm>
            <a:off x="2788950" y="498134"/>
            <a:ext cx="6162169" cy="844462"/>
          </a:xfrm>
          <a:prstGeom prst="rect">
            <a:avLst/>
          </a:prstGeom>
          <a:noFill/>
        </p:spPr>
        <p:txBody>
          <a:bodyPr wrap="square">
            <a:spAutoFit/>
          </a:bodyPr>
          <a:lstStyle/>
          <a:p>
            <a:pPr algn="ctr">
              <a:lnSpc>
                <a:spcPct val="150000"/>
              </a:lnSpc>
            </a:pPr>
            <a:r>
              <a:rPr lang="en-GB" sz="1700" dirty="0">
                <a:latin typeface="Linkpen 17a Print" panose="03050602060000000000" pitchFamily="66" charset="77"/>
              </a:rPr>
              <a:t>In one air raid, a Mersey ferry was hit by a German bomb at </a:t>
            </a:r>
            <a:r>
              <a:rPr lang="en-GB" sz="1700" dirty="0" err="1">
                <a:latin typeface="Linkpen 17a Print" panose="03050602060000000000" pitchFamily="66" charset="77"/>
              </a:rPr>
              <a:t>Seacombe</a:t>
            </a:r>
            <a:r>
              <a:rPr lang="en-GB" sz="1700" dirty="0">
                <a:latin typeface="Linkpen 17a Print" panose="03050602060000000000" pitchFamily="66" charset="77"/>
              </a:rPr>
              <a:t> landing stage. </a:t>
            </a:r>
          </a:p>
        </p:txBody>
      </p:sp>
      <p:pic>
        <p:nvPicPr>
          <p:cNvPr id="7" name="Picture 6" descr="A close-up colour photograph of a set of dentures. &#10; ">
            <a:extLst>
              <a:ext uri="{FF2B5EF4-FFF2-40B4-BE49-F238E27FC236}">
                <a16:creationId xmlns:a16="http://schemas.microsoft.com/office/drawing/2014/main" id="{03DE818C-551B-96CE-BC64-B41BD0DEBB0B}"/>
              </a:ext>
            </a:extLst>
          </p:cNvPr>
          <p:cNvPicPr>
            <a:picLocks noChangeAspect="1"/>
          </p:cNvPicPr>
          <p:nvPr/>
        </p:nvPicPr>
        <p:blipFill>
          <a:blip r:embed="rId4"/>
          <a:stretch>
            <a:fillRect/>
          </a:stretch>
        </p:blipFill>
        <p:spPr>
          <a:xfrm>
            <a:off x="3271423" y="1485301"/>
            <a:ext cx="5197222" cy="3467554"/>
          </a:xfrm>
          <a:prstGeom prst="rect">
            <a:avLst/>
          </a:prstGeom>
          <a:ln w="22225">
            <a:solidFill>
              <a:schemeClr val="tx1"/>
            </a:solidFill>
          </a:ln>
        </p:spPr>
      </p:pic>
      <p:sp>
        <p:nvSpPr>
          <p:cNvPr id="5" name="TextBox 4">
            <a:extLst>
              <a:ext uri="{FF2B5EF4-FFF2-40B4-BE49-F238E27FC236}">
                <a16:creationId xmlns:a16="http://schemas.microsoft.com/office/drawing/2014/main" id="{E6CCB12A-B390-701C-1D42-E532D89E01F8}"/>
              </a:ext>
            </a:extLst>
          </p:cNvPr>
          <p:cNvSpPr txBox="1"/>
          <p:nvPr/>
        </p:nvSpPr>
        <p:spPr>
          <a:xfrm>
            <a:off x="2755643" y="5072619"/>
            <a:ext cx="6228784" cy="1236877"/>
          </a:xfrm>
          <a:prstGeom prst="rect">
            <a:avLst/>
          </a:prstGeom>
          <a:noFill/>
        </p:spPr>
        <p:txBody>
          <a:bodyPr wrap="square">
            <a:spAutoFit/>
          </a:bodyPr>
          <a:lstStyle/>
          <a:p>
            <a:pPr algn="ctr">
              <a:lnSpc>
                <a:spcPct val="150000"/>
              </a:lnSpc>
            </a:pPr>
            <a:r>
              <a:rPr lang="en-GB" sz="1700" dirty="0">
                <a:latin typeface="Linkpen 17a Print" panose="03050602060000000000" pitchFamily="66" charset="77"/>
              </a:rPr>
              <a:t>Luckily, there were no reported injuries amongst the crew, but one member of the team lost his false teeth in the blast. </a:t>
            </a:r>
          </a:p>
        </p:txBody>
      </p:sp>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208005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4716A8-4E11-9286-E3E0-B36A0F586C6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Living with air raids</a:t>
            </a:r>
          </a:p>
        </p:txBody>
      </p:sp>
      <p:sp>
        <p:nvSpPr>
          <p:cNvPr id="2" name="Title 1">
            <a:extLst>
              <a:ext uri="{FF2B5EF4-FFF2-40B4-BE49-F238E27FC236}">
                <a16:creationId xmlns:a16="http://schemas.microsoft.com/office/drawing/2014/main" id="{9E2FBF60-6367-D2AC-4CBF-AE030FC8EBE9}"/>
              </a:ext>
            </a:extLst>
          </p:cNvPr>
          <p:cNvSpPr txBox="1">
            <a:spLocks/>
          </p:cNvSpPr>
          <p:nvPr/>
        </p:nvSpPr>
        <p:spPr>
          <a:xfrm>
            <a:off x="454941" y="36991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Living with air raids</a:t>
            </a:r>
          </a:p>
        </p:txBody>
      </p:sp>
      <p:pic>
        <p:nvPicPr>
          <p:cNvPr id="7" name="Picture 6">
            <a:extLst>
              <a:ext uri="{FF2B5EF4-FFF2-40B4-BE49-F238E27FC236}">
                <a16:creationId xmlns:a16="http://schemas.microsoft.com/office/drawing/2014/main" id="{D380DEEB-911C-FFA2-5E41-6E8283F6F4B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22194" y="-19200"/>
            <a:ext cx="1769805" cy="1517642"/>
          </a:xfrm>
          <a:prstGeom prst="rect">
            <a:avLst/>
          </a:prstGeom>
        </p:spPr>
      </p:pic>
      <p:sp>
        <p:nvSpPr>
          <p:cNvPr id="17" name="TextBox 16">
            <a:extLst>
              <a:ext uri="{FF2B5EF4-FFF2-40B4-BE49-F238E27FC236}">
                <a16:creationId xmlns:a16="http://schemas.microsoft.com/office/drawing/2014/main" id="{8588CA68-AE9D-7D72-9F35-A5E776AC0AB5}"/>
              </a:ext>
            </a:extLst>
          </p:cNvPr>
          <p:cNvSpPr txBox="1"/>
          <p:nvPr/>
        </p:nvSpPr>
        <p:spPr>
          <a:xfrm>
            <a:off x="454941" y="1156644"/>
            <a:ext cx="9703047"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 survive the constant air raids, specially designed air raid shelters were used. </a:t>
            </a:r>
          </a:p>
        </p:txBody>
      </p:sp>
      <p:pic>
        <p:nvPicPr>
          <p:cNvPr id="8" name="Picture 7" descr="A black and white photograph of metal shelters made of corrugated metal.">
            <a:extLst>
              <a:ext uri="{FF2B5EF4-FFF2-40B4-BE49-F238E27FC236}">
                <a16:creationId xmlns:a16="http://schemas.microsoft.com/office/drawing/2014/main" id="{379936CC-6C5C-1AA2-C058-451AE6C6D81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83581" y="1756183"/>
            <a:ext cx="2990185" cy="2567973"/>
          </a:xfrm>
          <a:prstGeom prst="rect">
            <a:avLst/>
          </a:prstGeom>
          <a:ln w="22225">
            <a:solidFill>
              <a:schemeClr val="tx1"/>
            </a:solidFill>
          </a:ln>
        </p:spPr>
      </p:pic>
      <p:sp>
        <p:nvSpPr>
          <p:cNvPr id="5" name="TextBox 4">
            <a:extLst>
              <a:ext uri="{FF2B5EF4-FFF2-40B4-BE49-F238E27FC236}">
                <a16:creationId xmlns:a16="http://schemas.microsoft.com/office/drawing/2014/main" id="{E6CCB12A-B390-701C-1D42-E532D89E01F8}"/>
              </a:ext>
            </a:extLst>
          </p:cNvPr>
          <p:cNvSpPr txBox="1"/>
          <p:nvPr/>
        </p:nvSpPr>
        <p:spPr>
          <a:xfrm>
            <a:off x="1069914" y="4530043"/>
            <a:ext cx="3003852" cy="109530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Anderson shelters were designed to be built in people’s gardens and covered in soil for extra protection.</a:t>
            </a:r>
          </a:p>
        </p:txBody>
      </p:sp>
      <p:pic>
        <p:nvPicPr>
          <p:cNvPr id="9" name="Picture 8" descr="A black and white photograph of a metal cage shelter inside a house.">
            <a:extLst>
              <a:ext uri="{FF2B5EF4-FFF2-40B4-BE49-F238E27FC236}">
                <a16:creationId xmlns:a16="http://schemas.microsoft.com/office/drawing/2014/main" id="{11D8E5DC-B5E0-8AF9-F934-B1030A63DB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832998" y="1756184"/>
            <a:ext cx="2990186" cy="2567974"/>
          </a:xfrm>
          <a:prstGeom prst="rect">
            <a:avLst/>
          </a:prstGeom>
          <a:ln w="22225">
            <a:solidFill>
              <a:schemeClr val="tx1"/>
            </a:solidFill>
          </a:ln>
        </p:spPr>
      </p:pic>
      <p:sp>
        <p:nvSpPr>
          <p:cNvPr id="4" name="TextBox 3">
            <a:extLst>
              <a:ext uri="{FF2B5EF4-FFF2-40B4-BE49-F238E27FC236}">
                <a16:creationId xmlns:a16="http://schemas.microsoft.com/office/drawing/2014/main" id="{290DB787-F3FA-EF55-7CBE-BA09EC865234}"/>
              </a:ext>
            </a:extLst>
          </p:cNvPr>
          <p:cNvSpPr txBox="1"/>
          <p:nvPr/>
        </p:nvSpPr>
        <p:spPr>
          <a:xfrm>
            <a:off x="4832998" y="4530043"/>
            <a:ext cx="3003852" cy="1787797"/>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Morrison shelters were not as popular as Anderson shelters. They were a metal cage that would protect the people inside if the building collapsed.</a:t>
            </a:r>
          </a:p>
        </p:txBody>
      </p:sp>
      <p:pic>
        <p:nvPicPr>
          <p:cNvPr id="10" name="Picture 9" descr="A  black and white photograph of couple of men working to build a public shelter using pieces of wood. &#10; ">
            <a:extLst>
              <a:ext uri="{FF2B5EF4-FFF2-40B4-BE49-F238E27FC236}">
                <a16:creationId xmlns:a16="http://schemas.microsoft.com/office/drawing/2014/main" id="{90F1C6BA-5DE3-6DC4-4DC5-DA5807BB15F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82416" y="1715035"/>
            <a:ext cx="2515709" cy="3358842"/>
          </a:xfrm>
          <a:prstGeom prst="rect">
            <a:avLst/>
          </a:prstGeom>
          <a:ln w="22225">
            <a:solidFill>
              <a:schemeClr val="tx1"/>
            </a:solidFill>
          </a:ln>
        </p:spPr>
      </p:pic>
      <p:sp>
        <p:nvSpPr>
          <p:cNvPr id="6" name="TextBox 5">
            <a:extLst>
              <a:ext uri="{FF2B5EF4-FFF2-40B4-BE49-F238E27FC236}">
                <a16:creationId xmlns:a16="http://schemas.microsoft.com/office/drawing/2014/main" id="{6208E278-4F1B-67BD-ECD5-7A8267E47974}"/>
              </a:ext>
            </a:extLst>
          </p:cNvPr>
          <p:cNvSpPr txBox="1"/>
          <p:nvPr/>
        </p:nvSpPr>
        <p:spPr>
          <a:xfrm>
            <a:off x="8582416" y="5222540"/>
            <a:ext cx="2539670"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Public shelters were created in Birkenhead Park.</a:t>
            </a:r>
          </a:p>
        </p:txBody>
      </p:sp>
    </p:spTree>
    <p:extLst>
      <p:ext uri="{BB962C8B-B14F-4D97-AF65-F5344CB8AC3E}">
        <p14:creationId xmlns:p14="http://schemas.microsoft.com/office/powerpoint/2010/main" val="4010921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5" grpId="0"/>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C82D1DBD-94C1-EE6B-DCC5-95A37A8FC5C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Birkenhead Park public air raid shelters</a:t>
            </a:r>
          </a:p>
        </p:txBody>
      </p:sp>
      <p:sp>
        <p:nvSpPr>
          <p:cNvPr id="4" name="TextBox 3">
            <a:extLst>
              <a:ext uri="{FF2B5EF4-FFF2-40B4-BE49-F238E27FC236}">
                <a16:creationId xmlns:a16="http://schemas.microsoft.com/office/drawing/2014/main" id="{290DB787-F3FA-EF55-7CBE-BA09EC865234}"/>
              </a:ext>
            </a:extLst>
          </p:cNvPr>
          <p:cNvSpPr txBox="1"/>
          <p:nvPr/>
        </p:nvSpPr>
        <p:spPr>
          <a:xfrm>
            <a:off x="661949" y="587214"/>
            <a:ext cx="442487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this aerial photograph from 1946, the Birkenhead Park public air raid shelters are visible.</a:t>
            </a:r>
          </a:p>
        </p:txBody>
      </p:sp>
      <p:sp>
        <p:nvSpPr>
          <p:cNvPr id="6" name="TextBox 5">
            <a:extLst>
              <a:ext uri="{FF2B5EF4-FFF2-40B4-BE49-F238E27FC236}">
                <a16:creationId xmlns:a16="http://schemas.microsoft.com/office/drawing/2014/main" id="{6208E278-4F1B-67BD-ECD5-7A8267E47974}"/>
              </a:ext>
            </a:extLst>
          </p:cNvPr>
          <p:cNvSpPr txBox="1"/>
          <p:nvPr/>
        </p:nvSpPr>
        <p:spPr>
          <a:xfrm>
            <a:off x="661950" y="1917050"/>
            <a:ext cx="3231644"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Can you spot them?</a:t>
            </a:r>
          </a:p>
        </p:txBody>
      </p:sp>
      <p:pic>
        <p:nvPicPr>
          <p:cNvPr id="12" name="Picture 11" descr="An illustration of a world war 2 solider in a green uniform, and great helmet. ">
            <a:extLst>
              <a:ext uri="{FF2B5EF4-FFF2-40B4-BE49-F238E27FC236}">
                <a16:creationId xmlns:a16="http://schemas.microsoft.com/office/drawing/2014/main" id="{A78FA0F9-99B1-A236-2540-91A2A86CC8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5654" y="1917050"/>
            <a:ext cx="1892786" cy="4939508"/>
          </a:xfrm>
          <a:prstGeom prst="rect">
            <a:avLst/>
          </a:prstGeom>
        </p:spPr>
      </p:pic>
      <p:grpSp>
        <p:nvGrpSpPr>
          <p:cNvPr id="9" name="Group 8" descr="A black and white ariel photograph of Birkenhead in 1946. ">
            <a:extLst>
              <a:ext uri="{FF2B5EF4-FFF2-40B4-BE49-F238E27FC236}">
                <a16:creationId xmlns:a16="http://schemas.microsoft.com/office/drawing/2014/main" id="{7DEF2F00-E16E-0C85-3F43-D353126D5ED2}"/>
              </a:ext>
            </a:extLst>
          </p:cNvPr>
          <p:cNvGrpSpPr/>
          <p:nvPr/>
        </p:nvGrpSpPr>
        <p:grpSpPr>
          <a:xfrm>
            <a:off x="4995693" y="523843"/>
            <a:ext cx="6420727" cy="5745924"/>
            <a:chOff x="4995693" y="523843"/>
            <a:chExt cx="6420727" cy="5745924"/>
          </a:xfrm>
        </p:grpSpPr>
        <p:pic>
          <p:nvPicPr>
            <p:cNvPr id="7" name="Picture 6" descr="An aerial view of a city&#10;&#10;Description automatically generated">
              <a:extLst>
                <a:ext uri="{FF2B5EF4-FFF2-40B4-BE49-F238E27FC236}">
                  <a16:creationId xmlns:a16="http://schemas.microsoft.com/office/drawing/2014/main" id="{F5D4D614-DE89-A043-77B5-2424F212DD0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59064" y="587214"/>
              <a:ext cx="6357356" cy="5682553"/>
            </a:xfrm>
            <a:prstGeom prst="rect">
              <a:avLst/>
            </a:prstGeom>
            <a:ln w="22225">
              <a:solidFill>
                <a:schemeClr val="tx1"/>
              </a:solidFill>
            </a:ln>
          </p:spPr>
        </p:pic>
        <p:sp>
          <p:nvSpPr>
            <p:cNvPr id="8" name="TextBox 7">
              <a:extLst>
                <a:ext uri="{FF2B5EF4-FFF2-40B4-BE49-F238E27FC236}">
                  <a16:creationId xmlns:a16="http://schemas.microsoft.com/office/drawing/2014/main" id="{6EAFE7D3-8A97-CD64-AC15-C5C5FA749244}"/>
                </a:ext>
              </a:extLst>
            </p:cNvPr>
            <p:cNvSpPr txBox="1"/>
            <p:nvPr/>
          </p:nvSpPr>
          <p:spPr>
            <a:xfrm>
              <a:off x="4995693" y="523843"/>
              <a:ext cx="2239444" cy="215444"/>
            </a:xfrm>
            <a:prstGeom prst="rect">
              <a:avLst/>
            </a:prstGeom>
            <a:noFill/>
          </p:spPr>
          <p:txBody>
            <a:bodyPr wrap="square">
              <a:spAutoFit/>
            </a:bodyPr>
            <a:lstStyle/>
            <a:p>
              <a:r>
                <a:rPr lang="en-GB" sz="800" dirty="0">
                  <a:solidFill>
                    <a:schemeClr val="bg1"/>
                  </a:solidFill>
                  <a:latin typeface="Nunito" panose="02000503000000000000" pitchFamily="2" charset="77"/>
                </a:rPr>
                <a:t>© Historic England ref: EAW001782</a:t>
              </a:r>
            </a:p>
          </p:txBody>
        </p:sp>
      </p:grpSp>
      <p:sp>
        <p:nvSpPr>
          <p:cNvPr id="10" name="Oval 9" descr="A purple circle highlighting the location of the air rain shelters. ">
            <a:extLst>
              <a:ext uri="{FF2B5EF4-FFF2-40B4-BE49-F238E27FC236}">
                <a16:creationId xmlns:a16="http://schemas.microsoft.com/office/drawing/2014/main" id="{5719726C-04AA-6B53-75D7-518B5FF45A0A}"/>
              </a:ext>
            </a:extLst>
          </p:cNvPr>
          <p:cNvSpPr/>
          <p:nvPr/>
        </p:nvSpPr>
        <p:spPr>
          <a:xfrm>
            <a:off x="6788141" y="4318878"/>
            <a:ext cx="1769805" cy="1769805"/>
          </a:xfrm>
          <a:prstGeom prst="ellipse">
            <a:avLst/>
          </a:prstGeom>
          <a:solidFill>
            <a:srgbClr val="B65379">
              <a:alpha val="28000"/>
            </a:srgbClr>
          </a:solidFill>
          <a:ln w="63500">
            <a:solidFill>
              <a:srgbClr val="B65379"/>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04865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8" fill="hold" nodeType="after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32D31FA3-B42D-6CB3-CD54-C9BD8742D19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Air Raid Wardens</a:t>
            </a:r>
          </a:p>
        </p:txBody>
      </p:sp>
      <p:sp>
        <p:nvSpPr>
          <p:cNvPr id="4" name="TextBox 3">
            <a:extLst>
              <a:ext uri="{FF2B5EF4-FFF2-40B4-BE49-F238E27FC236}">
                <a16:creationId xmlns:a16="http://schemas.microsoft.com/office/drawing/2014/main" id="{290DB787-F3FA-EF55-7CBE-BA09EC865234}"/>
              </a:ext>
            </a:extLst>
          </p:cNvPr>
          <p:cNvSpPr txBox="1"/>
          <p:nvPr/>
        </p:nvSpPr>
        <p:spPr>
          <a:xfrm>
            <a:off x="844238" y="586462"/>
            <a:ext cx="6162169"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 make it harder for German bombers to locate buildings at night, all windows had to be covered with heavy curtains, cardboard or paint so no light could escape. </a:t>
            </a:r>
          </a:p>
        </p:txBody>
      </p:sp>
      <p:sp>
        <p:nvSpPr>
          <p:cNvPr id="6" name="TextBox 5">
            <a:extLst>
              <a:ext uri="{FF2B5EF4-FFF2-40B4-BE49-F238E27FC236}">
                <a16:creationId xmlns:a16="http://schemas.microsoft.com/office/drawing/2014/main" id="{6208E278-4F1B-67BD-ECD5-7A8267E47974}"/>
              </a:ext>
            </a:extLst>
          </p:cNvPr>
          <p:cNvSpPr txBox="1"/>
          <p:nvPr/>
        </p:nvSpPr>
        <p:spPr>
          <a:xfrm>
            <a:off x="844237" y="2171561"/>
            <a:ext cx="6162169"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was called the blackout.</a:t>
            </a:r>
          </a:p>
        </p:txBody>
      </p:sp>
      <p:sp>
        <p:nvSpPr>
          <p:cNvPr id="2" name="TextBox 1">
            <a:extLst>
              <a:ext uri="{FF2B5EF4-FFF2-40B4-BE49-F238E27FC236}">
                <a16:creationId xmlns:a16="http://schemas.microsoft.com/office/drawing/2014/main" id="{C1DC3AD1-A817-7291-CDBF-519EFCAAECE1}"/>
              </a:ext>
            </a:extLst>
          </p:cNvPr>
          <p:cNvSpPr txBox="1"/>
          <p:nvPr/>
        </p:nvSpPr>
        <p:spPr>
          <a:xfrm>
            <a:off x="844238" y="2717915"/>
            <a:ext cx="5393600"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ARP (Air Raid Precautions) wardens would make sure that the blackout was being carried out properly. </a:t>
            </a:r>
          </a:p>
        </p:txBody>
      </p:sp>
      <p:sp>
        <p:nvSpPr>
          <p:cNvPr id="5" name="TextBox 4">
            <a:extLst>
              <a:ext uri="{FF2B5EF4-FFF2-40B4-BE49-F238E27FC236}">
                <a16:creationId xmlns:a16="http://schemas.microsoft.com/office/drawing/2014/main" id="{2AC94019-F4B8-4FB7-1A4E-47C5EE1576E1}"/>
              </a:ext>
            </a:extLst>
          </p:cNvPr>
          <p:cNvSpPr txBox="1"/>
          <p:nvPr/>
        </p:nvSpPr>
        <p:spPr>
          <a:xfrm>
            <a:off x="844237" y="3956766"/>
            <a:ext cx="4832285"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also sounded the warning sirens, guided people to public shelters, issued and checked gas masks, rescued people from bombed out buildings and found places to stay for those who had lost their homes.</a:t>
            </a:r>
          </a:p>
        </p:txBody>
      </p:sp>
      <p:pic>
        <p:nvPicPr>
          <p:cNvPr id="9" name="Picture 8" descr="An illustration of a World War 2 air raid warden. He is wearing a blue uniform and a helmet with a 'W' on it. ">
            <a:extLst>
              <a:ext uri="{FF2B5EF4-FFF2-40B4-BE49-F238E27FC236}">
                <a16:creationId xmlns:a16="http://schemas.microsoft.com/office/drawing/2014/main" id="{0D4F17D5-DDDF-AEA2-6447-ECED059F72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4502" y="1837455"/>
            <a:ext cx="2302016" cy="4990699"/>
          </a:xfrm>
          <a:prstGeom prst="rect">
            <a:avLst/>
          </a:prstGeom>
        </p:spPr>
      </p:pic>
      <p:pic>
        <p:nvPicPr>
          <p:cNvPr id="7" name="Picture 6"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E6608433-CFE4-56CE-4F21-ECE3667D7DE3}"/>
              </a:ext>
            </a:extLst>
          </p:cNvPr>
          <p:cNvPicPr>
            <a:picLocks noChangeAspect="1"/>
          </p:cNvPicPr>
          <p:nvPr/>
        </p:nvPicPr>
        <p:blipFill>
          <a:blip r:embed="rId5"/>
          <a:stretch>
            <a:fillRect/>
          </a:stretch>
        </p:blipFill>
        <p:spPr>
          <a:xfrm>
            <a:off x="7301767" y="492581"/>
            <a:ext cx="3856777" cy="5890943"/>
          </a:xfrm>
          <a:prstGeom prst="rect">
            <a:avLst/>
          </a:prstGeom>
          <a:ln w="22225">
            <a:solidFill>
              <a:schemeClr val="tx1"/>
            </a:solidFill>
          </a:ln>
        </p:spPr>
      </p:pic>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803228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 presetClass="entr" presetSubtype="2" fill="hold" nodeType="after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2" grpId="0"/>
          <p:bldP spid="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C6BBF7B0-2E15-C690-F559-5C043D3535D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 local hero at home</a:t>
            </a:r>
          </a:p>
        </p:txBody>
      </p:sp>
      <p:sp>
        <p:nvSpPr>
          <p:cNvPr id="7" name="Title 1">
            <a:extLst>
              <a:ext uri="{FF2B5EF4-FFF2-40B4-BE49-F238E27FC236}">
                <a16:creationId xmlns:a16="http://schemas.microsoft.com/office/drawing/2014/main" id="{7901C371-17AD-A9C4-218A-DCDE18F5D1E7}"/>
              </a:ext>
            </a:extLst>
          </p:cNvPr>
          <p:cNvSpPr txBox="1">
            <a:spLocks/>
          </p:cNvSpPr>
          <p:nvPr/>
        </p:nvSpPr>
        <p:spPr>
          <a:xfrm>
            <a:off x="554529" y="33688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A local hero at home</a:t>
            </a:r>
          </a:p>
        </p:txBody>
      </p:sp>
      <p:sp>
        <p:nvSpPr>
          <p:cNvPr id="6" name="TextBox 5">
            <a:extLst>
              <a:ext uri="{FF2B5EF4-FFF2-40B4-BE49-F238E27FC236}">
                <a16:creationId xmlns:a16="http://schemas.microsoft.com/office/drawing/2014/main" id="{6208E278-4F1B-67BD-ECD5-7A8267E47974}"/>
              </a:ext>
            </a:extLst>
          </p:cNvPr>
          <p:cNvSpPr txBox="1"/>
          <p:nvPr/>
        </p:nvSpPr>
        <p:spPr>
          <a:xfrm>
            <a:off x="554527" y="1091507"/>
            <a:ext cx="7647913" cy="371768"/>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Norman </a:t>
            </a:r>
            <a:r>
              <a:rPr lang="en-GB" sz="1350" dirty="0" err="1">
                <a:latin typeface="Linkpen 17a Print" panose="03050602060000000000" pitchFamily="66" charset="77"/>
              </a:rPr>
              <a:t>Tunna</a:t>
            </a:r>
            <a:r>
              <a:rPr lang="en-GB" sz="1350" dirty="0">
                <a:latin typeface="Linkpen 17a Print" panose="03050602060000000000" pitchFamily="66" charset="77"/>
              </a:rPr>
              <a:t> worked for the railway in Birkenhead and became a hero in World </a:t>
            </a:r>
            <a:r>
              <a:rPr lang="en-GB" sz="1350">
                <a:latin typeface="Linkpen 17a Print" panose="03050602060000000000" pitchFamily="66" charset="77"/>
              </a:rPr>
              <a:t>War 2. </a:t>
            </a:r>
            <a:endParaRPr lang="en-GB" sz="1350" dirty="0">
              <a:latin typeface="Linkpen 17a Print" panose="03050602060000000000" pitchFamily="66" charset="77"/>
            </a:endParaRPr>
          </a:p>
        </p:txBody>
      </p:sp>
      <p:sp>
        <p:nvSpPr>
          <p:cNvPr id="2" name="TextBox 1">
            <a:extLst>
              <a:ext uri="{FF2B5EF4-FFF2-40B4-BE49-F238E27FC236}">
                <a16:creationId xmlns:a16="http://schemas.microsoft.com/office/drawing/2014/main" id="{C1DC3AD1-A817-7291-CDBF-519EFCAAECE1}"/>
              </a:ext>
            </a:extLst>
          </p:cNvPr>
          <p:cNvSpPr txBox="1"/>
          <p:nvPr/>
        </p:nvSpPr>
        <p:spPr>
          <a:xfrm>
            <a:off x="554527" y="1837577"/>
            <a:ext cx="7574693" cy="1306640"/>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In September 1940, he was working at Morpeth Dock when an an air raid began. Norman was working with a train carrying high explosive bombs that were to be used by the Royal Air Force. He saw incendiary bombs had fallen into one wagon containing 250lb bombs. Incendiary bombs are designed to start fires, so the situation was incredibly dangerous.</a:t>
            </a:r>
          </a:p>
        </p:txBody>
      </p:sp>
      <p:sp>
        <p:nvSpPr>
          <p:cNvPr id="5" name="TextBox 4">
            <a:extLst>
              <a:ext uri="{FF2B5EF4-FFF2-40B4-BE49-F238E27FC236}">
                <a16:creationId xmlns:a16="http://schemas.microsoft.com/office/drawing/2014/main" id="{2AC94019-F4B8-4FB7-1A4E-47C5EE1576E1}"/>
              </a:ext>
            </a:extLst>
          </p:cNvPr>
          <p:cNvSpPr txBox="1"/>
          <p:nvPr/>
        </p:nvSpPr>
        <p:spPr>
          <a:xfrm>
            <a:off x="554527" y="3496398"/>
            <a:ext cx="6084017" cy="1306640"/>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Without thought for his own safety, he quickly got water and threw it on the wagon but realised that one incendiary was wedged between two high explosive bombs. He bravely climbed into the wagon, wedged the bombs apart, and threw the incendiary bomb out. His actions stopped a big explosion and saved many lives. </a:t>
            </a:r>
          </a:p>
        </p:txBody>
      </p:sp>
      <p:sp>
        <p:nvSpPr>
          <p:cNvPr id="8" name="TextBox 7">
            <a:extLst>
              <a:ext uri="{FF2B5EF4-FFF2-40B4-BE49-F238E27FC236}">
                <a16:creationId xmlns:a16="http://schemas.microsoft.com/office/drawing/2014/main" id="{4E646334-F1D1-C480-265C-51C119417844}"/>
              </a:ext>
            </a:extLst>
          </p:cNvPr>
          <p:cNvSpPr txBox="1"/>
          <p:nvPr/>
        </p:nvSpPr>
        <p:spPr>
          <a:xfrm>
            <a:off x="554528" y="5155219"/>
            <a:ext cx="6084016" cy="68339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For his bravery, Norman was awarded the George Cross in 1941, the first person from Birkenhead to receive this honour during the war.</a:t>
            </a:r>
          </a:p>
        </p:txBody>
      </p:sp>
      <p:grpSp>
        <p:nvGrpSpPr>
          <p:cNvPr id="17" name="Group 16" descr="A colour photograph of the George Cross. It is a gold cross attached to a blue ribbon. ">
            <a:extLst>
              <a:ext uri="{FF2B5EF4-FFF2-40B4-BE49-F238E27FC236}">
                <a16:creationId xmlns:a16="http://schemas.microsoft.com/office/drawing/2014/main" id="{2A0BADB1-F4A3-1B8C-D2A7-9196231854E8}"/>
              </a:ext>
            </a:extLst>
          </p:cNvPr>
          <p:cNvGrpSpPr/>
          <p:nvPr/>
        </p:nvGrpSpPr>
        <p:grpSpPr>
          <a:xfrm>
            <a:off x="7206023" y="3199474"/>
            <a:ext cx="2021179" cy="3267322"/>
            <a:chOff x="7206023" y="3308113"/>
            <a:chExt cx="2021179" cy="3267322"/>
          </a:xfrm>
        </p:grpSpPr>
        <p:pic>
          <p:nvPicPr>
            <p:cNvPr id="13" name="Picture 12" descr="A close-up of a medal&#10;&#10;Description automatically generated">
              <a:extLst>
                <a:ext uri="{FF2B5EF4-FFF2-40B4-BE49-F238E27FC236}">
                  <a16:creationId xmlns:a16="http://schemas.microsoft.com/office/drawing/2014/main" id="{4B750551-0456-F168-83AA-3D0C5FB62B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06023" y="3532610"/>
              <a:ext cx="2021179" cy="3042825"/>
            </a:xfrm>
            <a:prstGeom prst="rect">
              <a:avLst/>
            </a:prstGeom>
          </p:spPr>
        </p:pic>
        <p:sp>
          <p:nvSpPr>
            <p:cNvPr id="16" name="TextBox 15">
              <a:extLst>
                <a:ext uri="{FF2B5EF4-FFF2-40B4-BE49-F238E27FC236}">
                  <a16:creationId xmlns:a16="http://schemas.microsoft.com/office/drawing/2014/main" id="{09FBD6D2-8919-AAED-D73C-058828306A3D}"/>
                </a:ext>
              </a:extLst>
            </p:cNvPr>
            <p:cNvSpPr txBox="1"/>
            <p:nvPr/>
          </p:nvSpPr>
          <p:spPr>
            <a:xfrm>
              <a:off x="7377257" y="3308113"/>
              <a:ext cx="1221809" cy="215444"/>
            </a:xfrm>
            <a:prstGeom prst="rect">
              <a:avLst/>
            </a:prstGeom>
            <a:noFill/>
          </p:spPr>
          <p:txBody>
            <a:bodyPr wrap="none" rtlCol="0">
              <a:spAutoFit/>
            </a:bodyPr>
            <a:lstStyle/>
            <a:p>
              <a:r>
                <a:rPr lang="en-GB" sz="800" dirty="0">
                  <a:solidFill>
                    <a:schemeClr val="bg1">
                      <a:lumMod val="75000"/>
                    </a:schemeClr>
                  </a:solidFill>
                  <a:latin typeface="Nunito" panose="02000503000000000000" pitchFamily="2" charset="77"/>
                </a:rPr>
                <a:t>© </a:t>
              </a:r>
              <a:r>
                <a:rPr lang="en-GB" sz="800" dirty="0" err="1">
                  <a:solidFill>
                    <a:schemeClr val="bg1">
                      <a:lumMod val="75000"/>
                    </a:schemeClr>
                  </a:solidFill>
                  <a:latin typeface="Nunito" panose="02000503000000000000" pitchFamily="2" charset="77"/>
                </a:rPr>
                <a:t>Alamy</a:t>
              </a:r>
              <a:r>
                <a:rPr lang="en-GB" sz="800" dirty="0">
                  <a:solidFill>
                    <a:schemeClr val="bg1">
                      <a:lumMod val="75000"/>
                    </a:schemeClr>
                  </a:solidFill>
                  <a:latin typeface="Nunito" panose="02000503000000000000" pitchFamily="2" charset="77"/>
                </a:rPr>
                <a:t> ref: BJWYGJ</a:t>
              </a:r>
            </a:p>
          </p:txBody>
        </p:sp>
      </p:grpSp>
      <p:grpSp>
        <p:nvGrpSpPr>
          <p:cNvPr id="15" name="Group 14" descr="A black and white photograph of Norman Tunna. He is wearing a suit, tie and flat cap. ">
            <a:extLst>
              <a:ext uri="{FF2B5EF4-FFF2-40B4-BE49-F238E27FC236}">
                <a16:creationId xmlns:a16="http://schemas.microsoft.com/office/drawing/2014/main" id="{D8CA7730-839B-89B4-5E2C-890D3224242D}"/>
              </a:ext>
            </a:extLst>
          </p:cNvPr>
          <p:cNvGrpSpPr/>
          <p:nvPr/>
        </p:nvGrpSpPr>
        <p:grpSpPr>
          <a:xfrm>
            <a:off x="8636214" y="598863"/>
            <a:ext cx="2887574" cy="4289095"/>
            <a:chOff x="8636214" y="598863"/>
            <a:chExt cx="2887574" cy="4289095"/>
          </a:xfrm>
        </p:grpSpPr>
        <p:pic>
          <p:nvPicPr>
            <p:cNvPr id="9" name="Picture 8" descr="A person in a suit and tie&#10;&#10;Description automatically generated">
              <a:extLst>
                <a:ext uri="{FF2B5EF4-FFF2-40B4-BE49-F238E27FC236}">
                  <a16:creationId xmlns:a16="http://schemas.microsoft.com/office/drawing/2014/main" id="{67F54E57-A142-C478-51DD-E17C9A9044A6}"/>
                </a:ext>
              </a:extLst>
            </p:cNvPr>
            <p:cNvPicPr>
              <a:picLocks noChangeAspect="1"/>
            </p:cNvPicPr>
            <p:nvPr/>
          </p:nvPicPr>
          <p:blipFill>
            <a:blip r:embed="rId5"/>
            <a:stretch>
              <a:fillRect/>
            </a:stretch>
          </p:blipFill>
          <p:spPr>
            <a:xfrm>
              <a:off x="8709434" y="666427"/>
              <a:ext cx="2814354" cy="4221531"/>
            </a:xfrm>
            <a:prstGeom prst="rect">
              <a:avLst/>
            </a:prstGeom>
            <a:ln w="22225">
              <a:solidFill>
                <a:schemeClr val="tx1"/>
              </a:solidFill>
            </a:ln>
          </p:spPr>
        </p:pic>
        <p:sp>
          <p:nvSpPr>
            <p:cNvPr id="14" name="TextBox 13">
              <a:extLst>
                <a:ext uri="{FF2B5EF4-FFF2-40B4-BE49-F238E27FC236}">
                  <a16:creationId xmlns:a16="http://schemas.microsoft.com/office/drawing/2014/main" id="{FB0DD587-EF3D-AFCE-D475-4A21C07274E0}"/>
                </a:ext>
              </a:extLst>
            </p:cNvPr>
            <p:cNvSpPr txBox="1"/>
            <p:nvPr/>
          </p:nvSpPr>
          <p:spPr>
            <a:xfrm>
              <a:off x="8636214" y="598863"/>
              <a:ext cx="2238113" cy="215444"/>
            </a:xfrm>
            <a:prstGeom prst="rect">
              <a:avLst/>
            </a:prstGeom>
            <a:noFill/>
          </p:spPr>
          <p:txBody>
            <a:bodyPr wrap="none" rtlCol="0">
              <a:spAutoFit/>
            </a:bodyPr>
            <a:lstStyle/>
            <a:p>
              <a:r>
                <a:rPr lang="en-GB" sz="800" dirty="0">
                  <a:solidFill>
                    <a:schemeClr val="bg1">
                      <a:lumMod val="95000"/>
                    </a:schemeClr>
                  </a:solidFill>
                  <a:latin typeface="Nunito" panose="02000503000000000000" pitchFamily="2" charset="77"/>
                </a:rPr>
                <a:t>© Public Domain from Wikimedia Commons</a:t>
              </a:r>
            </a:p>
          </p:txBody>
        </p:sp>
      </p:grpSp>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15429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2" grpId="0"/>
      <p:bldP spid="5"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45AC2D30-4979-4CEF-60FD-0F05E430758B}"/>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Everyday life</a:t>
            </a:r>
          </a:p>
        </p:txBody>
      </p:sp>
      <p:sp>
        <p:nvSpPr>
          <p:cNvPr id="7" name="Title 1">
            <a:extLst>
              <a:ext uri="{FF2B5EF4-FFF2-40B4-BE49-F238E27FC236}">
                <a16:creationId xmlns:a16="http://schemas.microsoft.com/office/drawing/2014/main" id="{7901C371-17AD-A9C4-218A-DCDE18F5D1E7}"/>
              </a:ext>
            </a:extLst>
          </p:cNvPr>
          <p:cNvSpPr txBox="1">
            <a:spLocks/>
          </p:cNvSpPr>
          <p:nvPr/>
        </p:nvSpPr>
        <p:spPr>
          <a:xfrm>
            <a:off x="535964" y="667953"/>
            <a:ext cx="5066183"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Everyday life</a:t>
            </a:r>
          </a:p>
        </p:txBody>
      </p:sp>
      <p:sp>
        <p:nvSpPr>
          <p:cNvPr id="2" name="TextBox 1">
            <a:extLst>
              <a:ext uri="{FF2B5EF4-FFF2-40B4-BE49-F238E27FC236}">
                <a16:creationId xmlns:a16="http://schemas.microsoft.com/office/drawing/2014/main" id="{C1DC3AD1-A817-7291-CDBF-519EFCAAECE1}"/>
              </a:ext>
            </a:extLst>
          </p:cNvPr>
          <p:cNvSpPr txBox="1"/>
          <p:nvPr/>
        </p:nvSpPr>
        <p:spPr>
          <a:xfrm>
            <a:off x="535965" y="1516039"/>
            <a:ext cx="4859013"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During World War 2, the UK had rationing because there weren't enough things like food and clothes for everyone. Rationing was a fair way to make sure everyone got their share of these things. </a:t>
            </a:r>
          </a:p>
        </p:txBody>
      </p:sp>
      <p:sp>
        <p:nvSpPr>
          <p:cNvPr id="5" name="TextBox 4">
            <a:extLst>
              <a:ext uri="{FF2B5EF4-FFF2-40B4-BE49-F238E27FC236}">
                <a16:creationId xmlns:a16="http://schemas.microsoft.com/office/drawing/2014/main" id="{2AC94019-F4B8-4FB7-1A4E-47C5EE1576E1}"/>
              </a:ext>
            </a:extLst>
          </p:cNvPr>
          <p:cNvSpPr txBox="1"/>
          <p:nvPr/>
        </p:nvSpPr>
        <p:spPr>
          <a:xfrm>
            <a:off x="535965" y="3463327"/>
            <a:ext cx="493011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also helped save resources for the war and encouraged people to use things wisely. </a:t>
            </a:r>
          </a:p>
        </p:txBody>
      </p:sp>
      <p:sp>
        <p:nvSpPr>
          <p:cNvPr id="8" name="TextBox 7">
            <a:extLst>
              <a:ext uri="{FF2B5EF4-FFF2-40B4-BE49-F238E27FC236}">
                <a16:creationId xmlns:a16="http://schemas.microsoft.com/office/drawing/2014/main" id="{4E646334-F1D1-C480-265C-51C119417844}"/>
              </a:ext>
            </a:extLst>
          </p:cNvPr>
          <p:cNvSpPr txBox="1"/>
          <p:nvPr/>
        </p:nvSpPr>
        <p:spPr>
          <a:xfrm>
            <a:off x="535965" y="4718119"/>
            <a:ext cx="485901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Each person had a ration book with coupons for a certain amount of food and other goods each week. </a:t>
            </a:r>
          </a:p>
        </p:txBody>
      </p:sp>
      <p:pic>
        <p:nvPicPr>
          <p:cNvPr id="10" name="Picture 9" descr="An illustration of a boy wearing a flat cap, great coat, and brown trousers. ">
            <a:extLst>
              <a:ext uri="{FF2B5EF4-FFF2-40B4-BE49-F238E27FC236}">
                <a16:creationId xmlns:a16="http://schemas.microsoft.com/office/drawing/2014/main" id="{EE883CC4-2091-0EE2-7772-3F7827235A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16984" y="1809274"/>
            <a:ext cx="1982818" cy="5025575"/>
          </a:xfrm>
          <a:prstGeom prst="rect">
            <a:avLst/>
          </a:prstGeom>
        </p:spPr>
      </p:pic>
      <p:pic>
        <p:nvPicPr>
          <p:cNvPr id="4" name="Picture 3" descr="A black and white photograph of a man stamping a ration book, ">
            <a:extLst>
              <a:ext uri="{FF2B5EF4-FFF2-40B4-BE49-F238E27FC236}">
                <a16:creationId xmlns:a16="http://schemas.microsoft.com/office/drawing/2014/main" id="{B07BC863-309A-94E7-18EE-9AFE77713D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48985" y="540355"/>
            <a:ext cx="4479732" cy="5754139"/>
          </a:xfrm>
          <a:prstGeom prst="rect">
            <a:avLst/>
          </a:prstGeom>
          <a:ln w="22225">
            <a:solidFill>
              <a:schemeClr val="tx1"/>
            </a:solidFill>
          </a:ln>
        </p:spPr>
      </p:pic>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70697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14:presetBounceEnd="50000">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14:bounceEnd="50000">
                                          <p:cBhvr additive="base">
                                            <p:cTn id="26"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6821428C-82F8-1EC6-18E5-DD606428DE9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World War 1</a:t>
            </a:r>
          </a:p>
        </p:txBody>
      </p:sp>
      <p:sp>
        <p:nvSpPr>
          <p:cNvPr id="3" name="Title 1">
            <a:extLst>
              <a:ext uri="{FF2B5EF4-FFF2-40B4-BE49-F238E27FC236}">
                <a16:creationId xmlns:a16="http://schemas.microsoft.com/office/drawing/2014/main" id="{EA3ADAC9-4331-699B-6E0F-F18E2E80E6E7}"/>
              </a:ext>
            </a:extLst>
          </p:cNvPr>
          <p:cNvSpPr txBox="1">
            <a:spLocks/>
          </p:cNvSpPr>
          <p:nvPr/>
        </p:nvSpPr>
        <p:spPr>
          <a:xfrm>
            <a:off x="454941" y="46929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World War 1  </a:t>
            </a:r>
          </a:p>
        </p:txBody>
      </p:sp>
      <p:sp>
        <p:nvSpPr>
          <p:cNvPr id="5" name="TextBox 4">
            <a:extLst>
              <a:ext uri="{FF2B5EF4-FFF2-40B4-BE49-F238E27FC236}">
                <a16:creationId xmlns:a16="http://schemas.microsoft.com/office/drawing/2014/main" id="{782840A3-7DBD-E52C-8E7E-62A1F51E9E8E}"/>
              </a:ext>
            </a:extLst>
          </p:cNvPr>
          <p:cNvSpPr txBox="1"/>
          <p:nvPr/>
        </p:nvSpPr>
        <p:spPr>
          <a:xfrm>
            <a:off x="454941" y="1327518"/>
            <a:ext cx="680564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1900s, tensions in Europe were high as many countries competed with one another for power. </a:t>
            </a:r>
          </a:p>
        </p:txBody>
      </p:sp>
      <p:sp>
        <p:nvSpPr>
          <p:cNvPr id="6" name="TextBox 5">
            <a:extLst>
              <a:ext uri="{FF2B5EF4-FFF2-40B4-BE49-F238E27FC236}">
                <a16:creationId xmlns:a16="http://schemas.microsoft.com/office/drawing/2014/main" id="{901209C0-1940-2AA7-A9AA-6C425FC605F4}"/>
              </a:ext>
            </a:extLst>
          </p:cNvPr>
          <p:cNvSpPr txBox="1"/>
          <p:nvPr/>
        </p:nvSpPr>
        <p:spPr>
          <a:xfrm>
            <a:off x="454941" y="2365376"/>
            <a:ext cx="719861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the 28th of June 1914, the heir to the Austro-Hungarian Empire, Archduke Franz Ferdinand, was assassinated. </a:t>
            </a:r>
          </a:p>
        </p:txBody>
      </p:sp>
      <p:sp>
        <p:nvSpPr>
          <p:cNvPr id="7" name="TextBox 6">
            <a:extLst>
              <a:ext uri="{FF2B5EF4-FFF2-40B4-BE49-F238E27FC236}">
                <a16:creationId xmlns:a16="http://schemas.microsoft.com/office/drawing/2014/main" id="{6EFF44F0-F37A-B88E-F116-D50DFC11B9FF}"/>
              </a:ext>
            </a:extLst>
          </p:cNvPr>
          <p:cNvSpPr txBox="1"/>
          <p:nvPr/>
        </p:nvSpPr>
        <p:spPr>
          <a:xfrm>
            <a:off x="454941" y="3772566"/>
            <a:ext cx="652499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event sparked a chain reaction of conflicts. Austria-Hungary blamed Serbia for the assassination and declared war on them. </a:t>
            </a:r>
          </a:p>
        </p:txBody>
      </p:sp>
      <p:sp>
        <p:nvSpPr>
          <p:cNvPr id="8" name="TextBox 7">
            <a:extLst>
              <a:ext uri="{FF2B5EF4-FFF2-40B4-BE49-F238E27FC236}">
                <a16:creationId xmlns:a16="http://schemas.microsoft.com/office/drawing/2014/main" id="{697A9F15-F363-A3BE-A263-81AF59D7C045}"/>
              </a:ext>
            </a:extLst>
          </p:cNvPr>
          <p:cNvSpPr txBox="1"/>
          <p:nvPr/>
        </p:nvSpPr>
        <p:spPr>
          <a:xfrm>
            <a:off x="454941" y="5179756"/>
            <a:ext cx="652499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Soon, other countries joined in to support their allies, and the war quickly spread.</a:t>
            </a:r>
          </a:p>
        </p:txBody>
      </p:sp>
      <p:grpSp>
        <p:nvGrpSpPr>
          <p:cNvPr id="10" name="Group 9" descr="A black and white photograph of the Archduke Franz Ferdinand. He is a man with a moustache and medals on his uniform jacket.">
            <a:extLst>
              <a:ext uri="{FF2B5EF4-FFF2-40B4-BE49-F238E27FC236}">
                <a16:creationId xmlns:a16="http://schemas.microsoft.com/office/drawing/2014/main" id="{86D21B0B-AA46-AA0E-85B4-99788E91969E}"/>
              </a:ext>
            </a:extLst>
          </p:cNvPr>
          <p:cNvGrpSpPr/>
          <p:nvPr/>
        </p:nvGrpSpPr>
        <p:grpSpPr>
          <a:xfrm>
            <a:off x="7367757" y="489715"/>
            <a:ext cx="4104138" cy="5806932"/>
            <a:chOff x="7367757" y="489715"/>
            <a:chExt cx="4104138" cy="5806932"/>
          </a:xfrm>
        </p:grpSpPr>
        <p:pic>
          <p:nvPicPr>
            <p:cNvPr id="9" name="Picture 8" descr=" ">
              <a:extLst>
                <a:ext uri="{FF2B5EF4-FFF2-40B4-BE49-F238E27FC236}">
                  <a16:creationId xmlns:a16="http://schemas.microsoft.com/office/drawing/2014/main" id="{C13F144B-7997-484C-77E5-A4AD74114F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8683" y="561352"/>
              <a:ext cx="4053212" cy="5735295"/>
            </a:xfrm>
            <a:prstGeom prst="rect">
              <a:avLst/>
            </a:prstGeom>
            <a:ln w="22225">
              <a:solidFill>
                <a:schemeClr val="tx1"/>
              </a:solidFill>
            </a:ln>
          </p:spPr>
        </p:pic>
        <p:sp>
          <p:nvSpPr>
            <p:cNvPr id="4" name="TextBox 3">
              <a:extLst>
                <a:ext uri="{FF2B5EF4-FFF2-40B4-BE49-F238E27FC236}">
                  <a16:creationId xmlns:a16="http://schemas.microsoft.com/office/drawing/2014/main" id="{F749C6DA-CFA2-B22A-5093-D90DF6D916DD}"/>
                </a:ext>
              </a:extLst>
            </p:cNvPr>
            <p:cNvSpPr txBox="1"/>
            <p:nvPr/>
          </p:nvSpPr>
          <p:spPr>
            <a:xfrm>
              <a:off x="7367757" y="489715"/>
              <a:ext cx="2226035" cy="230832"/>
            </a:xfrm>
            <a:prstGeom prst="rect">
              <a:avLst/>
            </a:prstGeom>
            <a:noFill/>
          </p:spPr>
          <p:txBody>
            <a:bodyPr wrap="square">
              <a:spAutoFit/>
            </a:bodyPr>
            <a:lstStyle/>
            <a:p>
              <a:pPr>
                <a:lnSpc>
                  <a:spcPct val="150000"/>
                </a:lnSpc>
              </a:pPr>
              <a:r>
                <a:rPr lang="en-GB" sz="800" dirty="0">
                  <a:solidFill>
                    <a:schemeClr val="bg2">
                      <a:lumMod val="50000"/>
                    </a:schemeClr>
                  </a:solidFill>
                  <a:latin typeface="Nunito" panose="02000503000000000000" pitchFamily="2" charset="77"/>
                </a:rPr>
                <a:t>© Public Domain from Wikimedia Commons</a:t>
              </a: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27328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46B481D-6A60-F9E2-FC2D-20FCF224597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Women during the war</a:t>
            </a:r>
          </a:p>
        </p:txBody>
      </p:sp>
      <p:sp>
        <p:nvSpPr>
          <p:cNvPr id="7" name="Title 1">
            <a:extLst>
              <a:ext uri="{FF2B5EF4-FFF2-40B4-BE49-F238E27FC236}">
                <a16:creationId xmlns:a16="http://schemas.microsoft.com/office/drawing/2014/main" id="{7901C371-17AD-A9C4-218A-DCDE18F5D1E7}"/>
              </a:ext>
            </a:extLst>
          </p:cNvPr>
          <p:cNvSpPr txBox="1">
            <a:spLocks/>
          </p:cNvSpPr>
          <p:nvPr/>
        </p:nvSpPr>
        <p:spPr>
          <a:xfrm>
            <a:off x="550634" y="367926"/>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Women during the war</a:t>
            </a:r>
          </a:p>
        </p:txBody>
      </p:sp>
      <p:sp>
        <p:nvSpPr>
          <p:cNvPr id="2" name="TextBox 1">
            <a:extLst>
              <a:ext uri="{FF2B5EF4-FFF2-40B4-BE49-F238E27FC236}">
                <a16:creationId xmlns:a16="http://schemas.microsoft.com/office/drawing/2014/main" id="{C1DC3AD1-A817-7291-CDBF-519EFCAAECE1}"/>
              </a:ext>
            </a:extLst>
          </p:cNvPr>
          <p:cNvSpPr txBox="1"/>
          <p:nvPr/>
        </p:nvSpPr>
        <p:spPr>
          <a:xfrm>
            <a:off x="525231" y="1102911"/>
            <a:ext cx="1105843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September 1943, in Britain,  90% of all single women between the ages of 18 and 40 were working in some form of National Service. This included jobs such as serving in the military, driving fire engines, trains or trams, and working in factories, offices or on farms.</a:t>
            </a:r>
          </a:p>
        </p:txBody>
      </p:sp>
      <p:pic>
        <p:nvPicPr>
          <p:cNvPr id="6" name="Picture 5" descr="A black and white photograph woman in a factory with protective eyewear using a machine.">
            <a:extLst>
              <a:ext uri="{FF2B5EF4-FFF2-40B4-BE49-F238E27FC236}">
                <a16:creationId xmlns:a16="http://schemas.microsoft.com/office/drawing/2014/main" id="{31CF6EC0-B53C-9779-EEF8-192B7B4ACF5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6602" y="2268717"/>
            <a:ext cx="3630616" cy="3825202"/>
          </a:xfrm>
          <a:prstGeom prst="rect">
            <a:avLst/>
          </a:prstGeom>
          <a:ln w="22225">
            <a:solidFill>
              <a:schemeClr val="tx1"/>
            </a:solidFill>
          </a:ln>
        </p:spPr>
      </p:pic>
      <p:pic>
        <p:nvPicPr>
          <p:cNvPr id="11" name="Picture 10" descr="An illustration of a woman dressed in blue overalls and wearing a hair net. ">
            <a:extLst>
              <a:ext uri="{FF2B5EF4-FFF2-40B4-BE49-F238E27FC236}">
                <a16:creationId xmlns:a16="http://schemas.microsoft.com/office/drawing/2014/main" id="{467256B4-6C95-43B7-5BB5-2C6EF4985F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09029" y="2122685"/>
            <a:ext cx="1594331" cy="4611640"/>
          </a:xfrm>
          <a:prstGeom prst="rect">
            <a:avLst/>
          </a:prstGeom>
        </p:spPr>
      </p:pic>
      <p:sp>
        <p:nvSpPr>
          <p:cNvPr id="5" name="TextBox 4">
            <a:extLst>
              <a:ext uri="{FF2B5EF4-FFF2-40B4-BE49-F238E27FC236}">
                <a16:creationId xmlns:a16="http://schemas.microsoft.com/office/drawing/2014/main" id="{2AC94019-F4B8-4FB7-1A4E-47C5EE1576E1}"/>
              </a:ext>
            </a:extLst>
          </p:cNvPr>
          <p:cNvSpPr txBox="1"/>
          <p:nvPr/>
        </p:nvSpPr>
        <p:spPr>
          <a:xfrm>
            <a:off x="5503360" y="2201928"/>
            <a:ext cx="6170480"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gave women the opportunity to do jobs that they would never have been allowed to do before. Unfortunately, they were not paid fairly with women’s pay on average being 53% of the pay of the men that they replaced.</a:t>
            </a:r>
          </a:p>
        </p:txBody>
      </p:sp>
      <p:sp>
        <p:nvSpPr>
          <p:cNvPr id="8" name="TextBox 7">
            <a:extLst>
              <a:ext uri="{FF2B5EF4-FFF2-40B4-BE49-F238E27FC236}">
                <a16:creationId xmlns:a16="http://schemas.microsoft.com/office/drawing/2014/main" id="{4E646334-F1D1-C480-265C-51C119417844}"/>
              </a:ext>
            </a:extLst>
          </p:cNvPr>
          <p:cNvSpPr txBox="1"/>
          <p:nvPr/>
        </p:nvSpPr>
        <p:spPr>
          <a:xfrm>
            <a:off x="5503360" y="3947275"/>
            <a:ext cx="6170480"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nearby New Brighton, there was a secret munitions factory in tunnels under the New Brighton Palace amusement arcade. 200 women worked there making munitions -  military weapons, ammunition and equipment.</a:t>
            </a:r>
          </a:p>
        </p:txBody>
      </p:sp>
      <p:sp>
        <p:nvSpPr>
          <p:cNvPr id="4" name="TextBox 3">
            <a:extLst>
              <a:ext uri="{FF2B5EF4-FFF2-40B4-BE49-F238E27FC236}">
                <a16:creationId xmlns:a16="http://schemas.microsoft.com/office/drawing/2014/main" id="{243FE08B-C058-DC16-4370-F5A980268348}"/>
              </a:ext>
            </a:extLst>
          </p:cNvPr>
          <p:cNvSpPr txBox="1"/>
          <p:nvPr/>
        </p:nvSpPr>
        <p:spPr>
          <a:xfrm>
            <a:off x="5503360" y="5692622"/>
            <a:ext cx="535768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When World War 2 ended in 1945, Birkenhead had contributed greatly to the war effort.</a:t>
            </a:r>
          </a:p>
        </p:txBody>
      </p:sp>
      <p:pic>
        <p:nvPicPr>
          <p:cNvPr id="3" name="Picture 2">
            <a:extLst>
              <a:ext uri="{FF2B5EF4-FFF2-40B4-BE49-F238E27FC236}">
                <a16:creationId xmlns:a16="http://schemas.microsoft.com/office/drawing/2014/main" id="{B447BB4E-916A-165F-51CE-DE081C0ED139}"/>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92300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2" presetClass="entr" presetSubtype="2" fill="hold" nodeType="withEffect" p14:presetBounceEnd="50000">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14:bounceEnd="50000">
                                          <p:cBhvr additive="base">
                                            <p:cTn id="25"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8"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2" presetClass="entr" presetSubtype="2"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5" grpId="0"/>
          <p:bldP spid="8"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5DCF58-BE4A-8A38-548F-62024513502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Allies and the Central Powers</a:t>
            </a:r>
          </a:p>
        </p:txBody>
      </p:sp>
      <p:sp>
        <p:nvSpPr>
          <p:cNvPr id="5" name="TextBox 4">
            <a:extLst>
              <a:ext uri="{FF2B5EF4-FFF2-40B4-BE49-F238E27FC236}">
                <a16:creationId xmlns:a16="http://schemas.microsoft.com/office/drawing/2014/main" id="{782840A3-7DBD-E52C-8E7E-62A1F51E9E8E}"/>
              </a:ext>
            </a:extLst>
          </p:cNvPr>
          <p:cNvSpPr txBox="1"/>
          <p:nvPr/>
        </p:nvSpPr>
        <p:spPr>
          <a:xfrm>
            <a:off x="494269" y="482743"/>
            <a:ext cx="719861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World War 1, as it later came to be known, involved many countries from different parts of the world. The two sides were called the Allies and the Central Powers.</a:t>
            </a:r>
          </a:p>
        </p:txBody>
      </p:sp>
      <p:sp>
        <p:nvSpPr>
          <p:cNvPr id="6" name="TextBox 5">
            <a:extLst>
              <a:ext uri="{FF2B5EF4-FFF2-40B4-BE49-F238E27FC236}">
                <a16:creationId xmlns:a16="http://schemas.microsoft.com/office/drawing/2014/main" id="{901209C0-1940-2AA7-A9AA-6C425FC605F4}"/>
              </a:ext>
            </a:extLst>
          </p:cNvPr>
          <p:cNvSpPr txBox="1"/>
          <p:nvPr/>
        </p:nvSpPr>
        <p:spPr>
          <a:xfrm>
            <a:off x="494269" y="1626197"/>
            <a:ext cx="689535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Allies included countries such as Britain, France, Russia, and later, the United States. </a:t>
            </a:r>
          </a:p>
        </p:txBody>
      </p:sp>
      <p:sp>
        <p:nvSpPr>
          <p:cNvPr id="7" name="TextBox 6">
            <a:extLst>
              <a:ext uri="{FF2B5EF4-FFF2-40B4-BE49-F238E27FC236}">
                <a16:creationId xmlns:a16="http://schemas.microsoft.com/office/drawing/2014/main" id="{6EFF44F0-F37A-B88E-F116-D50DFC11B9FF}"/>
              </a:ext>
            </a:extLst>
          </p:cNvPr>
          <p:cNvSpPr txBox="1"/>
          <p:nvPr/>
        </p:nvSpPr>
        <p:spPr>
          <a:xfrm>
            <a:off x="494269" y="2446485"/>
            <a:ext cx="719861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fought against the Central Powers, which included Germany, Austria-Hungary, and the Ottoman Empire (present-day Turkey).</a:t>
            </a:r>
          </a:p>
        </p:txBody>
      </p:sp>
      <p:sp>
        <p:nvSpPr>
          <p:cNvPr id="8" name="TextBox 7">
            <a:extLst>
              <a:ext uri="{FF2B5EF4-FFF2-40B4-BE49-F238E27FC236}">
                <a16:creationId xmlns:a16="http://schemas.microsoft.com/office/drawing/2014/main" id="{697A9F15-F363-A3BE-A263-81AF59D7C045}"/>
              </a:ext>
            </a:extLst>
          </p:cNvPr>
          <p:cNvSpPr txBox="1"/>
          <p:nvPr/>
        </p:nvSpPr>
        <p:spPr>
          <a:xfrm>
            <a:off x="494269" y="3266773"/>
            <a:ext cx="719861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9" name="Group 8" descr="A photograph of a news paper reporting that 'Great Britain Declares War on Germany'.">
            <a:extLst>
              <a:ext uri="{FF2B5EF4-FFF2-40B4-BE49-F238E27FC236}">
                <a16:creationId xmlns:a16="http://schemas.microsoft.com/office/drawing/2014/main" id="{80DE6257-9E18-4065-E837-179C1767ADA3}"/>
              </a:ext>
            </a:extLst>
          </p:cNvPr>
          <p:cNvGrpSpPr/>
          <p:nvPr/>
        </p:nvGrpSpPr>
        <p:grpSpPr>
          <a:xfrm>
            <a:off x="7791795" y="348394"/>
            <a:ext cx="3083089" cy="3575666"/>
            <a:chOff x="475763" y="332744"/>
            <a:chExt cx="3174021" cy="3681126"/>
          </a:xfrm>
        </p:grpSpPr>
        <p:pic>
          <p:nvPicPr>
            <p:cNvPr id="10" name="Picture 9">
              <a:extLst>
                <a:ext uri="{FF2B5EF4-FFF2-40B4-BE49-F238E27FC236}">
                  <a16:creationId xmlns:a16="http://schemas.microsoft.com/office/drawing/2014/main" id="{3CD25609-D188-1656-C4FD-E8B69C2F71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621" y="555984"/>
              <a:ext cx="3065163" cy="3457886"/>
            </a:xfrm>
            <a:prstGeom prst="rect">
              <a:avLst/>
            </a:prstGeom>
            <a:ln w="22225">
              <a:solidFill>
                <a:schemeClr val="tx1"/>
              </a:solidFill>
            </a:ln>
          </p:spPr>
        </p:pic>
        <p:sp>
          <p:nvSpPr>
            <p:cNvPr id="11" name="TextBox 10">
              <a:extLst>
                <a:ext uri="{FF2B5EF4-FFF2-40B4-BE49-F238E27FC236}">
                  <a16:creationId xmlns:a16="http://schemas.microsoft.com/office/drawing/2014/main" id="{8455DA08-D66C-A721-647D-11CD7A245193}"/>
                </a:ext>
              </a:extLst>
            </p:cNvPr>
            <p:cNvSpPr txBox="1"/>
            <p:nvPr/>
          </p:nvSpPr>
          <p:spPr>
            <a:xfrm>
              <a:off x="475763" y="332744"/>
              <a:ext cx="3065163" cy="221798"/>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grpSp>
        <p:nvGrpSpPr>
          <p:cNvPr id="12" name="Group 11" descr="Daily Mail reports on the outbreak of World War 1.&#10;">
            <a:extLst>
              <a:ext uri="{FF2B5EF4-FFF2-40B4-BE49-F238E27FC236}">
                <a16:creationId xmlns:a16="http://schemas.microsoft.com/office/drawing/2014/main" id="{354C68B8-7A89-D92F-3B30-E62FE1FE0082}"/>
              </a:ext>
            </a:extLst>
          </p:cNvPr>
          <p:cNvGrpSpPr/>
          <p:nvPr/>
        </p:nvGrpSpPr>
        <p:grpSpPr>
          <a:xfrm>
            <a:off x="7917312" y="4014822"/>
            <a:ext cx="3037381" cy="711733"/>
            <a:chOff x="5036283" y="2417403"/>
            <a:chExt cx="3037381" cy="711733"/>
          </a:xfrm>
        </p:grpSpPr>
        <p:pic>
          <p:nvPicPr>
            <p:cNvPr id="13" name="Picture 12">
              <a:extLst>
                <a:ext uri="{FF2B5EF4-FFF2-40B4-BE49-F238E27FC236}">
                  <a16:creationId xmlns:a16="http://schemas.microsoft.com/office/drawing/2014/main" id="{89AB5721-A5BF-9047-4923-759FEE129AE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4985586" y="2483668"/>
              <a:ext cx="350267" cy="248874"/>
            </a:xfrm>
            <a:prstGeom prst="rect">
              <a:avLst/>
            </a:prstGeom>
          </p:spPr>
        </p:pic>
        <p:sp>
          <p:nvSpPr>
            <p:cNvPr id="14" name="TextBox 13">
              <a:extLst>
                <a:ext uri="{FF2B5EF4-FFF2-40B4-BE49-F238E27FC236}">
                  <a16:creationId xmlns:a16="http://schemas.microsoft.com/office/drawing/2014/main" id="{FEBA537D-3067-6F04-0694-BD50A52E4541}"/>
                </a:ext>
              </a:extLst>
            </p:cNvPr>
            <p:cNvSpPr txBox="1"/>
            <p:nvPr/>
          </p:nvSpPr>
          <p:spPr>
            <a:xfrm>
              <a:off x="5276103" y="2417403"/>
              <a:ext cx="279756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Daily Mail reports on the outbreak of World War 1.</a:t>
              </a:r>
            </a:p>
          </p:txBody>
        </p:sp>
      </p:grpSp>
      <p:pic>
        <p:nvPicPr>
          <p:cNvPr id="4" name="Picture 3" descr="A timeline ranging from 1910 AD to 2020 AD. It highlights 28th July 1914 - World War 1 begins.  4th August 1914 - Britain declares war on Germany. 11th November 1918 - World War 1 ends. ">
            <a:extLst>
              <a:ext uri="{FF2B5EF4-FFF2-40B4-BE49-F238E27FC236}">
                <a16:creationId xmlns:a16="http://schemas.microsoft.com/office/drawing/2014/main" id="{2B4E83A0-61FE-639A-B960-6155D00498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4268" y="4546767"/>
            <a:ext cx="11196267" cy="1956519"/>
          </a:xfrm>
          <a:prstGeom prst="rect">
            <a:avLst/>
          </a:prstGeom>
        </p:spPr>
      </p:pic>
    </p:spTree>
    <p:extLst>
      <p:ext uri="{BB962C8B-B14F-4D97-AF65-F5344CB8AC3E}">
        <p14:creationId xmlns:p14="http://schemas.microsoft.com/office/powerpoint/2010/main" val="2178653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245C1EF0-5499-A67A-5236-2B91D3B50C5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Get Involved</a:t>
            </a:r>
          </a:p>
        </p:txBody>
      </p:sp>
      <p:sp>
        <p:nvSpPr>
          <p:cNvPr id="4" name="Title 1">
            <a:extLst>
              <a:ext uri="{FF2B5EF4-FFF2-40B4-BE49-F238E27FC236}">
                <a16:creationId xmlns:a16="http://schemas.microsoft.com/office/drawing/2014/main" id="{94FDCBF4-6859-DDDD-10DD-9BD63A76A7B5}"/>
              </a:ext>
            </a:extLst>
          </p:cNvPr>
          <p:cNvSpPr txBox="1">
            <a:spLocks/>
          </p:cNvSpPr>
          <p:nvPr/>
        </p:nvSpPr>
        <p:spPr>
          <a:xfrm>
            <a:off x="666284" y="589104"/>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Get Involved</a:t>
            </a:r>
          </a:p>
        </p:txBody>
      </p:sp>
      <p:sp>
        <p:nvSpPr>
          <p:cNvPr id="5" name="TextBox 4">
            <a:extLst>
              <a:ext uri="{FF2B5EF4-FFF2-40B4-BE49-F238E27FC236}">
                <a16:creationId xmlns:a16="http://schemas.microsoft.com/office/drawing/2014/main" id="{782840A3-7DBD-E52C-8E7E-62A1F51E9E8E}"/>
              </a:ext>
            </a:extLst>
          </p:cNvPr>
          <p:cNvSpPr txBox="1"/>
          <p:nvPr/>
        </p:nvSpPr>
        <p:spPr>
          <a:xfrm>
            <a:off x="745700" y="1523316"/>
            <a:ext cx="496422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For the first time, everybody had to get involved in the war effort. </a:t>
            </a:r>
          </a:p>
        </p:txBody>
      </p:sp>
      <p:sp>
        <p:nvSpPr>
          <p:cNvPr id="6" name="TextBox 5">
            <a:extLst>
              <a:ext uri="{FF2B5EF4-FFF2-40B4-BE49-F238E27FC236}">
                <a16:creationId xmlns:a16="http://schemas.microsoft.com/office/drawing/2014/main" id="{901209C0-1940-2AA7-A9AA-6C425FC605F4}"/>
              </a:ext>
            </a:extLst>
          </p:cNvPr>
          <p:cNvSpPr txBox="1"/>
          <p:nvPr/>
        </p:nvSpPr>
        <p:spPr>
          <a:xfrm>
            <a:off x="745700" y="2560394"/>
            <a:ext cx="468990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At first, posters like this one, would have appeared on the streets and in the newspapers around Birkenhead.</a:t>
            </a:r>
          </a:p>
        </p:txBody>
      </p:sp>
      <p:sp>
        <p:nvSpPr>
          <p:cNvPr id="8" name="TextBox 7">
            <a:extLst>
              <a:ext uri="{FF2B5EF4-FFF2-40B4-BE49-F238E27FC236}">
                <a16:creationId xmlns:a16="http://schemas.microsoft.com/office/drawing/2014/main" id="{697A9F15-F363-A3BE-A263-81AF59D7C045}"/>
              </a:ext>
            </a:extLst>
          </p:cNvPr>
          <p:cNvSpPr txBox="1"/>
          <p:nvPr/>
        </p:nvSpPr>
        <p:spPr>
          <a:xfrm>
            <a:off x="745700" y="3966804"/>
            <a:ext cx="481182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Not long after, men over the age of 18 were required to sign up by law. </a:t>
            </a:r>
          </a:p>
        </p:txBody>
      </p:sp>
      <p:sp>
        <p:nvSpPr>
          <p:cNvPr id="3" name="TextBox 2">
            <a:extLst>
              <a:ext uri="{FF2B5EF4-FFF2-40B4-BE49-F238E27FC236}">
                <a16:creationId xmlns:a16="http://schemas.microsoft.com/office/drawing/2014/main" id="{3372AA48-B942-C0E4-3696-65E1F26B40EA}"/>
              </a:ext>
            </a:extLst>
          </p:cNvPr>
          <p:cNvSpPr txBox="1"/>
          <p:nvPr/>
        </p:nvSpPr>
        <p:spPr>
          <a:xfrm>
            <a:off x="745700" y="5003882"/>
            <a:ext cx="481182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meant leaving their home, family and job behind to go and fight.</a:t>
            </a:r>
          </a:p>
        </p:txBody>
      </p:sp>
      <p:pic>
        <p:nvPicPr>
          <p:cNvPr id="10" name="Picture 9" descr="An illustration of a World War solider dressed in a green military uniform.">
            <a:extLst>
              <a:ext uri="{FF2B5EF4-FFF2-40B4-BE49-F238E27FC236}">
                <a16:creationId xmlns:a16="http://schemas.microsoft.com/office/drawing/2014/main" id="{945B0687-D65B-81CD-428B-AE6B261B7E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65463" y="1605280"/>
            <a:ext cx="2129149" cy="5154313"/>
          </a:xfrm>
          <a:prstGeom prst="rect">
            <a:avLst/>
          </a:prstGeom>
        </p:spPr>
      </p:pic>
      <p:grpSp>
        <p:nvGrpSpPr>
          <p:cNvPr id="15" name="Group 14"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8E7E3125-ADB7-EFC3-232E-1312B8727247}"/>
              </a:ext>
            </a:extLst>
          </p:cNvPr>
          <p:cNvGrpSpPr/>
          <p:nvPr/>
        </p:nvGrpSpPr>
        <p:grpSpPr>
          <a:xfrm>
            <a:off x="7340294" y="473030"/>
            <a:ext cx="3948693" cy="5875727"/>
            <a:chOff x="7358403" y="459450"/>
            <a:chExt cx="3948693" cy="5875727"/>
          </a:xfrm>
        </p:grpSpPr>
        <p:pic>
          <p:nvPicPr>
            <p:cNvPr id="13" name="Picture 12" descr="A poster of a person with a mustache&#10;&#10;Description automatically generated">
              <a:extLst>
                <a:ext uri="{FF2B5EF4-FFF2-40B4-BE49-F238E27FC236}">
                  <a16:creationId xmlns:a16="http://schemas.microsoft.com/office/drawing/2014/main" id="{1443673B-6751-1A81-EEAD-A86FE2DF60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2721" y="522822"/>
              <a:ext cx="3894375" cy="5812355"/>
            </a:xfrm>
            <a:prstGeom prst="rect">
              <a:avLst/>
            </a:prstGeom>
            <a:ln w="22225">
              <a:solidFill>
                <a:schemeClr val="tx1"/>
              </a:solidFill>
            </a:ln>
          </p:spPr>
        </p:pic>
        <p:sp>
          <p:nvSpPr>
            <p:cNvPr id="14" name="TextBox 13">
              <a:extLst>
                <a:ext uri="{FF2B5EF4-FFF2-40B4-BE49-F238E27FC236}">
                  <a16:creationId xmlns:a16="http://schemas.microsoft.com/office/drawing/2014/main" id="{B00B484A-F70D-19AC-F7B9-D4D13D186991}"/>
                </a:ext>
              </a:extLst>
            </p:cNvPr>
            <p:cNvSpPr txBox="1"/>
            <p:nvPr/>
          </p:nvSpPr>
          <p:spPr>
            <a:xfrm>
              <a:off x="7358403" y="459450"/>
              <a:ext cx="2977350" cy="215444"/>
            </a:xfrm>
            <a:prstGeom prst="rect">
              <a:avLst/>
            </a:prstGeom>
            <a:noFill/>
          </p:spPr>
          <p:txBody>
            <a:bodyPr wrap="square">
              <a:spAutoFit/>
            </a:bodyPr>
            <a:lstStyle/>
            <a:p>
              <a:r>
                <a:rPr lang="en-GB" sz="800" b="0" i="0" dirty="0">
                  <a:solidFill>
                    <a:srgbClr val="FF5354"/>
                  </a:solidFill>
                  <a:effectLst/>
                  <a:latin typeface="Nunito" panose="02000503000000000000" pitchFamily="2" charset="77"/>
                </a:rPr>
                <a:t>© Public Domain from Wikimedia Commons</a:t>
              </a:r>
              <a:endParaRPr lang="en-GB" sz="800" dirty="0">
                <a:solidFill>
                  <a:srgbClr val="FF5354"/>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26782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2" presetClass="entr" presetSubtype="1" fill="hold" nodeType="withEffect" p14:presetBounceEnd="50000">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14:bounceEnd="50000">
                                          <p:cBhvr additive="base">
                                            <p:cTn id="29"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2" presetClass="entr" presetSubtype="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B7C5D6F5-6547-2F1D-466D-021C0DD8A5C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err="1"/>
              <a:t>Soilders</a:t>
            </a:r>
            <a:r>
              <a:rPr lang="en-US" dirty="0"/>
              <a:t> of Birkenhead</a:t>
            </a:r>
          </a:p>
        </p:txBody>
      </p:sp>
      <p:sp>
        <p:nvSpPr>
          <p:cNvPr id="4" name="Title 1">
            <a:extLst>
              <a:ext uri="{FF2B5EF4-FFF2-40B4-BE49-F238E27FC236}">
                <a16:creationId xmlns:a16="http://schemas.microsoft.com/office/drawing/2014/main" id="{94FDCBF4-6859-DDDD-10DD-9BD63A76A7B5}"/>
              </a:ext>
            </a:extLst>
          </p:cNvPr>
          <p:cNvSpPr txBox="1">
            <a:spLocks/>
          </p:cNvSpPr>
          <p:nvPr/>
        </p:nvSpPr>
        <p:spPr>
          <a:xfrm>
            <a:off x="610737" y="42479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Soldiers of Birkenhead</a:t>
            </a:r>
          </a:p>
        </p:txBody>
      </p:sp>
      <p:grpSp>
        <p:nvGrpSpPr>
          <p:cNvPr id="9" name="Group 8" descr="A black and white photograph of a group of World war 1 soldiers in a trench.">
            <a:extLst>
              <a:ext uri="{FF2B5EF4-FFF2-40B4-BE49-F238E27FC236}">
                <a16:creationId xmlns:a16="http://schemas.microsoft.com/office/drawing/2014/main" id="{8126D59B-91B7-8F25-A538-DF0B6AABAFB2}"/>
              </a:ext>
            </a:extLst>
          </p:cNvPr>
          <p:cNvGrpSpPr/>
          <p:nvPr/>
        </p:nvGrpSpPr>
        <p:grpSpPr>
          <a:xfrm>
            <a:off x="753234" y="1305435"/>
            <a:ext cx="6076196" cy="4523691"/>
            <a:chOff x="677689" y="1361062"/>
            <a:chExt cx="6076196" cy="4523691"/>
          </a:xfrm>
        </p:grpSpPr>
        <p:pic>
          <p:nvPicPr>
            <p:cNvPr id="3" name="Picture 2" descr="A group of soldiers in a trench&#10;&#10;Description automatically generated">
              <a:extLst>
                <a:ext uri="{FF2B5EF4-FFF2-40B4-BE49-F238E27FC236}">
                  <a16:creationId xmlns:a16="http://schemas.microsoft.com/office/drawing/2014/main" id="{A467316E-90A8-3D0E-D65F-3361F06B7540}"/>
                </a:ext>
              </a:extLst>
            </p:cNvPr>
            <p:cNvPicPr>
              <a:picLocks noChangeAspect="1"/>
            </p:cNvPicPr>
            <p:nvPr/>
          </p:nvPicPr>
          <p:blipFill>
            <a:blip r:embed="rId4"/>
            <a:stretch>
              <a:fillRect/>
            </a:stretch>
          </p:blipFill>
          <p:spPr>
            <a:xfrm>
              <a:off x="677689" y="1417237"/>
              <a:ext cx="5995368" cy="4467516"/>
            </a:xfrm>
            <a:prstGeom prst="rect">
              <a:avLst/>
            </a:prstGeom>
            <a:ln w="22225">
              <a:solidFill>
                <a:schemeClr val="tx1"/>
              </a:solidFill>
            </a:ln>
          </p:spPr>
        </p:pic>
        <p:sp>
          <p:nvSpPr>
            <p:cNvPr id="7" name="TextBox 6">
              <a:extLst>
                <a:ext uri="{FF2B5EF4-FFF2-40B4-BE49-F238E27FC236}">
                  <a16:creationId xmlns:a16="http://schemas.microsoft.com/office/drawing/2014/main" id="{418A6C4A-0188-339A-1388-F16746B35EB5}"/>
                </a:ext>
              </a:extLst>
            </p:cNvPr>
            <p:cNvSpPr txBox="1"/>
            <p:nvPr/>
          </p:nvSpPr>
          <p:spPr>
            <a:xfrm>
              <a:off x="4514441" y="1361062"/>
              <a:ext cx="2239444"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sp>
        <p:nvSpPr>
          <p:cNvPr id="5" name="TextBox 4">
            <a:extLst>
              <a:ext uri="{FF2B5EF4-FFF2-40B4-BE49-F238E27FC236}">
                <a16:creationId xmlns:a16="http://schemas.microsoft.com/office/drawing/2014/main" id="{782840A3-7DBD-E52C-8E7E-62A1F51E9E8E}"/>
              </a:ext>
            </a:extLst>
          </p:cNvPr>
          <p:cNvSpPr txBox="1"/>
          <p:nvPr/>
        </p:nvSpPr>
        <p:spPr>
          <a:xfrm>
            <a:off x="7016013" y="1252912"/>
            <a:ext cx="452031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World War 1, many men from Birkenhead would have served with different battalions of the </a:t>
            </a:r>
          </a:p>
          <a:p>
            <a:pPr>
              <a:lnSpc>
                <a:spcPct val="150000"/>
              </a:lnSpc>
            </a:pPr>
            <a:r>
              <a:rPr lang="en-GB" sz="1600" dirty="0">
                <a:latin typeface="Linkpen 17a Print" panose="03050602060000000000" pitchFamily="66" charset="77"/>
              </a:rPr>
              <a:t>Cheshire Regiment. </a:t>
            </a:r>
          </a:p>
        </p:txBody>
      </p:sp>
      <p:sp>
        <p:nvSpPr>
          <p:cNvPr id="6" name="TextBox 5">
            <a:extLst>
              <a:ext uri="{FF2B5EF4-FFF2-40B4-BE49-F238E27FC236}">
                <a16:creationId xmlns:a16="http://schemas.microsoft.com/office/drawing/2014/main" id="{901209C0-1940-2AA7-A9AA-6C425FC605F4}"/>
              </a:ext>
            </a:extLst>
          </p:cNvPr>
          <p:cNvSpPr txBox="1"/>
          <p:nvPr/>
        </p:nvSpPr>
        <p:spPr>
          <a:xfrm>
            <a:off x="7016014" y="2926083"/>
            <a:ext cx="3138078"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majority fought on the Western Front and, sadly, many did not return home.</a:t>
            </a:r>
          </a:p>
        </p:txBody>
      </p:sp>
      <p:sp>
        <p:nvSpPr>
          <p:cNvPr id="8" name="TextBox 7">
            <a:extLst>
              <a:ext uri="{FF2B5EF4-FFF2-40B4-BE49-F238E27FC236}">
                <a16:creationId xmlns:a16="http://schemas.microsoft.com/office/drawing/2014/main" id="{697A9F15-F363-A3BE-A263-81AF59D7C045}"/>
              </a:ext>
            </a:extLst>
          </p:cNvPr>
          <p:cNvSpPr txBox="1"/>
          <p:nvPr/>
        </p:nvSpPr>
        <p:spPr>
          <a:xfrm>
            <a:off x="7016014" y="4599254"/>
            <a:ext cx="3037585"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particularly well-known battalion from Birkenhead was the Bantam Battalion.</a:t>
            </a:r>
          </a:p>
        </p:txBody>
      </p:sp>
      <p:pic>
        <p:nvPicPr>
          <p:cNvPr id="11" name="Picture 10" descr="An illustration of a World War One solider in a green uniform and helmet. ">
            <a:extLst>
              <a:ext uri="{FF2B5EF4-FFF2-40B4-BE49-F238E27FC236}">
                <a16:creationId xmlns:a16="http://schemas.microsoft.com/office/drawing/2014/main" id="{D316A258-0202-3736-1D95-F7FE4F3254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74249" y="2043620"/>
            <a:ext cx="2030670" cy="481438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19149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2" fill="hold" nodeType="withEffect" p14:presetBounceEnd="50000">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14:bounceEnd="50000">
                                          <p:cBhvr additive="base">
                                            <p:cTn id="26"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2"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1+#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87D6846-2CB6-7D88-9E4E-8F67C69B5F8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The Bantams</a:t>
            </a:r>
          </a:p>
        </p:txBody>
      </p:sp>
      <p:sp>
        <p:nvSpPr>
          <p:cNvPr id="4" name="Title 1">
            <a:extLst>
              <a:ext uri="{FF2B5EF4-FFF2-40B4-BE49-F238E27FC236}">
                <a16:creationId xmlns:a16="http://schemas.microsoft.com/office/drawing/2014/main" id="{94FDCBF4-6859-DDDD-10DD-9BD63A76A7B5}"/>
              </a:ext>
            </a:extLst>
          </p:cNvPr>
          <p:cNvSpPr txBox="1">
            <a:spLocks/>
          </p:cNvSpPr>
          <p:nvPr/>
        </p:nvSpPr>
        <p:spPr>
          <a:xfrm>
            <a:off x="454941" y="475020"/>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The Bantams</a:t>
            </a:r>
          </a:p>
        </p:txBody>
      </p:sp>
      <p:sp>
        <p:nvSpPr>
          <p:cNvPr id="5" name="TextBox 4">
            <a:extLst>
              <a:ext uri="{FF2B5EF4-FFF2-40B4-BE49-F238E27FC236}">
                <a16:creationId xmlns:a16="http://schemas.microsoft.com/office/drawing/2014/main" id="{782840A3-7DBD-E52C-8E7E-62A1F51E9E8E}"/>
              </a:ext>
            </a:extLst>
          </p:cNvPr>
          <p:cNvSpPr txBox="1"/>
          <p:nvPr/>
        </p:nvSpPr>
        <p:spPr>
          <a:xfrm>
            <a:off x="494269" y="1363249"/>
            <a:ext cx="6866198"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World War One started, the British Army had a rule that recruits had to be at least 5 feet 3 inches tall (160 cm) and have a chest measurement of at least 34 inches (86 cm). </a:t>
            </a:r>
          </a:p>
        </p:txBody>
      </p:sp>
      <p:sp>
        <p:nvSpPr>
          <p:cNvPr id="6" name="TextBox 5">
            <a:extLst>
              <a:ext uri="{FF2B5EF4-FFF2-40B4-BE49-F238E27FC236}">
                <a16:creationId xmlns:a16="http://schemas.microsoft.com/office/drawing/2014/main" id="{901209C0-1940-2AA7-A9AA-6C425FC605F4}"/>
              </a:ext>
            </a:extLst>
          </p:cNvPr>
          <p:cNvSpPr txBox="1"/>
          <p:nvPr/>
        </p:nvSpPr>
        <p:spPr>
          <a:xfrm>
            <a:off x="494269" y="3059448"/>
            <a:ext cx="686619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rule meant many men couldn’t join the army even though they were strong and healthy. These men really wanted to help in the war. </a:t>
            </a:r>
          </a:p>
        </p:txBody>
      </p:sp>
      <p:sp>
        <p:nvSpPr>
          <p:cNvPr id="8" name="TextBox 7">
            <a:extLst>
              <a:ext uri="{FF2B5EF4-FFF2-40B4-BE49-F238E27FC236}">
                <a16:creationId xmlns:a16="http://schemas.microsoft.com/office/drawing/2014/main" id="{697A9F15-F363-A3BE-A263-81AF59D7C045}"/>
              </a:ext>
            </a:extLst>
          </p:cNvPr>
          <p:cNvSpPr txBox="1"/>
          <p:nvPr/>
        </p:nvSpPr>
        <p:spPr>
          <a:xfrm>
            <a:off x="494269" y="4386315"/>
            <a:ext cx="6866198"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One miner in Birkenhead was so angry about being rejected because of his height that he challenged anyone to fight him to prove he was just as good a fighter. He fought off six men before being stopped! </a:t>
            </a:r>
          </a:p>
        </p:txBody>
      </p:sp>
      <p:grpSp>
        <p:nvGrpSpPr>
          <p:cNvPr id="9" name="Group 8" descr="A black and white photograph of two World War One soldiers. One is much taller than the other, holding is arm out to highlight this. ">
            <a:extLst>
              <a:ext uri="{FF2B5EF4-FFF2-40B4-BE49-F238E27FC236}">
                <a16:creationId xmlns:a16="http://schemas.microsoft.com/office/drawing/2014/main" id="{BD776362-27C7-E59F-14D4-142CD0A05F29}"/>
              </a:ext>
            </a:extLst>
          </p:cNvPr>
          <p:cNvGrpSpPr/>
          <p:nvPr/>
        </p:nvGrpSpPr>
        <p:grpSpPr>
          <a:xfrm>
            <a:off x="7566138" y="631052"/>
            <a:ext cx="3931763" cy="5658415"/>
            <a:chOff x="7701940" y="608845"/>
            <a:chExt cx="3931763" cy="5658415"/>
          </a:xfrm>
        </p:grpSpPr>
        <p:pic>
          <p:nvPicPr>
            <p:cNvPr id="3" name="Picture 2" descr="A couple of men in military uniforms&#10;&#10;Description automatically generated">
              <a:extLst>
                <a:ext uri="{FF2B5EF4-FFF2-40B4-BE49-F238E27FC236}">
                  <a16:creationId xmlns:a16="http://schemas.microsoft.com/office/drawing/2014/main" id="{E8D2A5D0-9DFB-C895-5504-ED7FEE850CE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867" t="847" r="1928" b="753"/>
            <a:stretch/>
          </p:blipFill>
          <p:spPr>
            <a:xfrm>
              <a:off x="7767872" y="608845"/>
              <a:ext cx="3865831" cy="5640309"/>
            </a:xfrm>
            <a:prstGeom prst="rect">
              <a:avLst/>
            </a:prstGeom>
            <a:ln w="22225">
              <a:solidFill>
                <a:schemeClr val="tx1"/>
              </a:solidFill>
            </a:ln>
          </p:spPr>
        </p:pic>
        <p:sp>
          <p:nvSpPr>
            <p:cNvPr id="7" name="TextBox 6">
              <a:extLst>
                <a:ext uri="{FF2B5EF4-FFF2-40B4-BE49-F238E27FC236}">
                  <a16:creationId xmlns:a16="http://schemas.microsoft.com/office/drawing/2014/main" id="{8753A5E5-5099-8DC6-A63A-F6941184DB0D}"/>
                </a:ext>
              </a:extLst>
            </p:cNvPr>
            <p:cNvSpPr txBox="1"/>
            <p:nvPr/>
          </p:nvSpPr>
          <p:spPr>
            <a:xfrm>
              <a:off x="7701940" y="6051816"/>
              <a:ext cx="2239444" cy="215444"/>
            </a:xfrm>
            <a:prstGeom prst="rect">
              <a:avLst/>
            </a:prstGeom>
            <a:noFill/>
          </p:spPr>
          <p:txBody>
            <a:bodyPr wrap="square">
              <a:spAutoFit/>
            </a:bodyPr>
            <a:lstStyle/>
            <a:p>
              <a:r>
                <a:rPr lang="en-GB" sz="800" b="0" i="0" dirty="0">
                  <a:solidFill>
                    <a:schemeClr val="tx1">
                      <a:lumMod val="95000"/>
                      <a:lumOff val="5000"/>
                    </a:schemeClr>
                  </a:solidFill>
                  <a:effectLst/>
                  <a:latin typeface="Nunito" panose="02000503000000000000" pitchFamily="2" charset="77"/>
                </a:rPr>
                <a:t>© Public Domain from Wikimedia Commons</a:t>
              </a:r>
              <a:endParaRPr lang="en-GB" sz="800" dirty="0">
                <a:solidFill>
                  <a:schemeClr val="tx1">
                    <a:lumMod val="95000"/>
                    <a:lumOff val="5000"/>
                  </a:schemeClr>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3976190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2">
            <a:extLst>
              <a:ext uri="{FF2B5EF4-FFF2-40B4-BE49-F238E27FC236}">
                <a16:creationId xmlns:a16="http://schemas.microsoft.com/office/drawing/2014/main" id="{70FD3775-B0CD-ADE5-0EB3-063314612C8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Alfred </a:t>
            </a:r>
            <a:r>
              <a:rPr lang="en-US" dirty="0" err="1"/>
              <a:t>Bigland</a:t>
            </a:r>
            <a:endParaRPr lang="en-US" dirty="0"/>
          </a:p>
        </p:txBody>
      </p:sp>
      <p:grpSp>
        <p:nvGrpSpPr>
          <p:cNvPr id="9" name="Group 8" descr="A painting of the MP Alfred Bigland, he wears a black suit and glasses. ">
            <a:extLst>
              <a:ext uri="{FF2B5EF4-FFF2-40B4-BE49-F238E27FC236}">
                <a16:creationId xmlns:a16="http://schemas.microsoft.com/office/drawing/2014/main" id="{9A75ED50-A89F-DFC0-3153-690D3F0C19EF}"/>
              </a:ext>
            </a:extLst>
          </p:cNvPr>
          <p:cNvGrpSpPr/>
          <p:nvPr/>
        </p:nvGrpSpPr>
        <p:grpSpPr>
          <a:xfrm>
            <a:off x="966386" y="624887"/>
            <a:ext cx="3415208" cy="4928510"/>
            <a:chOff x="1082743" y="417877"/>
            <a:chExt cx="3415208" cy="4928510"/>
          </a:xfrm>
        </p:grpSpPr>
        <p:pic>
          <p:nvPicPr>
            <p:cNvPr id="4" name="Picture 3" descr="A person in a suit&#10;&#10;Description automatically generated">
              <a:extLst>
                <a:ext uri="{FF2B5EF4-FFF2-40B4-BE49-F238E27FC236}">
                  <a16:creationId xmlns:a16="http://schemas.microsoft.com/office/drawing/2014/main" id="{F70EAAFC-363E-2B0D-840C-C5492D89D499}"/>
                </a:ext>
              </a:extLst>
            </p:cNvPr>
            <p:cNvPicPr>
              <a:picLocks noChangeAspect="1"/>
            </p:cNvPicPr>
            <p:nvPr/>
          </p:nvPicPr>
          <p:blipFill>
            <a:blip r:embed="rId4"/>
            <a:stretch>
              <a:fillRect/>
            </a:stretch>
          </p:blipFill>
          <p:spPr>
            <a:xfrm>
              <a:off x="1082743" y="480334"/>
              <a:ext cx="3318577" cy="4866053"/>
            </a:xfrm>
            <a:prstGeom prst="rect">
              <a:avLst/>
            </a:prstGeom>
            <a:ln w="22225">
              <a:solidFill>
                <a:schemeClr val="tx1"/>
              </a:solidFill>
            </a:ln>
          </p:spPr>
        </p:pic>
        <p:sp>
          <p:nvSpPr>
            <p:cNvPr id="7" name="TextBox 6">
              <a:extLst>
                <a:ext uri="{FF2B5EF4-FFF2-40B4-BE49-F238E27FC236}">
                  <a16:creationId xmlns:a16="http://schemas.microsoft.com/office/drawing/2014/main" id="{24971444-9FF3-6BD2-816B-9BADCDD89667}"/>
                </a:ext>
              </a:extLst>
            </p:cNvPr>
            <p:cNvSpPr txBox="1"/>
            <p:nvPr/>
          </p:nvSpPr>
          <p:spPr>
            <a:xfrm>
              <a:off x="2258507" y="417877"/>
              <a:ext cx="2239444" cy="215444"/>
            </a:xfrm>
            <a:prstGeom prst="rect">
              <a:avLst/>
            </a:prstGeom>
            <a:noFill/>
          </p:spPr>
          <p:txBody>
            <a:bodyPr wrap="square">
              <a:spAutoFit/>
            </a:bodyPr>
            <a:lstStyle/>
            <a:p>
              <a:r>
                <a:rPr lang="en-GB" sz="800" b="0" i="0" dirty="0">
                  <a:solidFill>
                    <a:schemeClr val="bg1">
                      <a:lumMod val="50000"/>
                    </a:schemeClr>
                  </a:solidFill>
                  <a:effectLst/>
                  <a:latin typeface="Nunito" panose="02000503000000000000" pitchFamily="2" charset="77"/>
                </a:rPr>
                <a:t>© Public Domain from Wikimedia Commons</a:t>
              </a:r>
              <a:endParaRPr lang="en-GB" sz="800" dirty="0">
                <a:solidFill>
                  <a:schemeClr val="bg1">
                    <a:lumMod val="50000"/>
                  </a:schemeClr>
                </a:solidFill>
                <a:latin typeface="Nunito" panose="02000503000000000000" pitchFamily="2" charset="77"/>
              </a:endParaRPr>
            </a:p>
          </p:txBody>
        </p:sp>
      </p:grpSp>
      <p:grpSp>
        <p:nvGrpSpPr>
          <p:cNvPr id="10" name="Group 9" descr="Alfred Bigland MP">
            <a:extLst>
              <a:ext uri="{FF2B5EF4-FFF2-40B4-BE49-F238E27FC236}">
                <a16:creationId xmlns:a16="http://schemas.microsoft.com/office/drawing/2014/main" id="{A8E04D50-18E6-80E7-D896-03E0B076EB28}"/>
              </a:ext>
            </a:extLst>
          </p:cNvPr>
          <p:cNvGrpSpPr/>
          <p:nvPr/>
        </p:nvGrpSpPr>
        <p:grpSpPr>
          <a:xfrm>
            <a:off x="966386" y="5662386"/>
            <a:ext cx="3037381" cy="388568"/>
            <a:chOff x="5036283" y="2417403"/>
            <a:chExt cx="3037381" cy="388568"/>
          </a:xfrm>
        </p:grpSpPr>
        <p:pic>
          <p:nvPicPr>
            <p:cNvPr id="11" name="Picture 10">
              <a:extLst>
                <a:ext uri="{FF2B5EF4-FFF2-40B4-BE49-F238E27FC236}">
                  <a16:creationId xmlns:a16="http://schemas.microsoft.com/office/drawing/2014/main" id="{3A68C3DD-53A4-17A6-1630-AFF26A7F3A6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4985586" y="2483668"/>
              <a:ext cx="350267" cy="248874"/>
            </a:xfrm>
            <a:prstGeom prst="rect">
              <a:avLst/>
            </a:prstGeom>
          </p:spPr>
        </p:pic>
        <p:sp>
          <p:nvSpPr>
            <p:cNvPr id="12" name="TextBox 11">
              <a:extLst>
                <a:ext uri="{FF2B5EF4-FFF2-40B4-BE49-F238E27FC236}">
                  <a16:creationId xmlns:a16="http://schemas.microsoft.com/office/drawing/2014/main" id="{AC64CA53-89C1-16C0-F869-406502E62F49}"/>
                </a:ext>
              </a:extLst>
            </p:cNvPr>
            <p:cNvSpPr txBox="1"/>
            <p:nvPr/>
          </p:nvSpPr>
          <p:spPr>
            <a:xfrm>
              <a:off x="5276103" y="2417403"/>
              <a:ext cx="279756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Alfred </a:t>
              </a:r>
              <a:r>
                <a:rPr lang="en-GB" sz="1400" dirty="0" err="1">
                  <a:latin typeface="Linkpen 17a Print" panose="03050602060000000000" pitchFamily="66" charset="77"/>
                </a:rPr>
                <a:t>Bigland</a:t>
              </a:r>
              <a:r>
                <a:rPr lang="en-GB" sz="1400" dirty="0">
                  <a:latin typeface="Linkpen 17a Print" panose="03050602060000000000" pitchFamily="66" charset="77"/>
                </a:rPr>
                <a:t> MP</a:t>
              </a:r>
            </a:p>
          </p:txBody>
        </p:sp>
      </p:grpSp>
      <p:sp>
        <p:nvSpPr>
          <p:cNvPr id="5" name="TextBox 4">
            <a:extLst>
              <a:ext uri="{FF2B5EF4-FFF2-40B4-BE49-F238E27FC236}">
                <a16:creationId xmlns:a16="http://schemas.microsoft.com/office/drawing/2014/main" id="{782840A3-7DBD-E52C-8E7E-62A1F51E9E8E}"/>
              </a:ext>
            </a:extLst>
          </p:cNvPr>
          <p:cNvSpPr txBox="1"/>
          <p:nvPr/>
        </p:nvSpPr>
        <p:spPr>
          <a:xfrm>
            <a:off x="4671588" y="937229"/>
            <a:ext cx="685279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local MP, Alfred </a:t>
            </a:r>
            <a:r>
              <a:rPr lang="en-GB" sz="1600" dirty="0" err="1">
                <a:latin typeface="Linkpen 17a Print" panose="03050602060000000000" pitchFamily="66" charset="77"/>
              </a:rPr>
              <a:t>Bigland</a:t>
            </a:r>
            <a:r>
              <a:rPr lang="en-GB" sz="1600" dirty="0">
                <a:latin typeface="Linkpen 17a Print" panose="03050602060000000000" pitchFamily="66" charset="77"/>
              </a:rPr>
              <a:t>, heard about this, he asked if he could form a special unit for shorter men. </a:t>
            </a:r>
          </a:p>
        </p:txBody>
      </p:sp>
      <p:sp>
        <p:nvSpPr>
          <p:cNvPr id="6" name="TextBox 5">
            <a:extLst>
              <a:ext uri="{FF2B5EF4-FFF2-40B4-BE49-F238E27FC236}">
                <a16:creationId xmlns:a16="http://schemas.microsoft.com/office/drawing/2014/main" id="{901209C0-1940-2AA7-A9AA-6C425FC605F4}"/>
              </a:ext>
            </a:extLst>
          </p:cNvPr>
          <p:cNvSpPr txBox="1"/>
          <p:nvPr/>
        </p:nvSpPr>
        <p:spPr>
          <a:xfrm>
            <a:off x="4671588" y="1933827"/>
            <a:ext cx="685279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War Office liked the idea but didn’t want to pay for it</a:t>
            </a:r>
            <a:r>
              <a:rPr lang="en-GB" sz="1600">
                <a:latin typeface="Linkpen 17a Print" panose="03050602060000000000" pitchFamily="66" charset="77"/>
              </a:rPr>
              <a:t>. Bigland</a:t>
            </a:r>
            <a:r>
              <a:rPr lang="en-GB" sz="1600" dirty="0">
                <a:latin typeface="Linkpen 17a Print" panose="03050602060000000000" pitchFamily="66" charset="77"/>
              </a:rPr>
              <a:t> decided to create his own company.</a:t>
            </a:r>
          </a:p>
        </p:txBody>
      </p:sp>
      <p:sp>
        <p:nvSpPr>
          <p:cNvPr id="8" name="TextBox 7">
            <a:extLst>
              <a:ext uri="{FF2B5EF4-FFF2-40B4-BE49-F238E27FC236}">
                <a16:creationId xmlns:a16="http://schemas.microsoft.com/office/drawing/2014/main" id="{697A9F15-F363-A3BE-A263-81AF59D7C045}"/>
              </a:ext>
            </a:extLst>
          </p:cNvPr>
          <p:cNvSpPr txBox="1"/>
          <p:nvPr/>
        </p:nvSpPr>
        <p:spPr>
          <a:xfrm>
            <a:off x="4671588" y="2936382"/>
            <a:ext cx="685279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Birkenhead, they formed the 15th Battalion, 1st Birkenhead, The Cheshire Regiment, made up of healthy men who were between 4 feet 10 inches </a:t>
            </a:r>
          </a:p>
          <a:p>
            <a:pPr>
              <a:lnSpc>
                <a:spcPct val="150000"/>
              </a:lnSpc>
            </a:pPr>
            <a:r>
              <a:rPr lang="en-GB" sz="1600" dirty="0">
                <a:latin typeface="Linkpen 17a Print" panose="03050602060000000000" pitchFamily="66" charset="77"/>
              </a:rPr>
              <a:t>(140 cm) and 5 feet 3 inches (160 cm) tall. </a:t>
            </a:r>
          </a:p>
        </p:txBody>
      </p:sp>
      <p:sp>
        <p:nvSpPr>
          <p:cNvPr id="3" name="TextBox 2">
            <a:extLst>
              <a:ext uri="{FF2B5EF4-FFF2-40B4-BE49-F238E27FC236}">
                <a16:creationId xmlns:a16="http://schemas.microsoft.com/office/drawing/2014/main" id="{94F285BB-E89A-874A-D90B-8D18BF068130}"/>
              </a:ext>
            </a:extLst>
          </p:cNvPr>
          <p:cNvSpPr txBox="1"/>
          <p:nvPr/>
        </p:nvSpPr>
        <p:spPr>
          <a:xfrm>
            <a:off x="4671588" y="4677601"/>
            <a:ext cx="685279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These men were called the Bantams, after the small </a:t>
            </a:r>
          </a:p>
          <a:p>
            <a:pPr>
              <a:lnSpc>
                <a:spcPct val="150000"/>
              </a:lnSpc>
            </a:pPr>
            <a:r>
              <a:rPr lang="en-GB" sz="1600" dirty="0">
                <a:latin typeface="Linkpen 17a Print" panose="03050602060000000000" pitchFamily="66" charset="77"/>
              </a:rPr>
              <a:t>but fierce chickens, and this became their emblem.</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93977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5E6D30C-E739-614D-F56B-F24A00F1356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err="1"/>
              <a:t>Bigland’s</a:t>
            </a:r>
            <a:r>
              <a:rPr lang="en-US" dirty="0"/>
              <a:t> Birkenhead Bantams</a:t>
            </a:r>
          </a:p>
        </p:txBody>
      </p:sp>
      <p:sp>
        <p:nvSpPr>
          <p:cNvPr id="5" name="TextBox 4">
            <a:extLst>
              <a:ext uri="{FF2B5EF4-FFF2-40B4-BE49-F238E27FC236}">
                <a16:creationId xmlns:a16="http://schemas.microsoft.com/office/drawing/2014/main" id="{782840A3-7DBD-E52C-8E7E-62A1F51E9E8E}"/>
              </a:ext>
            </a:extLst>
          </p:cNvPr>
          <p:cNvSpPr txBox="1"/>
          <p:nvPr/>
        </p:nvSpPr>
        <p:spPr>
          <a:xfrm>
            <a:off x="612357" y="822164"/>
            <a:ext cx="613286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News about the Bantams spread, and men from all over the country came to Birkenhead to join. </a:t>
            </a:r>
          </a:p>
        </p:txBody>
      </p:sp>
      <p:sp>
        <p:nvSpPr>
          <p:cNvPr id="6" name="TextBox 5">
            <a:extLst>
              <a:ext uri="{FF2B5EF4-FFF2-40B4-BE49-F238E27FC236}">
                <a16:creationId xmlns:a16="http://schemas.microsoft.com/office/drawing/2014/main" id="{901209C0-1940-2AA7-A9AA-6C425FC605F4}"/>
              </a:ext>
            </a:extLst>
          </p:cNvPr>
          <p:cNvSpPr txBox="1"/>
          <p:nvPr/>
        </p:nvSpPr>
        <p:spPr>
          <a:xfrm>
            <a:off x="612357" y="1840011"/>
            <a:ext cx="613286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By November 1914, there were 3,000 new Bantam recruits, so they formed a second battalion.</a:t>
            </a:r>
          </a:p>
        </p:txBody>
      </p:sp>
      <p:sp>
        <p:nvSpPr>
          <p:cNvPr id="8" name="TextBox 7">
            <a:extLst>
              <a:ext uri="{FF2B5EF4-FFF2-40B4-BE49-F238E27FC236}">
                <a16:creationId xmlns:a16="http://schemas.microsoft.com/office/drawing/2014/main" id="{697A9F15-F363-A3BE-A263-81AF59D7C045}"/>
              </a:ext>
            </a:extLst>
          </p:cNvPr>
          <p:cNvSpPr txBox="1"/>
          <p:nvPr/>
        </p:nvSpPr>
        <p:spPr>
          <a:xfrm>
            <a:off x="612357" y="2857858"/>
            <a:ext cx="613286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local newspaper, The Birkenhead News, loved the Bantams and gave them enamel badges with ‘BBB’ for ‘</a:t>
            </a:r>
            <a:r>
              <a:rPr lang="en-GB" sz="1600" dirty="0" err="1">
                <a:latin typeface="Linkpen 17a Print" panose="03050602060000000000" pitchFamily="66" charset="77"/>
              </a:rPr>
              <a:t>Bigland’s</a:t>
            </a:r>
            <a:r>
              <a:rPr lang="en-GB" sz="1600" dirty="0">
                <a:latin typeface="Linkpen 17a Print" panose="03050602060000000000" pitchFamily="66" charset="77"/>
              </a:rPr>
              <a:t> Birkenhead Bantams’.</a:t>
            </a:r>
          </a:p>
        </p:txBody>
      </p:sp>
      <p:sp>
        <p:nvSpPr>
          <p:cNvPr id="3" name="TextBox 2">
            <a:extLst>
              <a:ext uri="{FF2B5EF4-FFF2-40B4-BE49-F238E27FC236}">
                <a16:creationId xmlns:a16="http://schemas.microsoft.com/office/drawing/2014/main" id="{94F285BB-E89A-874A-D90B-8D18BF068130}"/>
              </a:ext>
            </a:extLst>
          </p:cNvPr>
          <p:cNvSpPr txBox="1"/>
          <p:nvPr/>
        </p:nvSpPr>
        <p:spPr>
          <a:xfrm>
            <a:off x="612356" y="4245037"/>
            <a:ext cx="4494189"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special unit showed that even those who didn’t meet the usual requirements could still contribute bravely to the war effort.</a:t>
            </a:r>
          </a:p>
        </p:txBody>
      </p:sp>
      <p:pic>
        <p:nvPicPr>
          <p:cNvPr id="12" name="Picture 11" descr="A round blue and gold enamel badge with a gold rooster and 'BBB' embossed onto it.">
            <a:extLst>
              <a:ext uri="{FF2B5EF4-FFF2-40B4-BE49-F238E27FC236}">
                <a16:creationId xmlns:a16="http://schemas.microsoft.com/office/drawing/2014/main" id="{0B52DF58-5F30-2D4F-9FE0-395D576518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37509">
            <a:off x="4984610" y="4190053"/>
            <a:ext cx="2056394" cy="2108853"/>
          </a:xfrm>
          <a:prstGeom prst="rect">
            <a:avLst/>
          </a:prstGeom>
        </p:spPr>
      </p:pic>
      <p:grpSp>
        <p:nvGrpSpPr>
          <p:cNvPr id="9" name="Group 8" descr="A page from the newspaper the 'Daily Sketch'. It says ''Brisk recruiting for Birkenhead Bantams - 'quality, not size, wanted'.   ">
            <a:extLst>
              <a:ext uri="{FF2B5EF4-FFF2-40B4-BE49-F238E27FC236}">
                <a16:creationId xmlns:a16="http://schemas.microsoft.com/office/drawing/2014/main" id="{70E0A6D1-9F86-B129-310A-06EBC94A5A5F}"/>
              </a:ext>
            </a:extLst>
          </p:cNvPr>
          <p:cNvGrpSpPr/>
          <p:nvPr/>
        </p:nvGrpSpPr>
        <p:grpSpPr>
          <a:xfrm>
            <a:off x="6826705" y="442273"/>
            <a:ext cx="4725515" cy="5831778"/>
            <a:chOff x="6962507" y="442273"/>
            <a:chExt cx="4725515" cy="5831778"/>
          </a:xfrm>
        </p:grpSpPr>
        <p:pic>
          <p:nvPicPr>
            <p:cNvPr id="4" name="Picture 3" descr="A newspaper with a group of people&#10;&#10;Description automatically generated">
              <a:extLst>
                <a:ext uri="{FF2B5EF4-FFF2-40B4-BE49-F238E27FC236}">
                  <a16:creationId xmlns:a16="http://schemas.microsoft.com/office/drawing/2014/main" id="{A0F36266-A5FE-DAC9-A620-188361CB252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62507" y="504730"/>
              <a:ext cx="4644035" cy="5769321"/>
            </a:xfrm>
            <a:prstGeom prst="rect">
              <a:avLst/>
            </a:prstGeom>
            <a:ln w="22225">
              <a:solidFill>
                <a:schemeClr val="tx1"/>
              </a:solidFill>
            </a:ln>
          </p:spPr>
        </p:pic>
        <p:sp>
          <p:nvSpPr>
            <p:cNvPr id="7" name="TextBox 6">
              <a:extLst>
                <a:ext uri="{FF2B5EF4-FFF2-40B4-BE49-F238E27FC236}">
                  <a16:creationId xmlns:a16="http://schemas.microsoft.com/office/drawing/2014/main" id="{8C50C720-F064-5EB2-E49B-DF3E09D1B6AA}"/>
                </a:ext>
              </a:extLst>
            </p:cNvPr>
            <p:cNvSpPr txBox="1"/>
            <p:nvPr/>
          </p:nvSpPr>
          <p:spPr>
            <a:xfrm>
              <a:off x="9448578" y="442273"/>
              <a:ext cx="2239444" cy="215444"/>
            </a:xfrm>
            <a:prstGeom prst="rect">
              <a:avLst/>
            </a:prstGeom>
            <a:noFill/>
          </p:spPr>
          <p:txBody>
            <a:bodyPr wrap="square">
              <a:spAutoFit/>
            </a:bodyPr>
            <a:lstStyle/>
            <a:p>
              <a:r>
                <a:rPr lang="en-GB" sz="800" b="0" i="0" dirty="0">
                  <a:solidFill>
                    <a:schemeClr val="bg2">
                      <a:lumMod val="25000"/>
                    </a:schemeClr>
                  </a:solidFill>
                  <a:effectLst/>
                  <a:latin typeface="Nunito" panose="02000503000000000000" pitchFamily="2" charset="77"/>
                </a:rPr>
                <a:t>© Public Domain from Wikimedia Commons</a:t>
              </a:r>
              <a:endParaRPr lang="en-GB" sz="800" dirty="0">
                <a:solidFill>
                  <a:schemeClr val="bg2">
                    <a:lumMod val="25000"/>
                  </a:schemeClr>
                </a:solidFill>
                <a:latin typeface="Nunito" panose="02000503000000000000" pitchFamily="2" charset="77"/>
              </a:endParaRPr>
            </a:p>
          </p:txBody>
        </p:sp>
      </p:gr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22194" y="5338916"/>
            <a:ext cx="1769805" cy="1517642"/>
          </a:xfrm>
          <a:prstGeom prst="rect">
            <a:avLst/>
          </a:prstGeom>
        </p:spPr>
      </p:pic>
    </p:spTree>
    <p:extLst>
      <p:ext uri="{BB962C8B-B14F-4D97-AF65-F5344CB8AC3E}">
        <p14:creationId xmlns:p14="http://schemas.microsoft.com/office/powerpoint/2010/main" val="141904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2" presetClass="entr" presetSubtype="1" fill="hold" nodeType="afterEffect" p14:presetBounceEnd="5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50000">
                                          <p:cBhvr additive="base">
                                            <p:cTn id="2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3" grpId="0"/>
        </p:bldLst>
      </p:timing>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485</TotalTime>
  <Words>2773</Words>
  <Application>Microsoft Office PowerPoint</Application>
  <PresentationFormat>Widescreen</PresentationFormat>
  <Paragraphs>211</Paragraphs>
  <Slides>30</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Calibri</vt:lpstr>
      <vt:lpstr>Aptos</vt:lpstr>
      <vt:lpstr>Calibri Light</vt:lpstr>
      <vt:lpstr>Linkpen 17a Print</vt:lpstr>
      <vt:lpstr>Arial</vt:lpstr>
      <vt:lpstr>Superclarendon Rg</vt:lpstr>
      <vt:lpstr>Nunito</vt:lpstr>
      <vt:lpstr>Office Theme</vt:lpstr>
      <vt:lpstr>Birkenhead during the World Wars</vt:lpstr>
      <vt:lpstr>How did the World Wars impact Birkenhead?</vt:lpstr>
      <vt:lpstr>World War 1</vt:lpstr>
      <vt:lpstr>The Allies and the Central Powers</vt:lpstr>
      <vt:lpstr>Get Involved</vt:lpstr>
      <vt:lpstr>Soilders of Birkenhead</vt:lpstr>
      <vt:lpstr>The Bantams</vt:lpstr>
      <vt:lpstr>Alfred Bigland</vt:lpstr>
      <vt:lpstr>Bigland’s Birkenhead Bantams</vt:lpstr>
      <vt:lpstr>Local Hero</vt:lpstr>
      <vt:lpstr>Back Home</vt:lpstr>
      <vt:lpstr>The End of World War 1</vt:lpstr>
      <vt:lpstr>Remembrance</vt:lpstr>
      <vt:lpstr>World War 2</vt:lpstr>
      <vt:lpstr>The Invasion of Poland</vt:lpstr>
      <vt:lpstr>Britain’s role in World War 2</vt:lpstr>
      <vt:lpstr>Germany Invades Poland</vt:lpstr>
      <vt:lpstr>Evacuation</vt:lpstr>
      <vt:lpstr>Birkenhead Evacuees</vt:lpstr>
      <vt:lpstr>The Phoney War</vt:lpstr>
      <vt:lpstr>Phoney War 2</vt:lpstr>
      <vt:lpstr>Birkenhead Armed Forces</vt:lpstr>
      <vt:lpstr>Air raids</vt:lpstr>
      <vt:lpstr>False Teeth</vt:lpstr>
      <vt:lpstr>Living with air raids</vt:lpstr>
      <vt:lpstr>Birkenhead Park public air raid shelters</vt:lpstr>
      <vt:lpstr>Air Raid Wardens</vt:lpstr>
      <vt:lpstr>A local hero at home</vt:lpstr>
      <vt:lpstr>Everyday life</vt:lpstr>
      <vt:lpstr>Women during the war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68</cp:revision>
  <dcterms:created xsi:type="dcterms:W3CDTF">2022-12-09T08:02:53Z</dcterms:created>
  <dcterms:modified xsi:type="dcterms:W3CDTF">2024-10-01T12:11:09Z</dcterms:modified>
</cp:coreProperties>
</file>